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3" r:id="rId1"/>
  </p:sldMasterIdLst>
  <p:notesMasterIdLst>
    <p:notesMasterId r:id="rId141"/>
  </p:notesMasterIdLst>
  <p:sldIdLst>
    <p:sldId id="898" r:id="rId2"/>
    <p:sldId id="1072" r:id="rId3"/>
    <p:sldId id="1009" r:id="rId4"/>
    <p:sldId id="1080" r:id="rId5"/>
    <p:sldId id="1079" r:id="rId6"/>
    <p:sldId id="669" r:id="rId7"/>
    <p:sldId id="724" r:id="rId8"/>
    <p:sldId id="256" r:id="rId9"/>
    <p:sldId id="901" r:id="rId10"/>
    <p:sldId id="835" r:id="rId11"/>
    <p:sldId id="1010" r:id="rId12"/>
    <p:sldId id="838" r:id="rId13"/>
    <p:sldId id="839" r:id="rId14"/>
    <p:sldId id="903" r:id="rId15"/>
    <p:sldId id="904" r:id="rId16"/>
    <p:sldId id="1011" r:id="rId17"/>
    <p:sldId id="915" r:id="rId18"/>
    <p:sldId id="900" r:id="rId19"/>
    <p:sldId id="749" r:id="rId20"/>
    <p:sldId id="750" r:id="rId21"/>
    <p:sldId id="748" r:id="rId22"/>
    <p:sldId id="734" r:id="rId23"/>
    <p:sldId id="735" r:id="rId24"/>
    <p:sldId id="834" r:id="rId25"/>
    <p:sldId id="736" r:id="rId26"/>
    <p:sldId id="906" r:id="rId27"/>
    <p:sldId id="905" r:id="rId28"/>
    <p:sldId id="663" r:id="rId29"/>
    <p:sldId id="739" r:id="rId30"/>
    <p:sldId id="747" r:id="rId31"/>
    <p:sldId id="741" r:id="rId32"/>
    <p:sldId id="671" r:id="rId33"/>
    <p:sldId id="907" r:id="rId34"/>
    <p:sldId id="667" r:id="rId35"/>
    <p:sldId id="672" r:id="rId36"/>
    <p:sldId id="908" r:id="rId37"/>
    <p:sldId id="1013" r:id="rId38"/>
    <p:sldId id="1012" r:id="rId39"/>
    <p:sldId id="1100" r:id="rId40"/>
    <p:sldId id="1101" r:id="rId41"/>
    <p:sldId id="909" r:id="rId42"/>
    <p:sldId id="1014" r:id="rId43"/>
    <p:sldId id="1073" r:id="rId44"/>
    <p:sldId id="1015" r:id="rId45"/>
    <p:sldId id="1016" r:id="rId46"/>
    <p:sldId id="1017" r:id="rId47"/>
    <p:sldId id="1018" r:id="rId48"/>
    <p:sldId id="1019" r:id="rId49"/>
    <p:sldId id="1021" r:id="rId50"/>
    <p:sldId id="1020" r:id="rId51"/>
    <p:sldId id="1022" r:id="rId52"/>
    <p:sldId id="1023" r:id="rId53"/>
    <p:sldId id="1103" r:id="rId54"/>
    <p:sldId id="1024" r:id="rId55"/>
    <p:sldId id="1025" r:id="rId56"/>
    <p:sldId id="1026" r:id="rId57"/>
    <p:sldId id="1027" r:id="rId58"/>
    <p:sldId id="1028" r:id="rId59"/>
    <p:sldId id="1029" r:id="rId60"/>
    <p:sldId id="1102" r:id="rId61"/>
    <p:sldId id="1031" r:id="rId62"/>
    <p:sldId id="1032" r:id="rId63"/>
    <p:sldId id="1033" r:id="rId64"/>
    <p:sldId id="1034" r:id="rId65"/>
    <p:sldId id="845" r:id="rId66"/>
    <p:sldId id="827" r:id="rId67"/>
    <p:sldId id="1075" r:id="rId68"/>
    <p:sldId id="828" r:id="rId69"/>
    <p:sldId id="831" r:id="rId70"/>
    <p:sldId id="832" r:id="rId71"/>
    <p:sldId id="848" r:id="rId72"/>
    <p:sldId id="799" r:id="rId73"/>
    <p:sldId id="1084" r:id="rId74"/>
    <p:sldId id="1087" r:id="rId75"/>
    <p:sldId id="939" r:id="rId76"/>
    <p:sldId id="1093" r:id="rId77"/>
    <p:sldId id="1094" r:id="rId78"/>
    <p:sldId id="1095" r:id="rId79"/>
    <p:sldId id="940" r:id="rId80"/>
    <p:sldId id="1038" r:id="rId81"/>
    <p:sldId id="1039" r:id="rId82"/>
    <p:sldId id="1040" r:id="rId83"/>
    <p:sldId id="1041" r:id="rId84"/>
    <p:sldId id="1042" r:id="rId85"/>
    <p:sldId id="1043" r:id="rId86"/>
    <p:sldId id="952" r:id="rId87"/>
    <p:sldId id="852" r:id="rId88"/>
    <p:sldId id="953" r:id="rId89"/>
    <p:sldId id="954" r:id="rId90"/>
    <p:sldId id="955" r:id="rId91"/>
    <p:sldId id="956" r:id="rId92"/>
    <p:sldId id="957" r:id="rId93"/>
    <p:sldId id="958" r:id="rId94"/>
    <p:sldId id="857" r:id="rId95"/>
    <p:sldId id="858" r:id="rId96"/>
    <p:sldId id="965" r:id="rId97"/>
    <p:sldId id="859" r:id="rId98"/>
    <p:sldId id="964" r:id="rId99"/>
    <p:sldId id="963" r:id="rId100"/>
    <p:sldId id="966" r:id="rId101"/>
    <p:sldId id="968" r:id="rId102"/>
    <p:sldId id="969" r:id="rId103"/>
    <p:sldId id="970" r:id="rId104"/>
    <p:sldId id="971" r:id="rId105"/>
    <p:sldId id="972" r:id="rId106"/>
    <p:sldId id="1111" r:id="rId107"/>
    <p:sldId id="1110" r:id="rId108"/>
    <p:sldId id="974" r:id="rId109"/>
    <p:sldId id="1061" r:id="rId110"/>
    <p:sldId id="975" r:id="rId111"/>
    <p:sldId id="976" r:id="rId112"/>
    <p:sldId id="977" r:id="rId113"/>
    <p:sldId id="1089" r:id="rId114"/>
    <p:sldId id="979" r:id="rId115"/>
    <p:sldId id="996" r:id="rId116"/>
    <p:sldId id="997" r:id="rId117"/>
    <p:sldId id="1090" r:id="rId118"/>
    <p:sldId id="1000" r:id="rId119"/>
    <p:sldId id="992" r:id="rId120"/>
    <p:sldId id="1091" r:id="rId121"/>
    <p:sldId id="981" r:id="rId122"/>
    <p:sldId id="1096" r:id="rId123"/>
    <p:sldId id="1107" r:id="rId124"/>
    <p:sldId id="1108" r:id="rId125"/>
    <p:sldId id="1104" r:id="rId126"/>
    <p:sldId id="1105" r:id="rId127"/>
    <p:sldId id="1097" r:id="rId128"/>
    <p:sldId id="983" r:id="rId129"/>
    <p:sldId id="985" r:id="rId130"/>
    <p:sldId id="987" r:id="rId131"/>
    <p:sldId id="1081" r:id="rId132"/>
    <p:sldId id="1088" r:id="rId133"/>
    <p:sldId id="1062" r:id="rId134"/>
    <p:sldId id="1099" r:id="rId135"/>
    <p:sldId id="1066" r:id="rId136"/>
    <p:sldId id="1109" r:id="rId137"/>
    <p:sldId id="1071" r:id="rId138"/>
    <p:sldId id="1068" r:id="rId139"/>
    <p:sldId id="1069" r:id="rId140"/>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ahom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Tahom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Tahom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Tahom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Tahoma" pitchFamily="34" charset="0"/>
        <a:ea typeface="宋体" pitchFamily="2" charset="-122"/>
        <a:cs typeface="+mn-cs"/>
      </a:defRPr>
    </a:lvl5pPr>
    <a:lvl6pPr marL="2286000" algn="l" defTabSz="914400" rtl="0" eaLnBrk="1" latinLnBrk="0" hangingPunct="1">
      <a:defRPr kumimoji="1" sz="2400" kern="1200">
        <a:solidFill>
          <a:schemeClr val="tx1"/>
        </a:solidFill>
        <a:latin typeface="Tahoma" pitchFamily="34" charset="0"/>
        <a:ea typeface="宋体" pitchFamily="2" charset="-122"/>
        <a:cs typeface="+mn-cs"/>
      </a:defRPr>
    </a:lvl6pPr>
    <a:lvl7pPr marL="2743200" algn="l" defTabSz="914400" rtl="0" eaLnBrk="1" latinLnBrk="0" hangingPunct="1">
      <a:defRPr kumimoji="1" sz="2400" kern="1200">
        <a:solidFill>
          <a:schemeClr val="tx1"/>
        </a:solidFill>
        <a:latin typeface="Tahoma" pitchFamily="34" charset="0"/>
        <a:ea typeface="宋体" pitchFamily="2" charset="-122"/>
        <a:cs typeface="+mn-cs"/>
      </a:defRPr>
    </a:lvl7pPr>
    <a:lvl8pPr marL="3200400" algn="l" defTabSz="914400" rtl="0" eaLnBrk="1" latinLnBrk="0" hangingPunct="1">
      <a:defRPr kumimoji="1" sz="2400" kern="1200">
        <a:solidFill>
          <a:schemeClr val="tx1"/>
        </a:solidFill>
        <a:latin typeface="Tahoma" pitchFamily="34" charset="0"/>
        <a:ea typeface="宋体" pitchFamily="2" charset="-122"/>
        <a:cs typeface="+mn-cs"/>
      </a:defRPr>
    </a:lvl8pPr>
    <a:lvl9pPr marL="3657600" algn="l" defTabSz="914400" rtl="0" eaLnBrk="1" latinLnBrk="0" hangingPunct="1">
      <a:defRPr kumimoji="1" sz="2400" kern="1200">
        <a:solidFill>
          <a:schemeClr val="tx1"/>
        </a:solidFill>
        <a:latin typeface="Tahoma"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7980" autoAdjust="0"/>
  </p:normalViewPr>
  <p:slideViewPr>
    <p:cSldViewPr>
      <p:cViewPr varScale="1">
        <p:scale>
          <a:sx n="59" d="100"/>
          <a:sy n="59" d="100"/>
        </p:scale>
        <p:origin x="2174" y="67"/>
      </p:cViewPr>
      <p:guideLst>
        <p:guide orient="horz" pos="2160"/>
        <p:guide pos="2880"/>
      </p:guideLst>
    </p:cSldViewPr>
  </p:slideViewPr>
  <p:outlineViewPr>
    <p:cViewPr>
      <p:scale>
        <a:sx n="33" d="100"/>
        <a:sy n="33" d="100"/>
      </p:scale>
      <p:origin x="0" y="-112326"/>
    </p:cViewPr>
    <p:sldLst>
      <p:sld r:id="rId1" collapse="1"/>
    </p:sldLst>
  </p:outlineViewPr>
  <p:notesTextViewPr>
    <p:cViewPr>
      <p:scale>
        <a:sx n="100" d="100"/>
        <a:sy n="1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3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charset="0"/>
              </a:defRPr>
            </a:lvl1pPr>
          </a:lstStyle>
          <a:p>
            <a:pPr>
              <a:defRPr/>
            </a:pPr>
            <a:endParaRPr lang="en-US" altLang="zh-CN"/>
          </a:p>
        </p:txBody>
      </p:sp>
      <p:sp>
        <p:nvSpPr>
          <p:cNvPr id="317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charset="0"/>
              </a:defRPr>
            </a:lvl1pPr>
          </a:lstStyle>
          <a:p>
            <a:pPr>
              <a:defRPr/>
            </a:pPr>
            <a:endParaRPr lang="en-US" altLang="zh-CN"/>
          </a:p>
        </p:txBody>
      </p:sp>
      <p:sp>
        <p:nvSpPr>
          <p:cNvPr id="153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17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charset="0"/>
              </a:defRPr>
            </a:lvl1pPr>
          </a:lstStyle>
          <a:p>
            <a:pPr>
              <a:defRPr/>
            </a:pPr>
            <a:endParaRPr lang="en-US" altLang="zh-CN"/>
          </a:p>
        </p:txBody>
      </p:sp>
      <p:sp>
        <p:nvSpPr>
          <p:cNvPr id="317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charset="0"/>
              </a:defRPr>
            </a:lvl1pPr>
          </a:lstStyle>
          <a:p>
            <a:pPr>
              <a:defRPr/>
            </a:pPr>
            <a:fld id="{9EBE8F6A-81B2-4C56-8595-E582CF9ED13F}" type="slidenum">
              <a:rPr lang="en-US" altLang="zh-CN"/>
              <a:pPr>
                <a:defRPr/>
              </a:pPr>
              <a:t>‹#›</a:t>
            </a:fld>
            <a:endParaRPr lang="en-US" altLang="zh-CN"/>
          </a:p>
        </p:txBody>
      </p:sp>
    </p:spTree>
    <p:extLst>
      <p:ext uri="{BB962C8B-B14F-4D97-AF65-F5344CB8AC3E}">
        <p14:creationId xmlns:p14="http://schemas.microsoft.com/office/powerpoint/2010/main" val="37069467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pPr>
                <a:defRPr/>
              </a:pPr>
              <a:t>3</a:t>
            </a:fld>
            <a:endParaRPr lang="en-US" altLang="zh-CN"/>
          </a:p>
        </p:txBody>
      </p:sp>
    </p:spTree>
    <p:extLst>
      <p:ext uri="{BB962C8B-B14F-4D97-AF65-F5344CB8AC3E}">
        <p14:creationId xmlns:p14="http://schemas.microsoft.com/office/powerpoint/2010/main" val="1678371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CD31BF6E-2222-45B0-97EC-95ED57176AD9}" type="slidenum">
              <a:rPr lang="zh-CN" altLang="en-AU" sz="1200" smtClean="0">
                <a:latin typeface="Times New Roman" pitchFamily="18" charset="0"/>
              </a:rPr>
              <a:pPr eaLnBrk="1" hangingPunct="1"/>
              <a:t>15</a:t>
            </a:fld>
            <a:endParaRPr lang="en-AU" altLang="zh-CN" sz="1200" smtClean="0">
              <a:latin typeface="Times New Roman" pitchFamily="18"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ndParaRPr>
          </a:p>
        </p:txBody>
      </p:sp>
    </p:spTree>
    <p:extLst>
      <p:ext uri="{BB962C8B-B14F-4D97-AF65-F5344CB8AC3E}">
        <p14:creationId xmlns:p14="http://schemas.microsoft.com/office/powerpoint/2010/main" val="1229562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E98293A1-F936-4AA0-81B0-B76CE4B560AA}" type="slidenum">
              <a:rPr lang="en-US" altLang="zh-CN" sz="1200" smtClean="0">
                <a:latin typeface="Times New Roman" pitchFamily="18" charset="0"/>
              </a:rPr>
              <a:pPr eaLnBrk="1" hangingPunct="1"/>
              <a:t>21</a:t>
            </a:fld>
            <a:endParaRPr lang="en-US" altLang="zh-CN" sz="1200" smtClean="0">
              <a:latin typeface="Times New Roman" pitchFamily="18"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mtClean="0"/>
              <a:t>Internet</a:t>
            </a:r>
            <a:r>
              <a:rPr lang="zh-CN" altLang="en-US" smtClean="0"/>
              <a:t>的创始人可能也不会想到它能发展成目前的规模和影响，也没有人能想到它的商业用途。</a:t>
            </a:r>
            <a:endParaRPr lang="en-US" altLang="zh-CN" smtClean="0"/>
          </a:p>
          <a:p>
            <a:pPr eaLnBrk="1" hangingPunct="1"/>
            <a:endParaRPr lang="zh-CN" altLang="zh-CN" smtClean="0">
              <a:latin typeface="Times New Roman" pitchFamily="18" charset="0"/>
            </a:endParaRPr>
          </a:p>
        </p:txBody>
      </p:sp>
    </p:spTree>
    <p:extLst>
      <p:ext uri="{BB962C8B-B14F-4D97-AF65-F5344CB8AC3E}">
        <p14:creationId xmlns:p14="http://schemas.microsoft.com/office/powerpoint/2010/main" val="3992388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a:ln/>
        </p:spPr>
      </p:sp>
      <p:sp>
        <p:nvSpPr>
          <p:cNvPr id="164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ndParaRPr>
          </a:p>
        </p:txBody>
      </p:sp>
      <p:sp>
        <p:nvSpPr>
          <p:cNvPr id="164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BBC920E4-794D-4A92-B825-D58FA9134966}" type="slidenum">
              <a:rPr lang="en-US" altLang="zh-CN" sz="1200" smtClean="0">
                <a:latin typeface="Times New Roman" pitchFamily="18" charset="0"/>
              </a:rPr>
              <a:pPr eaLnBrk="1" hangingPunct="1"/>
              <a:t>22</a:t>
            </a:fld>
            <a:endParaRPr lang="en-US" altLang="zh-CN" sz="1200" smtClean="0">
              <a:latin typeface="Times New Roman" pitchFamily="18" charset="0"/>
            </a:endParaRPr>
          </a:p>
        </p:txBody>
      </p:sp>
    </p:spTree>
    <p:extLst>
      <p:ext uri="{BB962C8B-B14F-4D97-AF65-F5344CB8AC3E}">
        <p14:creationId xmlns:p14="http://schemas.microsoft.com/office/powerpoint/2010/main" val="620627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a:ln/>
        </p:spPr>
      </p:sp>
      <p:sp>
        <p:nvSpPr>
          <p:cNvPr id="1658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Times New Roman" pitchFamily="18" charset="0"/>
              </a:rPr>
              <a:t>网络无处不在使进攻可以随时随地发起；进行网络攻击变得越来越简单攻击软件层出不穷。黑客工具的自动化程度及速度在不断提高</a:t>
            </a:r>
            <a:r>
              <a:rPr lang="en-US" altLang="zh-CN" smtClean="0">
                <a:latin typeface="Times New Roman" pitchFamily="18" charset="0"/>
              </a:rPr>
              <a:t>.</a:t>
            </a:r>
            <a:r>
              <a:rPr lang="zh-CN" altLang="en-US" smtClean="0">
                <a:latin typeface="Times New Roman" pitchFamily="18" charset="0"/>
              </a:rPr>
              <a:t>网络本身就蓄积了大量的攻击技巧；安全漏洞的暴露速度在不断加快</a:t>
            </a:r>
          </a:p>
          <a:p>
            <a:r>
              <a:rPr lang="zh-CN" altLang="en-US" smtClean="0">
                <a:latin typeface="Times New Roman" pitchFamily="18" charset="0"/>
              </a:rPr>
              <a:t>越来越多的个人或公司连入</a:t>
            </a:r>
            <a:r>
              <a:rPr lang="en-US" altLang="zh-CN" smtClean="0">
                <a:latin typeface="Times New Roman" pitchFamily="18" charset="0"/>
              </a:rPr>
              <a:t>Internet,</a:t>
            </a:r>
            <a:r>
              <a:rPr lang="zh-CN" altLang="en-US" smtClean="0">
                <a:latin typeface="Times New Roman" pitchFamily="18" charset="0"/>
              </a:rPr>
              <a:t>并不是所有的用户都具有基本的安全知识</a:t>
            </a:r>
          </a:p>
          <a:p>
            <a:endParaRPr lang="zh-CN" altLang="en-US" smtClean="0">
              <a:latin typeface="Times New Roman" pitchFamily="18" charset="0"/>
            </a:endParaRPr>
          </a:p>
        </p:txBody>
      </p:sp>
      <p:sp>
        <p:nvSpPr>
          <p:cNvPr id="1658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15F34430-B2A2-48BA-8D84-7818626EC4E9}" type="slidenum">
              <a:rPr lang="en-US" altLang="zh-CN" sz="1200" smtClean="0">
                <a:latin typeface="Times New Roman" pitchFamily="18" charset="0"/>
              </a:rPr>
              <a:pPr eaLnBrk="1" hangingPunct="1"/>
              <a:t>25</a:t>
            </a:fld>
            <a:endParaRPr lang="en-US" altLang="zh-CN" sz="1200" smtClean="0">
              <a:latin typeface="Times New Roman" pitchFamily="18" charset="0"/>
            </a:endParaRPr>
          </a:p>
        </p:txBody>
      </p:sp>
    </p:spTree>
    <p:extLst>
      <p:ext uri="{BB962C8B-B14F-4D97-AF65-F5344CB8AC3E}">
        <p14:creationId xmlns:p14="http://schemas.microsoft.com/office/powerpoint/2010/main" val="401279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8B76D7E7-8491-4234-9E77-4F8B01D0F64A}" type="slidenum">
              <a:rPr lang="en-US" altLang="zh-CN" sz="1200" smtClean="0">
                <a:latin typeface="Times New Roman" pitchFamily="18" charset="0"/>
              </a:rPr>
              <a:pPr eaLnBrk="1" hangingPunct="1"/>
              <a:t>27</a:t>
            </a:fld>
            <a:endParaRPr lang="en-US" altLang="zh-CN" sz="1200" smtClean="0">
              <a:latin typeface="Times New Roman" pitchFamily="18" charset="0"/>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对当时的互联网几乎构成了一次毁灭性攻击：</a:t>
            </a:r>
            <a:endParaRPr lang="en-US" altLang="zh-CN" smtClean="0">
              <a:latin typeface="Times New Roman" pitchFamily="18" charset="0"/>
            </a:endParaRPr>
          </a:p>
        </p:txBody>
      </p:sp>
    </p:spTree>
    <p:extLst>
      <p:ext uri="{BB962C8B-B14F-4D97-AF65-F5344CB8AC3E}">
        <p14:creationId xmlns:p14="http://schemas.microsoft.com/office/powerpoint/2010/main" val="1680089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E0A6502D-D0B7-4433-A305-C1B1F99B3A29}" type="slidenum">
              <a:rPr lang="en-US" altLang="zh-CN" sz="1200" smtClean="0">
                <a:latin typeface="Times New Roman" pitchFamily="18" charset="0"/>
              </a:rPr>
              <a:pPr eaLnBrk="1" hangingPunct="1"/>
              <a:t>28</a:t>
            </a:fld>
            <a:endParaRPr lang="en-US" altLang="zh-CN" sz="1200" smtClean="0">
              <a:latin typeface="Times New Roman" pitchFamily="18" charset="0"/>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latin typeface="Times New Roman" pitchFamily="18" charset="0"/>
            </a:endParaRPr>
          </a:p>
        </p:txBody>
      </p:sp>
    </p:spTree>
    <p:extLst>
      <p:ext uri="{BB962C8B-B14F-4D97-AF65-F5344CB8AC3E}">
        <p14:creationId xmlns:p14="http://schemas.microsoft.com/office/powerpoint/2010/main" val="1489894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3F8C55CF-5475-40F5-8876-4E275CFD676E}" type="slidenum">
              <a:rPr lang="en-US" altLang="zh-CN" sz="1200" smtClean="0">
                <a:latin typeface="Times New Roman" pitchFamily="18" charset="0"/>
              </a:rPr>
              <a:pPr eaLnBrk="1" hangingPunct="1"/>
              <a:t>30</a:t>
            </a:fld>
            <a:endParaRPr lang="en-US" altLang="zh-CN" sz="1200" smtClean="0">
              <a:latin typeface="Times New Roman" pitchFamily="18" charset="0"/>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latin typeface="Times New Roman" pitchFamily="18" charset="0"/>
            </a:endParaRPr>
          </a:p>
        </p:txBody>
      </p:sp>
    </p:spTree>
    <p:extLst>
      <p:ext uri="{BB962C8B-B14F-4D97-AF65-F5344CB8AC3E}">
        <p14:creationId xmlns:p14="http://schemas.microsoft.com/office/powerpoint/2010/main" val="2854963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A36057AA-8ED0-4B7A-864C-EA5FB042AA20}" type="slidenum">
              <a:rPr lang="en-US" altLang="zh-CN" sz="1200" smtClean="0">
                <a:latin typeface="Times New Roman" pitchFamily="18" charset="0"/>
              </a:rPr>
              <a:pPr eaLnBrk="1" hangingPunct="1"/>
              <a:t>32</a:t>
            </a:fld>
            <a:endParaRPr lang="en-US" altLang="zh-CN" sz="1200" smtClean="0">
              <a:latin typeface="Times New Roman" pitchFamily="18" charset="0"/>
            </a:endParaRP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latin typeface="Times New Roman" pitchFamily="18" charset="0"/>
            </a:endParaRPr>
          </a:p>
        </p:txBody>
      </p:sp>
    </p:spTree>
    <p:extLst>
      <p:ext uri="{BB962C8B-B14F-4D97-AF65-F5344CB8AC3E}">
        <p14:creationId xmlns:p14="http://schemas.microsoft.com/office/powerpoint/2010/main" val="2166368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2567E6A7-6194-4A8B-B120-7E6F63A92E07}" type="slidenum">
              <a:rPr lang="en-US" altLang="zh-CN" sz="1200" smtClean="0">
                <a:latin typeface="Times New Roman" pitchFamily="18" charset="0"/>
              </a:rPr>
              <a:pPr eaLnBrk="1" hangingPunct="1"/>
              <a:t>34</a:t>
            </a:fld>
            <a:endParaRPr lang="en-US" altLang="zh-CN" sz="1200" smtClean="0">
              <a:latin typeface="Times New Roman" pitchFamily="18" charset="0"/>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latin typeface="Times New Roman" pitchFamily="18" charset="0"/>
            </a:endParaRPr>
          </a:p>
        </p:txBody>
      </p:sp>
    </p:spTree>
    <p:extLst>
      <p:ext uri="{BB962C8B-B14F-4D97-AF65-F5344CB8AC3E}">
        <p14:creationId xmlns:p14="http://schemas.microsoft.com/office/powerpoint/2010/main" val="3433401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DFE96120-8907-4D0E-A52A-4A8C90197878}" type="slidenum">
              <a:rPr lang="en-US" altLang="zh-CN" sz="1200" smtClean="0">
                <a:latin typeface="Times New Roman" pitchFamily="18" charset="0"/>
              </a:rPr>
              <a:pPr eaLnBrk="1" hangingPunct="1"/>
              <a:t>35</a:t>
            </a:fld>
            <a:endParaRPr lang="en-US" altLang="zh-CN" sz="1200" smtClean="0">
              <a:latin typeface="Times New Roman" pitchFamily="18" charset="0"/>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latin typeface="Times New Roman" pitchFamily="18" charset="0"/>
            </a:endParaRPr>
          </a:p>
        </p:txBody>
      </p:sp>
    </p:spTree>
    <p:extLst>
      <p:ext uri="{BB962C8B-B14F-4D97-AF65-F5344CB8AC3E}">
        <p14:creationId xmlns:p14="http://schemas.microsoft.com/office/powerpoint/2010/main" val="1604259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pPr>
                <a:defRPr/>
              </a:pPr>
              <a:t>4</a:t>
            </a:fld>
            <a:endParaRPr lang="en-US" altLang="zh-CN"/>
          </a:p>
        </p:txBody>
      </p:sp>
    </p:spTree>
    <p:extLst>
      <p:ext uri="{BB962C8B-B14F-4D97-AF65-F5344CB8AC3E}">
        <p14:creationId xmlns:p14="http://schemas.microsoft.com/office/powerpoint/2010/main" val="1678371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miter lim="800000"/>
            <a:headEnd/>
            <a:tailEnd/>
          </a:ln>
        </p:spPr>
        <p:txBody>
          <a:bodyPr/>
          <a:lstStyle/>
          <a:p>
            <a:fld id="{285B9DAC-4D1B-4A15-A1CF-51C95E8581AA}" type="slidenum">
              <a:rPr lang="zh-CN" altLang="en-AU" smtClean="0"/>
              <a:pPr/>
              <a:t>48</a:t>
            </a:fld>
            <a:endParaRPr lang="en-AU" altLang="zh-CN" smtClean="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1022281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miter lim="800000"/>
            <a:headEnd/>
            <a:tailEnd/>
          </a:ln>
        </p:spPr>
        <p:txBody>
          <a:bodyPr/>
          <a:lstStyle/>
          <a:p>
            <a:fld id="{77148088-D531-4ED5-93B3-38BE6DBD9010}" type="slidenum">
              <a:rPr lang="en-US" altLang="zh-CN" smtClean="0"/>
              <a:pPr/>
              <a:t>51</a:t>
            </a:fld>
            <a:endParaRPr lang="en-US" altLang="zh-CN" smtClean="0"/>
          </a:p>
        </p:txBody>
      </p:sp>
      <p:sp>
        <p:nvSpPr>
          <p:cNvPr id="11776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23" tIns="45712" rIns="91423" bIns="45712" anchor="b"/>
          <a:lstStyle/>
          <a:p>
            <a:pPr algn="r"/>
            <a:fld id="{BF6CB4F4-D0A6-4D76-8C33-018809B1B4C3}" type="slidenum">
              <a:rPr lang="en-US" altLang="zh-CN" sz="1200">
                <a:latin typeface="Arial" pitchFamily="34" charset="0"/>
              </a:rPr>
              <a:pPr algn="r"/>
              <a:t>51</a:t>
            </a:fld>
            <a:endParaRPr lang="en-US" altLang="zh-CN" sz="1200">
              <a:latin typeface="Arial" pitchFamily="34" charset="0"/>
            </a:endParaRPr>
          </a:p>
        </p:txBody>
      </p:sp>
      <p:sp>
        <p:nvSpPr>
          <p:cNvPr id="11776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23" tIns="45712" rIns="91423" bIns="45712" anchor="b"/>
          <a:lstStyle/>
          <a:p>
            <a:pPr algn="r"/>
            <a:fld id="{04DF0F46-21A5-4D6C-8E3A-318A753F2BBD}" type="slidenum">
              <a:rPr lang="en-US" altLang="zh-CN" sz="1200">
                <a:latin typeface="Arial" pitchFamily="34" charset="0"/>
              </a:rPr>
              <a:pPr algn="r"/>
              <a:t>51</a:t>
            </a:fld>
            <a:endParaRPr lang="en-US" altLang="zh-CN" sz="1200">
              <a:latin typeface="Arial" pitchFamily="34" charset="0"/>
            </a:endParaRPr>
          </a:p>
        </p:txBody>
      </p:sp>
      <p:sp>
        <p:nvSpPr>
          <p:cNvPr id="117765" name="Rectangle 2"/>
          <p:cNvSpPr>
            <a:spLocks noGrp="1" noRot="1" noChangeAspect="1" noChangeArrowheads="1" noTextEdit="1"/>
          </p:cNvSpPr>
          <p:nvPr>
            <p:ph type="sldImg"/>
          </p:nvPr>
        </p:nvSpPr>
        <p:spPr>
          <a:ln/>
        </p:spPr>
      </p:sp>
      <p:sp>
        <p:nvSpPr>
          <p:cNvPr id="117766" name="Rectangle 3"/>
          <p:cNvSpPr>
            <a:spLocks noGrp="1" noChangeArrowheads="1"/>
          </p:cNvSpPr>
          <p:nvPr>
            <p:ph type="body" idx="1"/>
          </p:nvPr>
        </p:nvSpPr>
        <p:spPr>
          <a:xfrm>
            <a:off x="685800" y="4343400"/>
            <a:ext cx="5486400" cy="2514600"/>
          </a:xfrm>
          <a:noFill/>
        </p:spPr>
        <p:txBody>
          <a:bodyPr lIns="91423" tIns="45712" rIns="91423" bIns="45712"/>
          <a:lstStyle/>
          <a:p>
            <a:endParaRPr lang="zh-CN" altLang="zh-CN" smtClean="0">
              <a:latin typeface="Arial" pitchFamily="34" charset="0"/>
            </a:endParaRPr>
          </a:p>
        </p:txBody>
      </p:sp>
    </p:spTree>
    <p:extLst>
      <p:ext uri="{BB962C8B-B14F-4D97-AF65-F5344CB8AC3E}">
        <p14:creationId xmlns:p14="http://schemas.microsoft.com/office/powerpoint/2010/main" val="1809516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miter lim="800000"/>
            <a:headEnd/>
            <a:tailEnd/>
          </a:ln>
        </p:spPr>
        <p:txBody>
          <a:bodyPr/>
          <a:lstStyle/>
          <a:p>
            <a:fld id="{261C7EC6-7A51-42AD-AB68-13613AB7334B}" type="slidenum">
              <a:rPr lang="en-US" altLang="zh-CN" smtClean="0"/>
              <a:pPr/>
              <a:t>52</a:t>
            </a:fld>
            <a:endParaRPr lang="en-US" altLang="zh-CN" smtClean="0"/>
          </a:p>
        </p:txBody>
      </p:sp>
      <p:sp>
        <p:nvSpPr>
          <p:cNvPr id="11878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23" tIns="45712" rIns="91423" bIns="45712" anchor="b"/>
          <a:lstStyle/>
          <a:p>
            <a:pPr algn="r"/>
            <a:fld id="{9707CA7B-3124-4881-B3A0-ABA42E6F70CD}" type="slidenum">
              <a:rPr lang="en-US" altLang="zh-CN" sz="1200">
                <a:latin typeface="Arial" pitchFamily="34" charset="0"/>
              </a:rPr>
              <a:pPr algn="r"/>
              <a:t>52</a:t>
            </a:fld>
            <a:endParaRPr lang="en-US" altLang="zh-CN" sz="1200">
              <a:latin typeface="Arial" pitchFamily="34" charset="0"/>
            </a:endParaRPr>
          </a:p>
        </p:txBody>
      </p:sp>
      <p:sp>
        <p:nvSpPr>
          <p:cNvPr id="11878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23" tIns="45712" rIns="91423" bIns="45712" anchor="b"/>
          <a:lstStyle/>
          <a:p>
            <a:pPr algn="r"/>
            <a:fld id="{7FBF16AC-8536-4344-8038-CA112DF51879}" type="slidenum">
              <a:rPr lang="en-US" altLang="zh-CN" sz="1200">
                <a:latin typeface="Arial" pitchFamily="34" charset="0"/>
              </a:rPr>
              <a:pPr algn="r"/>
              <a:t>52</a:t>
            </a:fld>
            <a:endParaRPr lang="en-US" altLang="zh-CN" sz="1200">
              <a:latin typeface="Arial" pitchFamily="34" charset="0"/>
            </a:endParaRPr>
          </a:p>
        </p:txBody>
      </p:sp>
      <p:sp>
        <p:nvSpPr>
          <p:cNvPr id="118789" name="Rectangle 2"/>
          <p:cNvSpPr>
            <a:spLocks noGrp="1" noRot="1" noChangeAspect="1" noChangeArrowheads="1" noTextEdit="1"/>
          </p:cNvSpPr>
          <p:nvPr>
            <p:ph type="sldImg"/>
          </p:nvPr>
        </p:nvSpPr>
        <p:spPr>
          <a:ln/>
        </p:spPr>
      </p:sp>
      <p:sp>
        <p:nvSpPr>
          <p:cNvPr id="118790" name="Rectangle 3"/>
          <p:cNvSpPr>
            <a:spLocks noGrp="1" noChangeArrowheads="1"/>
          </p:cNvSpPr>
          <p:nvPr>
            <p:ph type="body" idx="1"/>
          </p:nvPr>
        </p:nvSpPr>
        <p:spPr>
          <a:xfrm>
            <a:off x="685800" y="4343400"/>
            <a:ext cx="5486400" cy="2514600"/>
          </a:xfrm>
          <a:noFill/>
        </p:spPr>
        <p:txBody>
          <a:bodyPr lIns="91423" tIns="45712" rIns="91423" bIns="45712"/>
          <a:lstStyle/>
          <a:p>
            <a:endParaRPr lang="zh-CN" altLang="zh-CN" smtClean="0">
              <a:latin typeface="Arial" pitchFamily="34" charset="0"/>
            </a:endParaRPr>
          </a:p>
        </p:txBody>
      </p:sp>
    </p:spTree>
    <p:extLst>
      <p:ext uri="{BB962C8B-B14F-4D97-AF65-F5344CB8AC3E}">
        <p14:creationId xmlns:p14="http://schemas.microsoft.com/office/powerpoint/2010/main" val="10515590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txBox="1">
            <a:spLocks noGrp="1" noChangeArrowheads="1"/>
          </p:cNvSpPr>
          <p:nvPr/>
        </p:nvSpPr>
        <p:spPr bwMode="auto">
          <a:xfrm>
            <a:off x="3884613" y="8685213"/>
            <a:ext cx="2971800" cy="457200"/>
          </a:xfrm>
          <a:prstGeom prst="rect">
            <a:avLst/>
          </a:prstGeom>
          <a:noFill/>
          <a:ln>
            <a:miter lim="800000"/>
            <a:headEnd/>
            <a:tailEnd/>
          </a:ln>
        </p:spPr>
        <p:txBody>
          <a:bodyPr lIns="86493" tIns="43247" rIns="86493" bIns="43247" anchor="b"/>
          <a:lstStyle/>
          <a:p>
            <a:pPr algn="r">
              <a:defRPr/>
            </a:pPr>
            <a:fld id="{9A33CC99-8D13-4003-9751-48563B361199}" type="slidenum">
              <a:rPr lang="en-US" altLang="zh-CN" sz="1100">
                <a:latin typeface="Arial" charset="0"/>
                <a:ea typeface="+mn-ea"/>
              </a:rPr>
              <a:pPr algn="r">
                <a:defRPr/>
              </a:pPr>
              <a:t>54</a:t>
            </a:fld>
            <a:endParaRPr lang="en-US" altLang="zh-CN" sz="1100">
              <a:latin typeface="Arial" charset="0"/>
              <a:ea typeface="+mn-ea"/>
            </a:endParaRPr>
          </a:p>
        </p:txBody>
      </p:sp>
      <p:sp>
        <p:nvSpPr>
          <p:cNvPr id="11981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23" tIns="45712" rIns="91423" bIns="45712" anchor="b"/>
          <a:lstStyle/>
          <a:p>
            <a:pPr algn="r"/>
            <a:fld id="{306E6578-B8C8-4E06-A25A-1628A938AEDC}" type="slidenum">
              <a:rPr lang="en-US" altLang="zh-CN" sz="1200">
                <a:latin typeface="Arial" pitchFamily="34" charset="0"/>
              </a:rPr>
              <a:pPr algn="r"/>
              <a:t>54</a:t>
            </a:fld>
            <a:endParaRPr lang="en-US" altLang="zh-CN" sz="1200">
              <a:latin typeface="Arial" pitchFamily="34" charset="0"/>
            </a:endParaRPr>
          </a:p>
        </p:txBody>
      </p:sp>
      <p:sp>
        <p:nvSpPr>
          <p:cNvPr id="11981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23" tIns="45712" rIns="91423" bIns="45712" anchor="b"/>
          <a:lstStyle/>
          <a:p>
            <a:pPr algn="r"/>
            <a:fld id="{76127718-7358-43A4-9058-CC2A5FA7E358}" type="slidenum">
              <a:rPr lang="en-US" altLang="zh-CN" sz="1200">
                <a:latin typeface="Arial" pitchFamily="34" charset="0"/>
              </a:rPr>
              <a:pPr algn="r"/>
              <a:t>54</a:t>
            </a:fld>
            <a:endParaRPr lang="en-US" altLang="zh-CN" sz="1200">
              <a:latin typeface="Arial" pitchFamily="34" charset="0"/>
            </a:endParaRPr>
          </a:p>
        </p:txBody>
      </p:sp>
      <p:sp>
        <p:nvSpPr>
          <p:cNvPr id="119813" name="Rectangle 2"/>
          <p:cNvSpPr>
            <a:spLocks noGrp="1" noRot="1" noChangeAspect="1" noChangeArrowheads="1" noTextEdit="1"/>
          </p:cNvSpPr>
          <p:nvPr>
            <p:ph type="sldImg"/>
          </p:nvPr>
        </p:nvSpPr>
        <p:spPr>
          <a:ln/>
        </p:spPr>
      </p:sp>
      <p:sp>
        <p:nvSpPr>
          <p:cNvPr id="119814" name="Rectangle 3"/>
          <p:cNvSpPr>
            <a:spLocks noGrp="1" noChangeArrowheads="1"/>
          </p:cNvSpPr>
          <p:nvPr>
            <p:ph type="body" idx="1"/>
          </p:nvPr>
        </p:nvSpPr>
        <p:spPr>
          <a:xfrm>
            <a:off x="685800" y="4343400"/>
            <a:ext cx="5486400" cy="2514600"/>
          </a:xfrm>
          <a:noFill/>
        </p:spPr>
        <p:txBody>
          <a:bodyPr lIns="91423" tIns="45712" rIns="91423" bIns="45712"/>
          <a:lstStyle/>
          <a:p>
            <a:endParaRPr lang="zh-CN" altLang="zh-CN" smtClean="0">
              <a:latin typeface="Arial" pitchFamily="34" charset="0"/>
            </a:endParaRPr>
          </a:p>
        </p:txBody>
      </p:sp>
    </p:spTree>
    <p:extLst>
      <p:ext uri="{BB962C8B-B14F-4D97-AF65-F5344CB8AC3E}">
        <p14:creationId xmlns:p14="http://schemas.microsoft.com/office/powerpoint/2010/main" val="36631586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9D6D042F-BC2F-44F5-BE9F-3A7F5AE8D8CA}" type="slidenum">
              <a:rPr lang="en-US" altLang="zh-CN" smtClean="0"/>
              <a:pPr/>
              <a:t>55</a:t>
            </a:fld>
            <a:endParaRPr lang="en-US" altLang="zh-CN" smtClean="0"/>
          </a:p>
        </p:txBody>
      </p:sp>
      <p:sp>
        <p:nvSpPr>
          <p:cNvPr id="12083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23" tIns="45712" rIns="91423" bIns="45712" anchor="b"/>
          <a:lstStyle/>
          <a:p>
            <a:pPr algn="r"/>
            <a:fld id="{ADF319D2-4324-498E-9052-1E48332A9821}" type="slidenum">
              <a:rPr lang="en-US" altLang="zh-CN" sz="1200">
                <a:latin typeface="Arial" pitchFamily="34" charset="0"/>
              </a:rPr>
              <a:pPr algn="r"/>
              <a:t>55</a:t>
            </a:fld>
            <a:endParaRPr lang="en-US" altLang="zh-CN" sz="1200">
              <a:latin typeface="Arial" pitchFamily="34" charset="0"/>
            </a:endParaRPr>
          </a:p>
        </p:txBody>
      </p:sp>
      <p:sp>
        <p:nvSpPr>
          <p:cNvPr id="12083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23" tIns="45712" rIns="91423" bIns="45712" anchor="b"/>
          <a:lstStyle/>
          <a:p>
            <a:pPr algn="r"/>
            <a:fld id="{C8CCA193-3E11-4D21-B64C-2859B7BD1E96}" type="slidenum">
              <a:rPr lang="en-US" altLang="zh-CN" sz="1200">
                <a:latin typeface="Arial" pitchFamily="34" charset="0"/>
              </a:rPr>
              <a:pPr algn="r"/>
              <a:t>55</a:t>
            </a:fld>
            <a:endParaRPr lang="en-US" altLang="zh-CN" sz="1200">
              <a:latin typeface="Arial" pitchFamily="34" charset="0"/>
            </a:endParaRPr>
          </a:p>
        </p:txBody>
      </p:sp>
      <p:sp>
        <p:nvSpPr>
          <p:cNvPr id="120837" name="Rectangle 2"/>
          <p:cNvSpPr>
            <a:spLocks noGrp="1" noRot="1" noChangeAspect="1" noChangeArrowheads="1" noTextEdit="1"/>
          </p:cNvSpPr>
          <p:nvPr>
            <p:ph type="sldImg"/>
          </p:nvPr>
        </p:nvSpPr>
        <p:spPr>
          <a:ln/>
        </p:spPr>
      </p:sp>
      <p:sp>
        <p:nvSpPr>
          <p:cNvPr id="120838" name="Rectangle 3"/>
          <p:cNvSpPr>
            <a:spLocks noGrp="1" noChangeArrowheads="1"/>
          </p:cNvSpPr>
          <p:nvPr>
            <p:ph type="body" idx="1"/>
          </p:nvPr>
        </p:nvSpPr>
        <p:spPr>
          <a:xfrm>
            <a:off x="685800" y="4343400"/>
            <a:ext cx="5486400" cy="2514600"/>
          </a:xfrm>
          <a:noFill/>
        </p:spPr>
        <p:txBody>
          <a:bodyPr lIns="91423" tIns="45712" rIns="91423" bIns="45712"/>
          <a:lstStyle/>
          <a:p>
            <a:endParaRPr lang="zh-CN" altLang="zh-CN" smtClean="0">
              <a:latin typeface="Arial" pitchFamily="34" charset="0"/>
            </a:endParaRPr>
          </a:p>
        </p:txBody>
      </p:sp>
    </p:spTree>
    <p:extLst>
      <p:ext uri="{BB962C8B-B14F-4D97-AF65-F5344CB8AC3E}">
        <p14:creationId xmlns:p14="http://schemas.microsoft.com/office/powerpoint/2010/main" val="3104978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pPr>
                <a:defRPr/>
              </a:pPr>
              <a:t>57</a:t>
            </a:fld>
            <a:endParaRPr lang="en-US" altLang="zh-CN"/>
          </a:p>
        </p:txBody>
      </p:sp>
    </p:spTree>
    <p:extLst>
      <p:ext uri="{BB962C8B-B14F-4D97-AF65-F5344CB8AC3E}">
        <p14:creationId xmlns:p14="http://schemas.microsoft.com/office/powerpoint/2010/main" val="3451969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pPr>
                <a:defRPr/>
              </a:pPr>
              <a:t>58</a:t>
            </a:fld>
            <a:endParaRPr lang="en-US" altLang="zh-CN"/>
          </a:p>
        </p:txBody>
      </p:sp>
    </p:spTree>
    <p:extLst>
      <p:ext uri="{BB962C8B-B14F-4D97-AF65-F5344CB8AC3E}">
        <p14:creationId xmlns:p14="http://schemas.microsoft.com/office/powerpoint/2010/main" val="42148120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a:xfrm>
            <a:off x="1146175" y="695325"/>
            <a:ext cx="4567238" cy="3425825"/>
          </a:xfrm>
          <a:ln/>
        </p:spPr>
      </p:sp>
      <p:sp>
        <p:nvSpPr>
          <p:cNvPr id="121859" name="备注占位符 2"/>
          <p:cNvSpPr>
            <a:spLocks noGrp="1"/>
          </p:cNvSpPr>
          <p:nvPr>
            <p:ph type="body" idx="1"/>
          </p:nvPr>
        </p:nvSpPr>
        <p:spPr>
          <a:xfrm>
            <a:off x="685800" y="4341813"/>
            <a:ext cx="5484813" cy="4116387"/>
          </a:xfrm>
          <a:noFill/>
        </p:spPr>
        <p:txBody>
          <a:bodyPr lIns="0" tIns="0" rIns="0" bIns="0"/>
          <a:lstStyle/>
          <a:p>
            <a:pPr marL="215900" indent="-215900" defTabSz="423863">
              <a:buFont typeface="Calibri" pitchFamily="34" charset="0"/>
              <a:buAutoNum type="arabicPeriod"/>
            </a:pPr>
            <a:r>
              <a:rPr lang="zh-CN" altLang="en-US" sz="800" dirty="0" smtClean="0">
                <a:latin typeface="Arial" pitchFamily="34" charset="0"/>
              </a:rPr>
              <a:t>不同的颜色代表不同国家或地区的网络（如德国、亚洲等）或不同类型的网络（如</a:t>
            </a:r>
            <a:r>
              <a:rPr lang="en-US" altLang="zh-CN" sz="800" dirty="0" smtClean="0">
                <a:latin typeface="Arial" pitchFamily="34" charset="0"/>
              </a:rPr>
              <a:t>.COM</a:t>
            </a:r>
            <a:r>
              <a:rPr lang="zh-CN" altLang="en-US" sz="800" dirty="0" smtClean="0">
                <a:latin typeface="Arial" pitchFamily="34" charset="0"/>
              </a:rPr>
              <a:t>、</a:t>
            </a:r>
            <a:r>
              <a:rPr lang="en-US" altLang="zh-CN" sz="800" dirty="0" smtClean="0">
                <a:latin typeface="Arial" pitchFamily="34" charset="0"/>
              </a:rPr>
              <a:t>.ORG</a:t>
            </a:r>
            <a:r>
              <a:rPr lang="zh-CN" altLang="en-US" sz="800" dirty="0" smtClean="0">
                <a:latin typeface="Arial" pitchFamily="34" charset="0"/>
              </a:rPr>
              <a:t>）；</a:t>
            </a:r>
            <a:endParaRPr lang="en-US" altLang="zh-CN" sz="800" dirty="0" smtClean="0">
              <a:latin typeface="Arial" pitchFamily="34" charset="0"/>
            </a:endParaRPr>
          </a:p>
          <a:p>
            <a:pPr marL="215900" indent="-215900" defTabSz="423863">
              <a:buFont typeface="Calibri" pitchFamily="34" charset="0"/>
              <a:buAutoNum type="arabicPeriod"/>
            </a:pPr>
            <a:r>
              <a:rPr lang="zh-CN" altLang="en-US" sz="800" dirty="0" smtClean="0">
                <a:latin typeface="Arial" pitchFamily="34" charset="0"/>
              </a:rPr>
              <a:t>任何颜色遍布整个世界的任何角落；</a:t>
            </a:r>
            <a:endParaRPr lang="en-US" altLang="zh-CN" sz="800" dirty="0" smtClean="0">
              <a:latin typeface="Arial" pitchFamily="34" charset="0"/>
            </a:endParaRPr>
          </a:p>
          <a:p>
            <a:pPr marL="215900" indent="-215900" defTabSz="423863">
              <a:buFont typeface="Calibri" pitchFamily="34" charset="0"/>
              <a:buAutoNum type="arabicPeriod"/>
            </a:pPr>
            <a:r>
              <a:rPr lang="zh-CN" altLang="en-US" sz="800" dirty="0" smtClean="0">
                <a:latin typeface="Arial" pitchFamily="34" charset="0"/>
              </a:rPr>
              <a:t>任何一个局部，分布所有颜色。</a:t>
            </a:r>
            <a:endParaRPr lang="en-US" altLang="zh-CN" sz="800" dirty="0" smtClean="0">
              <a:latin typeface="Arial" pitchFamily="34" charset="0"/>
            </a:endParaRPr>
          </a:p>
          <a:p>
            <a:pPr marL="215900" indent="-215900" defTabSz="423863">
              <a:buFont typeface="Calibri" pitchFamily="34" charset="0"/>
              <a:buAutoNum type="arabicPeriod"/>
            </a:pPr>
            <a:r>
              <a:rPr lang="zh-CN" altLang="en-US" sz="800" dirty="0" smtClean="0">
                <a:latin typeface="Arial" pitchFamily="34" charset="0"/>
              </a:rPr>
              <a:t>结论：整个</a:t>
            </a:r>
            <a:r>
              <a:rPr lang="en-US" altLang="zh-CN" sz="800" dirty="0" smtClean="0">
                <a:latin typeface="Arial" pitchFamily="34" charset="0"/>
              </a:rPr>
              <a:t>INTERNET</a:t>
            </a:r>
            <a:r>
              <a:rPr lang="zh-CN" altLang="en-US" sz="800" dirty="0" smtClean="0">
                <a:latin typeface="Arial" pitchFamily="34" charset="0"/>
              </a:rPr>
              <a:t>就像一个大脑，及其</a:t>
            </a:r>
            <a:r>
              <a:rPr lang="zh-CN" altLang="en-US" sz="800" dirty="0" smtClean="0">
                <a:solidFill>
                  <a:srgbClr val="FF0000"/>
                </a:solidFill>
                <a:latin typeface="Arial" pitchFamily="34" charset="0"/>
              </a:rPr>
              <a:t>复杂</a:t>
            </a:r>
            <a:r>
              <a:rPr lang="zh-CN" altLang="en-US" sz="800" dirty="0" smtClean="0">
                <a:latin typeface="Arial" pitchFamily="34" charset="0"/>
              </a:rPr>
              <a:t>；</a:t>
            </a:r>
            <a:endParaRPr lang="en-US" altLang="zh-CN" sz="800" dirty="0" smtClean="0">
              <a:latin typeface="Arial" pitchFamily="34" charset="0"/>
            </a:endParaRPr>
          </a:p>
          <a:p>
            <a:pPr marL="215900" indent="-215900" defTabSz="423863">
              <a:buFont typeface="Calibri" pitchFamily="34" charset="0"/>
              <a:buAutoNum type="arabicPeriod"/>
            </a:pPr>
            <a:endParaRPr lang="zh-CN" altLang="en-US" sz="800" dirty="0" smtClean="0">
              <a:latin typeface="Arial" pitchFamily="34" charset="0"/>
            </a:endParaRPr>
          </a:p>
        </p:txBody>
      </p:sp>
      <p:sp>
        <p:nvSpPr>
          <p:cNvPr id="121860" name="灯片编号占位符 3"/>
          <p:cNvSpPr txBox="1">
            <a:spLocks noGrp="1"/>
          </p:cNvSpPr>
          <p:nvPr/>
        </p:nvSpPr>
        <p:spPr bwMode="auto">
          <a:xfrm>
            <a:off x="3881438" y="8685213"/>
            <a:ext cx="2974975" cy="457200"/>
          </a:xfrm>
          <a:prstGeom prst="rect">
            <a:avLst/>
          </a:prstGeom>
          <a:noFill/>
          <a:ln w="9525">
            <a:noFill/>
            <a:round/>
            <a:headEnd/>
            <a:tailEnd/>
          </a:ln>
        </p:spPr>
        <p:txBody>
          <a:bodyPr lIns="0" tIns="0" rIns="0" bIns="0" anchor="b" anchorCtr="1"/>
          <a:lstStyle/>
          <a:p>
            <a:pPr algn="r" defTabSz="403225" hangingPunct="0">
              <a:lnSpc>
                <a:spcPct val="99000"/>
              </a:lnSpc>
              <a:buClr>
                <a:srgbClr val="000000"/>
              </a:buClr>
              <a:buSzPct val="45000"/>
              <a:tabLst>
                <a:tab pos="484188" algn="l"/>
                <a:tab pos="4524375" algn="ctr"/>
                <a:tab pos="8729663" algn="r"/>
              </a:tabLst>
            </a:pPr>
            <a:fld id="{81075CF0-B3E3-4A04-95E7-78F32C68E133}" type="slidenum">
              <a:rPr lang="zh-CN" altLang="en-GB" sz="1200">
                <a:solidFill>
                  <a:srgbClr val="FFFFFF"/>
                </a:solidFill>
                <a:latin typeface="Bitstream Vera Sans"/>
                <a:cs typeface="Lucida Sans Unicode" pitchFamily="34" charset="0"/>
              </a:rPr>
              <a:pPr algn="r" defTabSz="403225" hangingPunct="0">
                <a:lnSpc>
                  <a:spcPct val="99000"/>
                </a:lnSpc>
                <a:buClr>
                  <a:srgbClr val="000000"/>
                </a:buClr>
                <a:buSzPct val="45000"/>
                <a:tabLst>
                  <a:tab pos="484188" algn="l"/>
                  <a:tab pos="4524375" algn="ctr"/>
                  <a:tab pos="8729663" algn="r"/>
                </a:tabLst>
              </a:pPr>
              <a:t>61</a:t>
            </a:fld>
            <a:endParaRPr lang="en-GB" altLang="zh-CN" sz="1200">
              <a:solidFill>
                <a:srgbClr val="FFFFFF"/>
              </a:solidFill>
              <a:latin typeface="Bitstream Vera Sans"/>
              <a:cs typeface="Lucida Sans Unicode" pitchFamily="34" charset="0"/>
            </a:endParaRPr>
          </a:p>
        </p:txBody>
      </p:sp>
    </p:spTree>
    <p:extLst>
      <p:ext uri="{BB962C8B-B14F-4D97-AF65-F5344CB8AC3E}">
        <p14:creationId xmlns:p14="http://schemas.microsoft.com/office/powerpoint/2010/main" val="29007776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AC6D6069-B0C1-407F-911F-AB04B8EABB74}" type="slidenum">
              <a:rPr lang="zh-CN" altLang="en-US" sz="1200" smtClean="0">
                <a:latin typeface="Times New Roman" pitchFamily="18" charset="0"/>
              </a:rPr>
              <a:pPr eaLnBrk="1" hangingPunct="1"/>
              <a:t>65</a:t>
            </a:fld>
            <a:endParaRPr lang="en-US" altLang="zh-CN" sz="1200" smtClean="0">
              <a:latin typeface="Times New Roman" pitchFamily="18" charset="0"/>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ndParaRPr>
          </a:p>
        </p:txBody>
      </p:sp>
    </p:spTree>
    <p:extLst>
      <p:ext uri="{BB962C8B-B14F-4D97-AF65-F5344CB8AC3E}">
        <p14:creationId xmlns:p14="http://schemas.microsoft.com/office/powerpoint/2010/main" val="35901003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15C78605-5309-4E2A-B91F-AC37A18B8C46}" type="slidenum">
              <a:rPr lang="en-US" altLang="zh-CN" sz="1200" smtClean="0">
                <a:latin typeface="Times New Roman" pitchFamily="18" charset="0"/>
              </a:rPr>
              <a:pPr eaLnBrk="1" hangingPunct="1"/>
              <a:t>66</a:t>
            </a:fld>
            <a:endParaRPr lang="en-US" altLang="zh-CN" sz="1200" smtClean="0">
              <a:latin typeface="Times New Roman" pitchFamily="18" charset="0"/>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Times New Roman" pitchFamily="18" charset="0"/>
            </a:endParaRPr>
          </a:p>
        </p:txBody>
      </p:sp>
    </p:spTree>
    <p:extLst>
      <p:ext uri="{BB962C8B-B14F-4D97-AF65-F5344CB8AC3E}">
        <p14:creationId xmlns:p14="http://schemas.microsoft.com/office/powerpoint/2010/main" val="1551689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ECB4F759-F956-40C6-81EA-5601D779874C}" type="slidenum">
              <a:rPr lang="en-US" altLang="zh-CN" sz="1200" smtClean="0">
                <a:latin typeface="Times New Roman" pitchFamily="18" charset="0"/>
              </a:rPr>
              <a:pPr eaLnBrk="1" hangingPunct="1"/>
              <a:t>6</a:t>
            </a:fld>
            <a:endParaRPr lang="en-US" altLang="zh-CN" sz="1200" smtClean="0">
              <a:latin typeface="Times New Roman" pitchFamily="18"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latin typeface="Times New Roman" pitchFamily="18" charset="0"/>
            </a:endParaRPr>
          </a:p>
        </p:txBody>
      </p:sp>
    </p:spTree>
    <p:extLst>
      <p:ext uri="{BB962C8B-B14F-4D97-AF65-F5344CB8AC3E}">
        <p14:creationId xmlns:p14="http://schemas.microsoft.com/office/powerpoint/2010/main" val="42268355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CDBC6C5B-307A-4D5D-B343-7B16DA8400F7}" type="slidenum">
              <a:rPr lang="en-US" altLang="zh-CN" sz="1200" smtClean="0">
                <a:latin typeface="Times New Roman" pitchFamily="18" charset="0"/>
              </a:rPr>
              <a:pPr eaLnBrk="1" hangingPunct="1"/>
              <a:t>68</a:t>
            </a:fld>
            <a:endParaRPr lang="en-US" altLang="zh-CN" sz="1200" smtClean="0">
              <a:latin typeface="Times New Roman" pitchFamily="18" charset="0"/>
            </a:endParaRPr>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Times New Roman" pitchFamily="18" charset="0"/>
            </a:endParaRPr>
          </a:p>
        </p:txBody>
      </p:sp>
    </p:spTree>
    <p:extLst>
      <p:ext uri="{BB962C8B-B14F-4D97-AF65-F5344CB8AC3E}">
        <p14:creationId xmlns:p14="http://schemas.microsoft.com/office/powerpoint/2010/main" val="15978007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29D4F9FC-F6B1-45C1-BA57-BB163CBFFA3A}" type="slidenum">
              <a:rPr lang="en-US" altLang="zh-CN" sz="1200" smtClean="0">
                <a:latin typeface="Times New Roman" pitchFamily="18" charset="0"/>
              </a:rPr>
              <a:pPr eaLnBrk="1" hangingPunct="1"/>
              <a:t>69</a:t>
            </a:fld>
            <a:endParaRPr lang="en-US" altLang="zh-CN" sz="1200" smtClean="0">
              <a:latin typeface="Times New Roman" pitchFamily="18" charset="0"/>
            </a:endParaRPr>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Times New Roman" pitchFamily="18" charset="0"/>
            </a:endParaRPr>
          </a:p>
        </p:txBody>
      </p:sp>
    </p:spTree>
    <p:extLst>
      <p:ext uri="{BB962C8B-B14F-4D97-AF65-F5344CB8AC3E}">
        <p14:creationId xmlns:p14="http://schemas.microsoft.com/office/powerpoint/2010/main" val="374373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54F743A9-978A-472D-9C5D-C5CF512B57D3}" type="slidenum">
              <a:rPr lang="en-US" altLang="zh-CN" sz="1200" smtClean="0">
                <a:latin typeface="Times New Roman" pitchFamily="18" charset="0"/>
              </a:rPr>
              <a:pPr eaLnBrk="1" hangingPunct="1"/>
              <a:t>70</a:t>
            </a:fld>
            <a:endParaRPr lang="en-US" altLang="zh-CN" sz="1200" smtClean="0">
              <a:latin typeface="Times New Roman" pitchFamily="18" charset="0"/>
            </a:endParaRPr>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Times New Roman" pitchFamily="18" charset="0"/>
            </a:endParaRPr>
          </a:p>
        </p:txBody>
      </p:sp>
    </p:spTree>
    <p:extLst>
      <p:ext uri="{BB962C8B-B14F-4D97-AF65-F5344CB8AC3E}">
        <p14:creationId xmlns:p14="http://schemas.microsoft.com/office/powerpoint/2010/main" val="38688217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4E8354B3-2B94-4E2F-ABC3-66F5A614B5F9}" type="slidenum">
              <a:rPr lang="zh-CN" altLang="en-US" sz="1200" smtClean="0">
                <a:latin typeface="Times New Roman" pitchFamily="18" charset="0"/>
              </a:rPr>
              <a:pPr eaLnBrk="1" hangingPunct="1"/>
              <a:t>71</a:t>
            </a:fld>
            <a:endParaRPr lang="en-US" altLang="zh-CN" sz="1200" smtClean="0">
              <a:latin typeface="Times New Roman" pitchFamily="18" charset="0"/>
            </a:endParaRPr>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ndParaRPr>
          </a:p>
        </p:txBody>
      </p:sp>
    </p:spTree>
    <p:extLst>
      <p:ext uri="{BB962C8B-B14F-4D97-AF65-F5344CB8AC3E}">
        <p14:creationId xmlns:p14="http://schemas.microsoft.com/office/powerpoint/2010/main" val="2453482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6C7DC970-F6A8-4761-8E3B-1875E0AF75E3}" type="slidenum">
              <a:rPr lang="en-US" altLang="zh-CN" sz="1200" smtClean="0">
                <a:latin typeface="Times New Roman" pitchFamily="18" charset="0"/>
              </a:rPr>
              <a:pPr eaLnBrk="1" hangingPunct="1"/>
              <a:t>72</a:t>
            </a:fld>
            <a:endParaRPr lang="en-US" altLang="zh-CN" sz="1200" smtClean="0">
              <a:latin typeface="Times New Roman" pitchFamily="18" charset="0"/>
            </a:endParaRPr>
          </a:p>
        </p:txBody>
      </p:sp>
      <p:sp>
        <p:nvSpPr>
          <p:cNvPr id="221187" name="Rectangle 1026"/>
          <p:cNvSpPr>
            <a:spLocks noGrp="1" noRot="1" noChangeAspect="1" noChangeArrowheads="1" noTextEdit="1"/>
          </p:cNvSpPr>
          <p:nvPr>
            <p:ph type="sldImg"/>
          </p:nvPr>
        </p:nvSpPr>
        <p:spPr>
          <a:ln/>
        </p:spPr>
      </p:sp>
      <p:sp>
        <p:nvSpPr>
          <p:cNvPr id="22118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itchFamily="18" charset="0"/>
            </a:endParaRPr>
          </a:p>
        </p:txBody>
      </p:sp>
    </p:spTree>
    <p:extLst>
      <p:ext uri="{BB962C8B-B14F-4D97-AF65-F5344CB8AC3E}">
        <p14:creationId xmlns:p14="http://schemas.microsoft.com/office/powerpoint/2010/main" val="11282143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656D54-5A7B-4194-8C9B-695D0501D9A8}" type="slidenum">
              <a:rPr lang="zh-CN" altLang="en-AU"/>
              <a:pPr/>
              <a:t>75</a:t>
            </a:fld>
            <a:endParaRPr lang="en-AU" altLang="zh-CN"/>
          </a:p>
        </p:txBody>
      </p:sp>
      <p:sp>
        <p:nvSpPr>
          <p:cNvPr id="523266" name="Rectangle 2"/>
          <p:cNvSpPr>
            <a:spLocks noGrp="1" noRot="1" noChangeAspect="1" noChangeArrowheads="1" noTextEdit="1"/>
          </p:cNvSpPr>
          <p:nvPr>
            <p:ph type="sldImg"/>
          </p:nvPr>
        </p:nvSpPr>
        <p:spPr>
          <a:ln/>
        </p:spPr>
      </p:sp>
      <p:sp>
        <p:nvSpPr>
          <p:cNvPr id="5232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4772450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pPr>
                <a:defRPr/>
              </a:pPr>
              <a:t>77</a:t>
            </a:fld>
            <a:endParaRPr lang="en-US" altLang="zh-CN"/>
          </a:p>
        </p:txBody>
      </p:sp>
    </p:spTree>
    <p:extLst>
      <p:ext uri="{BB962C8B-B14F-4D97-AF65-F5344CB8AC3E}">
        <p14:creationId xmlns:p14="http://schemas.microsoft.com/office/powerpoint/2010/main" val="4435654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A8916B5-0DA1-45BA-B0A9-7F44E619AF01}" type="slidenum">
              <a:rPr lang="zh-CN" altLang="en-AU"/>
              <a:pPr eaLnBrk="1" hangingPunct="1"/>
              <a:t>78</a:t>
            </a:fld>
            <a:endParaRPr lang="en-AU" altLang="zh-CN"/>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p:spPr>
        <p:txBody>
          <a:bodyPr/>
          <a:lstStyle/>
          <a:p>
            <a:pPr eaLnBrk="1" hangingPunct="1"/>
            <a:endParaRPr lang="zh-CN" altLang="en-US"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155315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E4ADAC-5D87-4C68-BE92-440B8D3A69EC}" type="slidenum">
              <a:rPr lang="zh-CN" altLang="en-AU"/>
              <a:pPr/>
              <a:t>79</a:t>
            </a:fld>
            <a:endParaRPr lang="en-AU" altLang="zh-CN"/>
          </a:p>
        </p:txBody>
      </p:sp>
      <p:sp>
        <p:nvSpPr>
          <p:cNvPr id="525314" name="Rectangle 2"/>
          <p:cNvSpPr>
            <a:spLocks noGrp="1" noRot="1" noChangeAspect="1" noChangeArrowheads="1" noTextEdit="1"/>
          </p:cNvSpPr>
          <p:nvPr>
            <p:ph type="sldImg"/>
          </p:nvPr>
        </p:nvSpPr>
        <p:spPr>
          <a:ln/>
        </p:spPr>
      </p:sp>
      <p:sp>
        <p:nvSpPr>
          <p:cNvPr id="52531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7654271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E2403B-CD3F-4694-922F-BFF543FE9219}" type="slidenum">
              <a:rPr lang="zh-CN" altLang="en-AU"/>
              <a:pPr/>
              <a:t>80</a:t>
            </a:fld>
            <a:endParaRPr lang="en-AU" altLang="zh-CN"/>
          </a:p>
        </p:txBody>
      </p:sp>
      <p:sp>
        <p:nvSpPr>
          <p:cNvPr id="543746" name="Rectangle 2"/>
          <p:cNvSpPr>
            <a:spLocks noGrp="1" noRot="1" noChangeAspect="1" noChangeArrowheads="1" noTextEdit="1"/>
          </p:cNvSpPr>
          <p:nvPr>
            <p:ph type="sldImg"/>
          </p:nvPr>
        </p:nvSpPr>
        <p:spPr>
          <a:ln/>
        </p:spPr>
      </p:sp>
      <p:sp>
        <p:nvSpPr>
          <p:cNvPr id="5437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313866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F5CA4892-4657-420D-93D1-537794550AFB}" type="slidenum">
              <a:rPr lang="en-US" altLang="zh-CN" sz="1200" smtClean="0">
                <a:latin typeface="Times New Roman" pitchFamily="18" charset="0"/>
              </a:rPr>
              <a:pPr eaLnBrk="1" hangingPunct="1"/>
              <a:t>8</a:t>
            </a:fld>
            <a:endParaRPr lang="en-US" altLang="zh-CN" sz="1200" smtClean="0">
              <a:latin typeface="Times New Roman" pitchFamily="18" charset="0"/>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latin typeface="Times New Roman" pitchFamily="18" charset="0"/>
            </a:endParaRPr>
          </a:p>
        </p:txBody>
      </p:sp>
    </p:spTree>
    <p:extLst>
      <p:ext uri="{BB962C8B-B14F-4D97-AF65-F5344CB8AC3E}">
        <p14:creationId xmlns:p14="http://schemas.microsoft.com/office/powerpoint/2010/main" val="41651603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A2614C-50FF-4EB4-ACA6-06DE359ECA8B}" type="slidenum">
              <a:rPr lang="zh-CN" altLang="en-AU"/>
              <a:pPr/>
              <a:t>81</a:t>
            </a:fld>
            <a:endParaRPr lang="en-AU" altLang="zh-CN"/>
          </a:p>
        </p:txBody>
      </p:sp>
      <p:sp>
        <p:nvSpPr>
          <p:cNvPr id="545794" name="Rectangle 2"/>
          <p:cNvSpPr>
            <a:spLocks noGrp="1" noRot="1" noChangeAspect="1" noChangeArrowheads="1" noTextEdit="1"/>
          </p:cNvSpPr>
          <p:nvPr>
            <p:ph type="sldImg"/>
          </p:nvPr>
        </p:nvSpPr>
        <p:spPr>
          <a:ln/>
        </p:spPr>
      </p:sp>
      <p:sp>
        <p:nvSpPr>
          <p:cNvPr id="54579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3638124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028BA1-C298-4056-BF62-EB32194F72F9}" type="slidenum">
              <a:rPr lang="zh-CN" altLang="en-AU"/>
              <a:pPr/>
              <a:t>82</a:t>
            </a:fld>
            <a:endParaRPr lang="en-AU" altLang="zh-CN"/>
          </a:p>
        </p:txBody>
      </p:sp>
      <p:sp>
        <p:nvSpPr>
          <p:cNvPr id="644098" name="Rectangle 2"/>
          <p:cNvSpPr>
            <a:spLocks noGrp="1" noRot="1" noChangeAspect="1" noChangeArrowheads="1" noTextEdit="1"/>
          </p:cNvSpPr>
          <p:nvPr>
            <p:ph type="sldImg"/>
          </p:nvPr>
        </p:nvSpPr>
        <p:spPr>
          <a:ln/>
        </p:spPr>
      </p:sp>
      <p:sp>
        <p:nvSpPr>
          <p:cNvPr id="64409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3794805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4C771E-B4CA-49C1-9B8B-80C4FE37B4C6}" type="slidenum">
              <a:rPr lang="zh-CN" altLang="en-AU"/>
              <a:pPr/>
              <a:t>83</a:t>
            </a:fld>
            <a:endParaRPr lang="en-AU" altLang="zh-CN"/>
          </a:p>
        </p:txBody>
      </p:sp>
      <p:sp>
        <p:nvSpPr>
          <p:cNvPr id="547842" name="Rectangle 2"/>
          <p:cNvSpPr>
            <a:spLocks noGrp="1" noRot="1" noChangeAspect="1" noChangeArrowheads="1" noTextEdit="1"/>
          </p:cNvSpPr>
          <p:nvPr>
            <p:ph type="sldImg"/>
          </p:nvPr>
        </p:nvSpPr>
        <p:spPr>
          <a:ln/>
        </p:spPr>
      </p:sp>
      <p:sp>
        <p:nvSpPr>
          <p:cNvPr id="54784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24198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9F0F22D7-2C25-4800-A720-08382DE6F85C}" type="slidenum">
              <a:rPr lang="zh-CN" altLang="en-US" sz="1200" smtClean="0">
                <a:latin typeface="Times New Roman" pitchFamily="18" charset="0"/>
              </a:rPr>
              <a:pPr eaLnBrk="1" hangingPunct="1"/>
              <a:t>84</a:t>
            </a:fld>
            <a:endParaRPr lang="en-US" altLang="zh-CN" sz="1200" smtClean="0">
              <a:latin typeface="Times New Roman" pitchFamily="18" charset="0"/>
            </a:endParaRPr>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ndParaRPr>
          </a:p>
        </p:txBody>
      </p:sp>
    </p:spTree>
    <p:extLst>
      <p:ext uri="{BB962C8B-B14F-4D97-AF65-F5344CB8AC3E}">
        <p14:creationId xmlns:p14="http://schemas.microsoft.com/office/powerpoint/2010/main" val="41081533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E2403B-CD3F-4694-922F-BFF543FE9219}" type="slidenum">
              <a:rPr lang="zh-CN" altLang="en-AU"/>
              <a:pPr/>
              <a:t>85</a:t>
            </a:fld>
            <a:endParaRPr lang="en-AU" altLang="zh-CN"/>
          </a:p>
        </p:txBody>
      </p:sp>
      <p:sp>
        <p:nvSpPr>
          <p:cNvPr id="543746" name="Rectangle 2"/>
          <p:cNvSpPr>
            <a:spLocks noGrp="1" noRot="1" noChangeAspect="1" noChangeArrowheads="1" noTextEdit="1"/>
          </p:cNvSpPr>
          <p:nvPr>
            <p:ph type="sldImg"/>
          </p:nvPr>
        </p:nvSpPr>
        <p:spPr>
          <a:ln/>
        </p:spPr>
      </p:sp>
      <p:sp>
        <p:nvSpPr>
          <p:cNvPr id="5437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3957394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70F3E5-C902-419E-903C-6DBB63E692A7}" type="slidenum">
              <a:rPr lang="zh-CN" altLang="en-AU"/>
              <a:pPr/>
              <a:t>86</a:t>
            </a:fld>
            <a:endParaRPr lang="en-AU" altLang="zh-CN"/>
          </a:p>
        </p:txBody>
      </p:sp>
      <p:sp>
        <p:nvSpPr>
          <p:cNvPr id="529410" name="Rectangle 2"/>
          <p:cNvSpPr>
            <a:spLocks noGrp="1" noRot="1" noChangeAspect="1" noChangeArrowheads="1" noTextEdit="1"/>
          </p:cNvSpPr>
          <p:nvPr>
            <p:ph type="sldImg"/>
          </p:nvPr>
        </p:nvSpPr>
        <p:spPr>
          <a:ln/>
        </p:spPr>
      </p:sp>
      <p:sp>
        <p:nvSpPr>
          <p:cNvPr id="5294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5080167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7C198478-4F9E-4BBF-A74C-BA3AE59B1F8A}" type="slidenum">
              <a:rPr lang="zh-CN" altLang="en-US" sz="1200" smtClean="0">
                <a:latin typeface="Times New Roman" pitchFamily="18" charset="0"/>
              </a:rPr>
              <a:pPr eaLnBrk="1" hangingPunct="1"/>
              <a:t>87</a:t>
            </a:fld>
            <a:endParaRPr lang="en-US" altLang="zh-CN" sz="1200" smtClean="0">
              <a:latin typeface="Times New Roman" pitchFamily="18"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ndParaRPr>
          </a:p>
        </p:txBody>
      </p:sp>
    </p:spTree>
    <p:extLst>
      <p:ext uri="{BB962C8B-B14F-4D97-AF65-F5344CB8AC3E}">
        <p14:creationId xmlns:p14="http://schemas.microsoft.com/office/powerpoint/2010/main" val="18235118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3C0F54-CB0E-499A-895A-66040063A0E4}" type="slidenum">
              <a:rPr lang="zh-CN" altLang="en-AU"/>
              <a:pPr/>
              <a:t>88</a:t>
            </a:fld>
            <a:endParaRPr lang="en-AU" altLang="zh-CN"/>
          </a:p>
        </p:txBody>
      </p:sp>
      <p:sp>
        <p:nvSpPr>
          <p:cNvPr id="533506" name="Rectangle 2"/>
          <p:cNvSpPr>
            <a:spLocks noGrp="1" noRot="1" noChangeAspect="1" noChangeArrowheads="1" noTextEdit="1"/>
          </p:cNvSpPr>
          <p:nvPr>
            <p:ph type="sldImg"/>
          </p:nvPr>
        </p:nvSpPr>
        <p:spPr>
          <a:ln/>
        </p:spPr>
      </p:sp>
      <p:sp>
        <p:nvSpPr>
          <p:cNvPr id="53350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384127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2255CF-46A0-4969-8743-1CC78BC35A4D}" type="slidenum">
              <a:rPr lang="zh-CN" altLang="en-AU"/>
              <a:pPr/>
              <a:t>89</a:t>
            </a:fld>
            <a:endParaRPr lang="en-AU" altLang="zh-CN"/>
          </a:p>
        </p:txBody>
      </p:sp>
      <p:sp>
        <p:nvSpPr>
          <p:cNvPr id="535554" name="Rectangle 2"/>
          <p:cNvSpPr>
            <a:spLocks noGrp="1" noRot="1" noChangeAspect="1" noChangeArrowheads="1" noTextEdit="1"/>
          </p:cNvSpPr>
          <p:nvPr>
            <p:ph type="sldImg"/>
          </p:nvPr>
        </p:nvSpPr>
        <p:spPr>
          <a:ln/>
        </p:spPr>
      </p:sp>
      <p:sp>
        <p:nvSpPr>
          <p:cNvPr id="5355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9743250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9B0B0C-F9DC-4BF5-A939-8A9B463DE9CC}" type="slidenum">
              <a:rPr lang="zh-CN" altLang="en-AU"/>
              <a:pPr/>
              <a:t>90</a:t>
            </a:fld>
            <a:endParaRPr lang="en-AU" altLang="zh-CN"/>
          </a:p>
        </p:txBody>
      </p:sp>
      <p:sp>
        <p:nvSpPr>
          <p:cNvPr id="537602" name="Rectangle 2"/>
          <p:cNvSpPr>
            <a:spLocks noGrp="1" noRot="1" noChangeAspect="1" noChangeArrowheads="1" noTextEdit="1"/>
          </p:cNvSpPr>
          <p:nvPr>
            <p:ph type="sldImg"/>
          </p:nvPr>
        </p:nvSpPr>
        <p:spPr>
          <a:ln/>
        </p:spPr>
      </p:sp>
      <p:sp>
        <p:nvSpPr>
          <p:cNvPr id="53760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724966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4114295C-E51D-4754-8346-4F75F90DA322}" type="slidenum">
              <a:rPr lang="zh-CN" altLang="en-US" sz="1200" smtClean="0">
                <a:latin typeface="Times New Roman" pitchFamily="18" charset="0"/>
              </a:rPr>
              <a:pPr eaLnBrk="1" hangingPunct="1"/>
              <a:t>10</a:t>
            </a:fld>
            <a:endParaRPr lang="en-US" altLang="zh-CN" sz="1200" smtClean="0">
              <a:latin typeface="Times New Roman" pitchFamily="18" charset="0"/>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ndParaRPr>
          </a:p>
        </p:txBody>
      </p:sp>
    </p:spTree>
    <p:extLst>
      <p:ext uri="{BB962C8B-B14F-4D97-AF65-F5344CB8AC3E}">
        <p14:creationId xmlns:p14="http://schemas.microsoft.com/office/powerpoint/2010/main" val="32573218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516ECE-5339-421B-81BD-4978C61F98D1}" type="slidenum">
              <a:rPr lang="zh-CN" altLang="en-AU"/>
              <a:pPr/>
              <a:t>91</a:t>
            </a:fld>
            <a:endParaRPr lang="en-AU" altLang="zh-CN"/>
          </a:p>
        </p:txBody>
      </p:sp>
      <p:sp>
        <p:nvSpPr>
          <p:cNvPr id="539650" name="Rectangle 2"/>
          <p:cNvSpPr>
            <a:spLocks noGrp="1" noRot="1" noChangeAspect="1" noChangeArrowheads="1" noTextEdit="1"/>
          </p:cNvSpPr>
          <p:nvPr>
            <p:ph type="sldImg"/>
          </p:nvPr>
        </p:nvSpPr>
        <p:spPr>
          <a:ln/>
        </p:spPr>
      </p:sp>
      <p:sp>
        <p:nvSpPr>
          <p:cNvPr id="539651" name="Rectangle 3"/>
          <p:cNvSpPr>
            <a:spLocks noGrp="1" noChangeArrowheads="1"/>
          </p:cNvSpPr>
          <p:nvPr>
            <p:ph type="body" idx="1"/>
          </p:nvPr>
        </p:nvSpPr>
        <p:spPr>
          <a:xfrm>
            <a:off x="915988" y="4343400"/>
            <a:ext cx="5026025" cy="4114800"/>
          </a:xfrm>
        </p:spPr>
        <p:txBody>
          <a:bodyPr/>
          <a:lstStyle/>
          <a:p>
            <a:r>
              <a:rPr lang="en-US" altLang="zh-CN"/>
              <a:t>Security does not end when the system is completed. Its operation affects security. A “secure” system can be breached by improper operation (for example, when accounts with no passwords are created). The question is how to assess the effect of operational issues on security.</a:t>
            </a:r>
          </a:p>
          <a:p>
            <a:r>
              <a:rPr lang="en-US" altLang="zh-CN"/>
              <a:t>Cost-Benefit Analysis: this weighs the cost of protecting data and resources with the costs associated with losing the data. Among the considerations are the overlap of mechanisms’ effects (one mechanism may protect multiple services, so its cost is amortized), the non-technical aspects of the mechanism (will it be impossible to enforce), and the ease of use (if a mechanism is too cumbersome, it may cost more to retrofit a decent user interface than the benefits would warrant).</a:t>
            </a:r>
          </a:p>
          <a:p>
            <a:r>
              <a:rPr lang="en-US" altLang="zh-CN"/>
              <a:t>Risk Analysis: what happens if the data and resources are compromised? This tells you what you need to protect and to what level. Cost-benefit analyses help determine the risk here, but there may be other metrics involved (such as customs).</a:t>
            </a:r>
          </a:p>
          <a:p>
            <a:r>
              <a:rPr lang="en-US" altLang="zh-CN"/>
              <a:t>Laws and Customs: these constrain what you can do. Encryption used to be the biggie here, as the text indicates. How much that has changed is anybody’s guess. Customs involve non-legislated things, like the use of urine specimens to determine identity. That is legal, at least in the US in some cases; but it would never be widely accepted as an alternative to a password.</a:t>
            </a:r>
          </a:p>
        </p:txBody>
      </p:sp>
    </p:spTree>
    <p:extLst>
      <p:ext uri="{BB962C8B-B14F-4D97-AF65-F5344CB8AC3E}">
        <p14:creationId xmlns:p14="http://schemas.microsoft.com/office/powerpoint/2010/main" val="1159028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4850A0-D698-4B98-93FE-C49BD03950C5}" type="slidenum">
              <a:rPr lang="zh-CN" altLang="en-AU"/>
              <a:pPr/>
              <a:t>92</a:t>
            </a:fld>
            <a:endParaRPr lang="en-AU" altLang="zh-CN"/>
          </a:p>
        </p:txBody>
      </p:sp>
      <p:sp>
        <p:nvSpPr>
          <p:cNvPr id="643074" name="Rectangle 2"/>
          <p:cNvSpPr>
            <a:spLocks noGrp="1" noRot="1" noChangeAspect="1" noChangeArrowheads="1" noTextEdit="1"/>
          </p:cNvSpPr>
          <p:nvPr>
            <p:ph type="sldImg"/>
          </p:nvPr>
        </p:nvSpPr>
        <p:spPr>
          <a:ln/>
        </p:spPr>
      </p:sp>
      <p:sp>
        <p:nvSpPr>
          <p:cNvPr id="64307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5151430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3700E3-7D26-46E5-B2B1-1CAB69F7A5C9}" type="slidenum">
              <a:rPr lang="zh-CN" altLang="en-AU"/>
              <a:pPr/>
              <a:t>93</a:t>
            </a:fld>
            <a:endParaRPr lang="en-AU" altLang="zh-CN"/>
          </a:p>
        </p:txBody>
      </p:sp>
      <p:sp>
        <p:nvSpPr>
          <p:cNvPr id="541698" name="Rectangle 2"/>
          <p:cNvSpPr>
            <a:spLocks noGrp="1" noRot="1" noChangeAspect="1" noChangeArrowheads="1" noTextEdit="1"/>
          </p:cNvSpPr>
          <p:nvPr>
            <p:ph type="sldImg"/>
          </p:nvPr>
        </p:nvSpPr>
        <p:spPr>
          <a:ln/>
        </p:spPr>
      </p:sp>
      <p:sp>
        <p:nvSpPr>
          <p:cNvPr id="541699" name="Rectangle 3"/>
          <p:cNvSpPr>
            <a:spLocks noGrp="1" noChangeArrowheads="1"/>
          </p:cNvSpPr>
          <p:nvPr>
            <p:ph type="body" idx="1"/>
          </p:nvPr>
        </p:nvSpPr>
        <p:spPr>
          <a:xfrm>
            <a:off x="915988" y="4343400"/>
            <a:ext cx="5026025" cy="4114800"/>
          </a:xfrm>
        </p:spPr>
        <p:txBody>
          <a:bodyPr/>
          <a:lstStyle/>
          <a:p>
            <a:r>
              <a:rPr lang="en-US" altLang="zh-CN"/>
              <a:t>Organizations: the key here is that those responsible for security have the power to enforce security. Otherwise there is confusion, and the architects need not worry if the system is secure because they won’t be blamed if someone gets in. This arises when system administrators, for example, are responsible for security, but only security officers can make the rules. Preventing this problem (power without responsibility, or vice versa) is tricky and requires capable management. What’s worse is that security is not a direct financial incentive for most companies because it doesn’t bring in revenue. It merely prevents the loss of revenue obtained from other sources.</a:t>
            </a:r>
          </a:p>
          <a:p>
            <a:r>
              <a:rPr lang="en-US" altLang="zh-CN"/>
              <a:t>People problems are by far the main source of security problems. Outsiders are attackers from without the organization; insiders are people who have authorized access to the system and, possibly, are authorized to access data and resources, but use the data or resources in unauthorized ways. It is speculated that insiders account for 80-90% of all security problems, but the studies generally do not disclose their methodology in detail, so it is hard to know how accurate they are. (Worse, there are many slightly different definitions of the term “insider,” causing the studies to measure slightly different things!) Social engineering, or lying, is quite effective, especially if the people gulled are inexperienced in security (possibly because they are new, or because they are tired).</a:t>
            </a:r>
          </a:p>
        </p:txBody>
      </p:sp>
    </p:spTree>
    <p:extLst>
      <p:ext uri="{BB962C8B-B14F-4D97-AF65-F5344CB8AC3E}">
        <p14:creationId xmlns:p14="http://schemas.microsoft.com/office/powerpoint/2010/main" val="17376476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37D59233-90CB-449E-BF84-B30C489252ED}" type="slidenum">
              <a:rPr lang="zh-CN" altLang="en-US" sz="1200" smtClean="0">
                <a:latin typeface="Times New Roman" pitchFamily="18" charset="0"/>
              </a:rPr>
              <a:pPr eaLnBrk="1" hangingPunct="1"/>
              <a:t>94</a:t>
            </a:fld>
            <a:endParaRPr lang="en-US" altLang="zh-CN" sz="1200" smtClean="0">
              <a:latin typeface="Times New Roman" pitchFamily="18"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ndParaRPr>
          </a:p>
        </p:txBody>
      </p:sp>
    </p:spTree>
    <p:extLst>
      <p:ext uri="{BB962C8B-B14F-4D97-AF65-F5344CB8AC3E}">
        <p14:creationId xmlns:p14="http://schemas.microsoft.com/office/powerpoint/2010/main" val="11578145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289B6009-81DE-4D42-9D5E-C38EB8D0C8B8}" type="slidenum">
              <a:rPr lang="zh-CN" altLang="en-US" sz="1200" smtClean="0">
                <a:latin typeface="Times New Roman" pitchFamily="18" charset="0"/>
              </a:rPr>
              <a:pPr eaLnBrk="1" hangingPunct="1"/>
              <a:t>95</a:t>
            </a:fld>
            <a:endParaRPr lang="en-US" altLang="zh-CN" sz="1200" smtClean="0">
              <a:latin typeface="Times New Roman" pitchFamily="18" charset="0"/>
            </a:endParaRPr>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ndParaRPr>
          </a:p>
        </p:txBody>
      </p:sp>
    </p:spTree>
    <p:extLst>
      <p:ext uri="{BB962C8B-B14F-4D97-AF65-F5344CB8AC3E}">
        <p14:creationId xmlns:p14="http://schemas.microsoft.com/office/powerpoint/2010/main" val="25948929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289B6009-81DE-4D42-9D5E-C38EB8D0C8B8}" type="slidenum">
              <a:rPr lang="zh-CN" altLang="en-US" sz="1200" smtClean="0">
                <a:latin typeface="Times New Roman" pitchFamily="18" charset="0"/>
              </a:rPr>
              <a:pPr eaLnBrk="1" hangingPunct="1"/>
              <a:t>96</a:t>
            </a:fld>
            <a:endParaRPr lang="en-US" altLang="zh-CN" sz="1200" smtClean="0">
              <a:latin typeface="Times New Roman" pitchFamily="18" charset="0"/>
            </a:endParaRPr>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ndParaRPr>
          </a:p>
        </p:txBody>
      </p:sp>
    </p:spTree>
    <p:extLst>
      <p:ext uri="{BB962C8B-B14F-4D97-AF65-F5344CB8AC3E}">
        <p14:creationId xmlns:p14="http://schemas.microsoft.com/office/powerpoint/2010/main" val="37341732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7671C1D6-BBCA-4E53-B0C3-91801406EC83}" type="slidenum">
              <a:rPr lang="zh-CN" altLang="en-US" sz="1200" smtClean="0">
                <a:latin typeface="Times New Roman" pitchFamily="18" charset="0"/>
              </a:rPr>
              <a:pPr eaLnBrk="1" hangingPunct="1"/>
              <a:t>97</a:t>
            </a:fld>
            <a:endParaRPr lang="en-US" altLang="zh-CN" sz="1200" smtClean="0">
              <a:latin typeface="Times New Roman" pitchFamily="18" charset="0"/>
            </a:endParaRPr>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ndParaRPr>
          </a:p>
        </p:txBody>
      </p:sp>
    </p:spTree>
    <p:extLst>
      <p:ext uri="{BB962C8B-B14F-4D97-AF65-F5344CB8AC3E}">
        <p14:creationId xmlns:p14="http://schemas.microsoft.com/office/powerpoint/2010/main" val="32556749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7671C1D6-BBCA-4E53-B0C3-91801406EC83}" type="slidenum">
              <a:rPr lang="zh-CN" altLang="en-US" sz="1200" smtClean="0">
                <a:latin typeface="Times New Roman" pitchFamily="18" charset="0"/>
              </a:rPr>
              <a:pPr eaLnBrk="1" hangingPunct="1"/>
              <a:t>98</a:t>
            </a:fld>
            <a:endParaRPr lang="en-US" altLang="zh-CN" sz="1200" smtClean="0">
              <a:latin typeface="Times New Roman" pitchFamily="18" charset="0"/>
            </a:endParaRPr>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ndParaRPr>
          </a:p>
        </p:txBody>
      </p:sp>
    </p:spTree>
    <p:extLst>
      <p:ext uri="{BB962C8B-B14F-4D97-AF65-F5344CB8AC3E}">
        <p14:creationId xmlns:p14="http://schemas.microsoft.com/office/powerpoint/2010/main" val="33114741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608D7F-257D-42BA-8163-627D186333F1}" type="slidenum">
              <a:rPr lang="zh-CN" altLang="en-AU"/>
              <a:pPr/>
              <a:t>99</a:t>
            </a:fld>
            <a:endParaRPr lang="en-AU" altLang="zh-CN"/>
          </a:p>
        </p:txBody>
      </p:sp>
      <p:sp>
        <p:nvSpPr>
          <p:cNvPr id="549890" name="Rectangle 2"/>
          <p:cNvSpPr>
            <a:spLocks noGrp="1" noRot="1" noChangeAspect="1" noChangeArrowheads="1" noTextEdit="1"/>
          </p:cNvSpPr>
          <p:nvPr>
            <p:ph type="sldImg"/>
          </p:nvPr>
        </p:nvSpPr>
        <p:spPr>
          <a:ln/>
        </p:spPr>
      </p:sp>
      <p:sp>
        <p:nvSpPr>
          <p:cNvPr id="54989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720401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7164BF-2D67-4DF9-96EF-77067C6083BC}" type="slidenum">
              <a:rPr lang="zh-CN" altLang="en-AU"/>
              <a:pPr/>
              <a:t>100</a:t>
            </a:fld>
            <a:endParaRPr lang="en-AU" altLang="zh-CN"/>
          </a:p>
        </p:txBody>
      </p:sp>
      <p:sp>
        <p:nvSpPr>
          <p:cNvPr id="551938" name="Rectangle 2"/>
          <p:cNvSpPr>
            <a:spLocks noGrp="1" noRot="1" noChangeAspect="1" noChangeArrowheads="1" noTextEdit="1"/>
          </p:cNvSpPr>
          <p:nvPr>
            <p:ph type="sldImg"/>
          </p:nvPr>
        </p:nvSpPr>
        <p:spPr>
          <a:ln/>
        </p:spPr>
      </p:sp>
      <p:sp>
        <p:nvSpPr>
          <p:cNvPr id="55193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023433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miter lim="800000"/>
            <a:headEnd/>
            <a:tailEnd/>
          </a:ln>
        </p:spPr>
        <p:txBody>
          <a:bodyPr/>
          <a:lstStyle/>
          <a:p>
            <a:fld id="{B362566C-042C-42E7-9865-5D923944360B}" type="slidenum">
              <a:rPr lang="zh-CN" altLang="en-US" smtClean="0"/>
              <a:pPr/>
              <a:t>11</a:t>
            </a:fld>
            <a:endParaRPr lang="en-US" altLang="zh-CN" smtClean="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34550419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7632D3-3FF7-4C9F-B443-84B06174EC72}" type="slidenum">
              <a:rPr lang="zh-CN" altLang="en-AU"/>
              <a:pPr/>
              <a:t>101</a:t>
            </a:fld>
            <a:endParaRPr lang="en-AU" altLang="zh-CN"/>
          </a:p>
        </p:txBody>
      </p:sp>
      <p:sp>
        <p:nvSpPr>
          <p:cNvPr id="556034" name="Rectangle 2"/>
          <p:cNvSpPr>
            <a:spLocks noGrp="1" noRot="1" noChangeAspect="1" noChangeArrowheads="1" noTextEdit="1"/>
          </p:cNvSpPr>
          <p:nvPr>
            <p:ph type="sldImg"/>
          </p:nvPr>
        </p:nvSpPr>
        <p:spPr>
          <a:ln/>
        </p:spPr>
      </p:sp>
      <p:sp>
        <p:nvSpPr>
          <p:cNvPr id="556035" name="Rectangle 3"/>
          <p:cNvSpPr>
            <a:spLocks noGrp="1" noChangeArrowheads="1"/>
          </p:cNvSpPr>
          <p:nvPr>
            <p:ph type="body" idx="1"/>
          </p:nvPr>
        </p:nvSpPr>
        <p:spPr/>
        <p:txBody>
          <a:bodyPr/>
          <a:lstStyle/>
          <a:p>
            <a:r>
              <a:rPr lang="en-US"/>
              <a:t>See Table 1.4 for details of the 5 Security Service categories and the 14 specific services.</a:t>
            </a:r>
          </a:p>
          <a:p>
            <a:endParaRPr lang="zh-CN" altLang="en-AU"/>
          </a:p>
        </p:txBody>
      </p:sp>
    </p:spTree>
    <p:extLst>
      <p:ext uri="{BB962C8B-B14F-4D97-AF65-F5344CB8AC3E}">
        <p14:creationId xmlns:p14="http://schemas.microsoft.com/office/powerpoint/2010/main" val="42115062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27402D-25C9-44D0-9676-4856C9A73C5E}" type="slidenum">
              <a:rPr lang="zh-CN" altLang="en-AU"/>
              <a:pPr/>
              <a:t>102</a:t>
            </a:fld>
            <a:endParaRPr lang="en-AU" altLang="zh-CN"/>
          </a:p>
        </p:txBody>
      </p:sp>
      <p:sp>
        <p:nvSpPr>
          <p:cNvPr id="646146" name="Rectangle 2"/>
          <p:cNvSpPr>
            <a:spLocks noGrp="1" noRot="1" noChangeAspect="1" noChangeArrowheads="1" noTextEdit="1"/>
          </p:cNvSpPr>
          <p:nvPr>
            <p:ph type="sldImg"/>
          </p:nvPr>
        </p:nvSpPr>
        <p:spPr>
          <a:ln/>
        </p:spPr>
      </p:sp>
      <p:sp>
        <p:nvSpPr>
          <p:cNvPr id="6461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831997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2E0868-FDBC-493A-8E12-FE6A775B7B70}" type="slidenum">
              <a:rPr lang="zh-CN" altLang="en-AU"/>
              <a:pPr/>
              <a:t>103</a:t>
            </a:fld>
            <a:endParaRPr lang="en-AU" altLang="zh-CN"/>
          </a:p>
        </p:txBody>
      </p:sp>
      <p:sp>
        <p:nvSpPr>
          <p:cNvPr id="558082" name="Rectangle 2"/>
          <p:cNvSpPr>
            <a:spLocks noGrp="1" noRot="1" noChangeAspect="1" noChangeArrowheads="1" noTextEdit="1"/>
          </p:cNvSpPr>
          <p:nvPr>
            <p:ph type="sldImg"/>
          </p:nvPr>
        </p:nvSpPr>
        <p:spPr>
          <a:ln/>
        </p:spPr>
      </p:sp>
      <p:sp>
        <p:nvSpPr>
          <p:cNvPr id="55808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1902238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75604F-797B-4DE8-B19A-9D32CC3F0DDF}" type="slidenum">
              <a:rPr lang="zh-CN" altLang="en-AU"/>
              <a:pPr/>
              <a:t>104</a:t>
            </a:fld>
            <a:endParaRPr lang="en-AU" altLang="zh-CN"/>
          </a:p>
        </p:txBody>
      </p:sp>
      <p:sp>
        <p:nvSpPr>
          <p:cNvPr id="560130" name="Rectangle 2"/>
          <p:cNvSpPr>
            <a:spLocks noGrp="1" noRot="1" noChangeAspect="1" noChangeArrowheads="1" noTextEdit="1"/>
          </p:cNvSpPr>
          <p:nvPr>
            <p:ph type="sldImg"/>
          </p:nvPr>
        </p:nvSpPr>
        <p:spPr>
          <a:ln/>
        </p:spPr>
      </p:sp>
      <p:sp>
        <p:nvSpPr>
          <p:cNvPr id="560131" name="Rectangle 3"/>
          <p:cNvSpPr>
            <a:spLocks noGrp="1" noChangeArrowheads="1"/>
          </p:cNvSpPr>
          <p:nvPr>
            <p:ph type="body" idx="1"/>
          </p:nvPr>
        </p:nvSpPr>
        <p:spPr/>
        <p:txBody>
          <a:bodyPr/>
          <a:lstStyle/>
          <a:p>
            <a:endParaRPr lang="zh-CN" altLang="en-AU"/>
          </a:p>
        </p:txBody>
      </p:sp>
    </p:spTree>
    <p:extLst>
      <p:ext uri="{BB962C8B-B14F-4D97-AF65-F5344CB8AC3E}">
        <p14:creationId xmlns:p14="http://schemas.microsoft.com/office/powerpoint/2010/main" val="19247579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40465B-FD0C-44C1-A1B4-72A10810CC75}" type="slidenum">
              <a:rPr lang="zh-CN" altLang="en-AU"/>
              <a:pPr/>
              <a:t>105</a:t>
            </a:fld>
            <a:endParaRPr lang="en-AU" altLang="zh-CN"/>
          </a:p>
        </p:txBody>
      </p:sp>
      <p:sp>
        <p:nvSpPr>
          <p:cNvPr id="648194" name="Rectangle 2"/>
          <p:cNvSpPr>
            <a:spLocks noGrp="1" noRot="1" noChangeAspect="1" noChangeArrowheads="1" noTextEdit="1"/>
          </p:cNvSpPr>
          <p:nvPr>
            <p:ph type="sldImg"/>
          </p:nvPr>
        </p:nvSpPr>
        <p:spPr>
          <a:ln/>
        </p:spPr>
      </p:sp>
      <p:sp>
        <p:nvSpPr>
          <p:cNvPr id="648195"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23896732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pPr>
                <a:defRPr/>
              </a:pPr>
              <a:t>106</a:t>
            </a:fld>
            <a:endParaRPr lang="en-US" altLang="zh-CN"/>
          </a:p>
        </p:txBody>
      </p:sp>
    </p:spTree>
    <p:extLst>
      <p:ext uri="{BB962C8B-B14F-4D97-AF65-F5344CB8AC3E}">
        <p14:creationId xmlns:p14="http://schemas.microsoft.com/office/powerpoint/2010/main" val="37945853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E9A061-205F-4D3B-BC92-B2147B9314AB}" type="slidenum">
              <a:rPr lang="zh-CN" altLang="en-AU"/>
              <a:pPr/>
              <a:t>107</a:t>
            </a:fld>
            <a:endParaRPr lang="en-AU" altLang="zh-CN"/>
          </a:p>
        </p:txBody>
      </p:sp>
      <p:sp>
        <p:nvSpPr>
          <p:cNvPr id="568322" name="Rectangle 2"/>
          <p:cNvSpPr>
            <a:spLocks noGrp="1" noRot="1" noChangeAspect="1" noChangeArrowheads="1" noTextEdit="1"/>
          </p:cNvSpPr>
          <p:nvPr>
            <p:ph type="sldImg"/>
          </p:nvPr>
        </p:nvSpPr>
        <p:spPr>
          <a:ln/>
        </p:spPr>
      </p:sp>
      <p:sp>
        <p:nvSpPr>
          <p:cNvPr id="56832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5799092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2BE065-E2A7-4EED-AA53-10E70A1DA682}" type="slidenum">
              <a:rPr lang="zh-CN" altLang="en-AU"/>
              <a:pPr/>
              <a:t>108</a:t>
            </a:fld>
            <a:endParaRPr lang="en-AU" altLang="zh-CN"/>
          </a:p>
        </p:txBody>
      </p:sp>
      <p:sp>
        <p:nvSpPr>
          <p:cNvPr id="562178" name="Rectangle 2"/>
          <p:cNvSpPr>
            <a:spLocks noGrp="1" noRot="1" noChangeAspect="1" noChangeArrowheads="1" noTextEdit="1"/>
          </p:cNvSpPr>
          <p:nvPr>
            <p:ph type="sldImg"/>
          </p:nvPr>
        </p:nvSpPr>
        <p:spPr>
          <a:ln/>
        </p:spPr>
      </p:sp>
      <p:sp>
        <p:nvSpPr>
          <p:cNvPr id="56217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422673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2BE065-E2A7-4EED-AA53-10E70A1DA682}" type="slidenum">
              <a:rPr lang="zh-CN" altLang="en-AU"/>
              <a:pPr/>
              <a:t>109</a:t>
            </a:fld>
            <a:endParaRPr lang="en-AU" altLang="zh-CN"/>
          </a:p>
        </p:txBody>
      </p:sp>
      <p:sp>
        <p:nvSpPr>
          <p:cNvPr id="562178" name="Rectangle 2"/>
          <p:cNvSpPr>
            <a:spLocks noGrp="1" noRot="1" noChangeAspect="1" noChangeArrowheads="1" noTextEdit="1"/>
          </p:cNvSpPr>
          <p:nvPr>
            <p:ph type="sldImg"/>
          </p:nvPr>
        </p:nvSpPr>
        <p:spPr>
          <a:ln/>
        </p:spPr>
      </p:sp>
      <p:sp>
        <p:nvSpPr>
          <p:cNvPr id="56217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8674202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AF45C3-DFBE-4110-B972-B4F16D0E91FF}" type="slidenum">
              <a:rPr lang="zh-CN" altLang="en-AU"/>
              <a:pPr/>
              <a:t>110</a:t>
            </a:fld>
            <a:endParaRPr lang="en-AU" altLang="zh-CN"/>
          </a:p>
        </p:txBody>
      </p:sp>
      <p:sp>
        <p:nvSpPr>
          <p:cNvPr id="564226" name="Rectangle 2"/>
          <p:cNvSpPr>
            <a:spLocks noGrp="1" noRot="1" noChangeAspect="1" noChangeArrowheads="1" noTextEdit="1"/>
          </p:cNvSpPr>
          <p:nvPr>
            <p:ph type="sldImg"/>
          </p:nvPr>
        </p:nvSpPr>
        <p:spPr>
          <a:ln/>
        </p:spPr>
      </p:sp>
      <p:sp>
        <p:nvSpPr>
          <p:cNvPr id="56422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180544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D99C2044-59F0-45B3-AFCB-4AF649A2CC1E}" type="slidenum">
              <a:rPr lang="zh-CN" altLang="en-US" sz="1200" smtClean="0">
                <a:latin typeface="Times New Roman" pitchFamily="18" charset="0"/>
              </a:rPr>
              <a:pPr eaLnBrk="1" hangingPunct="1"/>
              <a:t>12</a:t>
            </a:fld>
            <a:endParaRPr lang="en-US" altLang="zh-CN" sz="1200" smtClean="0">
              <a:latin typeface="Times New Roman" pitchFamily="18"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Times New Roman" pitchFamily="18" charset="0"/>
              </a:rPr>
              <a:t>信息具有不同的表现形式，</a:t>
            </a:r>
            <a:endParaRPr lang="en-US" altLang="zh-CN" smtClean="0">
              <a:latin typeface="Times New Roman" pitchFamily="18" charset="0"/>
            </a:endParaRPr>
          </a:p>
          <a:p>
            <a:r>
              <a:rPr lang="zh-CN" altLang="en-US" smtClean="0">
                <a:latin typeface="Times New Roman" pitchFamily="18" charset="0"/>
              </a:rPr>
              <a:t>硬件层面：二进制序列或字节序列</a:t>
            </a:r>
            <a:endParaRPr lang="en-US" altLang="zh-CN" smtClean="0">
              <a:latin typeface="Times New Roman" pitchFamily="18" charset="0"/>
            </a:endParaRPr>
          </a:p>
          <a:p>
            <a:r>
              <a:rPr lang="zh-CN" altLang="en-US" smtClean="0">
                <a:latin typeface="Times New Roman" pitchFamily="18" charset="0"/>
              </a:rPr>
              <a:t>软件层面：不同的文件或数据形态</a:t>
            </a:r>
            <a:endParaRPr lang="en-US" altLang="zh-CN" smtClean="0">
              <a:latin typeface="Times New Roman" pitchFamily="18" charset="0"/>
            </a:endParaRPr>
          </a:p>
        </p:txBody>
      </p:sp>
    </p:spTree>
    <p:extLst>
      <p:ext uri="{BB962C8B-B14F-4D97-AF65-F5344CB8AC3E}">
        <p14:creationId xmlns:p14="http://schemas.microsoft.com/office/powerpoint/2010/main" val="8617076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F1747D-7B5F-47C2-927B-E5BDB000EC35}" type="slidenum">
              <a:rPr lang="zh-CN" altLang="en-AU"/>
              <a:pPr/>
              <a:t>111</a:t>
            </a:fld>
            <a:endParaRPr lang="en-AU" altLang="zh-CN"/>
          </a:p>
        </p:txBody>
      </p:sp>
      <p:sp>
        <p:nvSpPr>
          <p:cNvPr id="566274" name="Rectangle 2"/>
          <p:cNvSpPr>
            <a:spLocks noGrp="1" noRot="1" noChangeAspect="1" noChangeArrowheads="1" noTextEdit="1"/>
          </p:cNvSpPr>
          <p:nvPr>
            <p:ph type="sldImg"/>
          </p:nvPr>
        </p:nvSpPr>
        <p:spPr>
          <a:ln/>
        </p:spPr>
      </p:sp>
      <p:sp>
        <p:nvSpPr>
          <p:cNvPr id="56627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7654362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E9A061-205F-4D3B-BC92-B2147B9314AB}" type="slidenum">
              <a:rPr lang="zh-CN" altLang="en-AU"/>
              <a:pPr/>
              <a:t>112</a:t>
            </a:fld>
            <a:endParaRPr lang="en-AU" altLang="zh-CN"/>
          </a:p>
        </p:txBody>
      </p:sp>
      <p:sp>
        <p:nvSpPr>
          <p:cNvPr id="568322" name="Rectangle 2"/>
          <p:cNvSpPr>
            <a:spLocks noGrp="1" noRot="1" noChangeAspect="1" noChangeArrowheads="1" noTextEdit="1"/>
          </p:cNvSpPr>
          <p:nvPr>
            <p:ph type="sldImg"/>
          </p:nvPr>
        </p:nvSpPr>
        <p:spPr>
          <a:ln/>
        </p:spPr>
      </p:sp>
      <p:sp>
        <p:nvSpPr>
          <p:cNvPr id="568323" name="Rectangle 3"/>
          <p:cNvSpPr>
            <a:spLocks noGrp="1" noChangeArrowheads="1"/>
          </p:cNvSpPr>
          <p:nvPr>
            <p:ph type="body" idx="1"/>
          </p:nvPr>
        </p:nvSpPr>
        <p:spPr/>
        <p:txBody>
          <a:bodyPr/>
          <a:lstStyle/>
          <a:p>
            <a:r>
              <a:rPr lang="zh-CN" altLang="en-US" smtClean="0"/>
              <a:t>信息技术层面，攻击和威胁绝大部分来自网络，因此安全服务主要部署于网络上</a:t>
            </a:r>
            <a:endParaRPr lang="zh-CN" altLang="en-US"/>
          </a:p>
        </p:txBody>
      </p:sp>
    </p:spTree>
    <p:extLst>
      <p:ext uri="{BB962C8B-B14F-4D97-AF65-F5344CB8AC3E}">
        <p14:creationId xmlns:p14="http://schemas.microsoft.com/office/powerpoint/2010/main" val="871336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i="0" kern="1200" smtClean="0">
                <a:solidFill>
                  <a:schemeClr val="tx1"/>
                </a:solidFill>
                <a:effectLst/>
                <a:latin typeface="Times New Roman" charset="0"/>
                <a:ea typeface="宋体" pitchFamily="2" charset="-122"/>
                <a:cs typeface="+mn-cs"/>
              </a:rPr>
              <a:t>OSI</a:t>
            </a:r>
            <a:r>
              <a:rPr kumimoji="1" lang="zh-CN" altLang="en-US" sz="1200" b="0" i="0" kern="1200" smtClean="0">
                <a:solidFill>
                  <a:schemeClr val="tx1"/>
                </a:solidFill>
                <a:effectLst/>
                <a:latin typeface="Times New Roman" charset="0"/>
                <a:ea typeface="宋体" pitchFamily="2" charset="-122"/>
                <a:cs typeface="+mn-cs"/>
              </a:rPr>
              <a:t>参考模型的实际应用意义不是很大，但对理解网络协议内部的运作很有帮助。</a:t>
            </a:r>
            <a:endParaRPr kumimoji="1" lang="en-US" altLang="zh-CN" sz="1200" b="0" i="0" kern="1200" smtClean="0">
              <a:solidFill>
                <a:schemeClr val="tx1"/>
              </a:solidFill>
              <a:effectLst/>
              <a:latin typeface="Times New Roman" charset="0"/>
              <a:ea typeface="宋体" pitchFamily="2" charset="-122"/>
              <a:cs typeface="+mn-cs"/>
            </a:endParaRPr>
          </a:p>
          <a:p>
            <a:r>
              <a:rPr kumimoji="1" lang="zh-CN" altLang="en-US" sz="1200" b="0" i="0" kern="1200" smtClean="0">
                <a:solidFill>
                  <a:schemeClr val="tx1"/>
                </a:solidFill>
                <a:effectLst/>
                <a:latin typeface="Times New Roman" charset="0"/>
                <a:ea typeface="宋体" pitchFamily="2" charset="-122"/>
                <a:cs typeface="+mn-cs"/>
              </a:rPr>
              <a:t>每一层都为其上一层提供服务、并为其上一层提供一个访问接口或界面。不同主机之间的相同层次称为对等层。对等层之间互相通信需要遵守一定的规则，如通信的内容、通信的方式，我们将其称为协议（</a:t>
            </a:r>
            <a:r>
              <a:rPr kumimoji="1" lang="en-US" altLang="zh-CN" sz="1200" b="0" i="0" kern="1200" smtClean="0">
                <a:solidFill>
                  <a:schemeClr val="tx1"/>
                </a:solidFill>
                <a:effectLst/>
                <a:latin typeface="Times New Roman" charset="0"/>
                <a:ea typeface="宋体" pitchFamily="2" charset="-122"/>
                <a:cs typeface="+mn-cs"/>
              </a:rPr>
              <a:t>Protocol</a:t>
            </a:r>
            <a:r>
              <a:rPr kumimoji="1" lang="zh-CN" altLang="en-US" sz="1200" b="0" i="0" kern="1200" smtClean="0">
                <a:solidFill>
                  <a:schemeClr val="tx1"/>
                </a:solidFill>
                <a:effectLst/>
                <a:latin typeface="Times New Roman" charset="0"/>
                <a:ea typeface="宋体" pitchFamily="2" charset="-122"/>
                <a:cs typeface="+mn-cs"/>
              </a:rPr>
              <a:t>）。</a:t>
            </a:r>
            <a:endParaRPr kumimoji="1" lang="en-US" altLang="zh-CN" sz="1200" b="0" i="0" kern="1200" smtClean="0">
              <a:solidFill>
                <a:schemeClr val="tx1"/>
              </a:solidFill>
              <a:effectLst/>
              <a:latin typeface="Times New Roman" charset="0"/>
              <a:ea typeface="宋体" pitchFamily="2" charset="-122"/>
              <a:cs typeface="+mn-cs"/>
            </a:endParaRPr>
          </a:p>
          <a:p>
            <a:r>
              <a:rPr kumimoji="1" lang="en-US" altLang="zh-CN" sz="1200" b="0" i="0" kern="1200" smtClean="0">
                <a:solidFill>
                  <a:schemeClr val="tx1"/>
                </a:solidFill>
                <a:effectLst/>
                <a:latin typeface="Times New Roman" charset="0"/>
                <a:ea typeface="宋体" pitchFamily="2" charset="-122"/>
                <a:cs typeface="+mn-cs"/>
              </a:rPr>
              <a:t>OSI</a:t>
            </a:r>
            <a:r>
              <a:rPr kumimoji="1" lang="zh-CN" altLang="en-US" sz="1200" b="0" i="0" kern="1200" smtClean="0">
                <a:solidFill>
                  <a:schemeClr val="tx1"/>
                </a:solidFill>
                <a:effectLst/>
                <a:latin typeface="Times New Roman" charset="0"/>
                <a:ea typeface="宋体" pitchFamily="2" charset="-122"/>
                <a:cs typeface="+mn-cs"/>
              </a:rPr>
              <a:t>参考模型的提出是为了解决不同厂商、不同结构的网络产品之间互连时遇到的不兼容性问题。但是该模型的复杂性阻碍了其在计算机网络领域的实际应用。</a:t>
            </a:r>
            <a:endParaRPr kumimoji="1" lang="en-US" altLang="zh-CN" sz="1200" b="0" i="0" kern="1200" smtClean="0">
              <a:solidFill>
                <a:schemeClr val="tx1"/>
              </a:solidFill>
              <a:effectLst/>
              <a:latin typeface="Times New Roman" charset="0"/>
              <a:ea typeface="宋体" pitchFamily="2" charset="-122"/>
              <a:cs typeface="+mn-cs"/>
            </a:endParaRPr>
          </a:p>
          <a:p>
            <a:r>
              <a:rPr kumimoji="1" lang="en-US" altLang="zh-CN" sz="1200" b="0" i="0" kern="1200" smtClean="0">
                <a:solidFill>
                  <a:schemeClr val="tx1"/>
                </a:solidFill>
                <a:effectLst/>
                <a:latin typeface="Times New Roman" charset="0"/>
                <a:ea typeface="宋体" pitchFamily="2" charset="-122"/>
                <a:cs typeface="+mn-cs"/>
              </a:rPr>
              <a:t>TCP/IP</a:t>
            </a:r>
            <a:r>
              <a:rPr kumimoji="1" lang="zh-CN" altLang="en-US" sz="1200" b="0" i="0" kern="1200" smtClean="0">
                <a:solidFill>
                  <a:schemeClr val="tx1"/>
                </a:solidFill>
                <a:effectLst/>
                <a:latin typeface="Times New Roman" charset="0"/>
                <a:ea typeface="宋体" pitchFamily="2" charset="-122"/>
                <a:cs typeface="+mn-cs"/>
              </a:rPr>
              <a:t>参考模型获得了非常广泛的应用。实际上，也是目前因特网范围内运行的唯一一种协议。</a:t>
            </a:r>
            <a:endParaRPr lang="zh-CN" altLang="en-US" smtClean="0"/>
          </a:p>
          <a:p>
            <a:endParaRPr lang="zh-CN" altLang="en-US"/>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pPr>
                <a:defRPr/>
              </a:pPr>
              <a:t>113</a:t>
            </a:fld>
            <a:endParaRPr lang="en-US" altLang="zh-CN"/>
          </a:p>
        </p:txBody>
      </p:sp>
    </p:spTree>
    <p:extLst>
      <p:ext uri="{BB962C8B-B14F-4D97-AF65-F5344CB8AC3E}">
        <p14:creationId xmlns:p14="http://schemas.microsoft.com/office/powerpoint/2010/main" val="26222940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CDCE72-240E-411E-9962-C69A7A880A2E}" type="slidenum">
              <a:rPr lang="zh-CN" altLang="en-AU"/>
              <a:pPr/>
              <a:t>114</a:t>
            </a:fld>
            <a:endParaRPr lang="en-AU" altLang="zh-CN"/>
          </a:p>
        </p:txBody>
      </p:sp>
      <p:sp>
        <p:nvSpPr>
          <p:cNvPr id="572418" name="Rectangle 2"/>
          <p:cNvSpPr>
            <a:spLocks noGrp="1" noRot="1" noChangeAspect="1" noChangeArrowheads="1" noTextEdit="1"/>
          </p:cNvSpPr>
          <p:nvPr>
            <p:ph type="sldImg"/>
          </p:nvPr>
        </p:nvSpPr>
        <p:spPr>
          <a:ln/>
        </p:spPr>
      </p:sp>
      <p:sp>
        <p:nvSpPr>
          <p:cNvPr id="57241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6747177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FB1C9961-F5C1-4840-B730-C51D073605CE}" type="slidenum">
              <a:rPr lang="en-US" altLang="zh-CN" sz="1200" smtClean="0">
                <a:latin typeface="Times New Roman" pitchFamily="18" charset="0"/>
              </a:rPr>
              <a:pPr eaLnBrk="1" hangingPunct="1"/>
              <a:t>116</a:t>
            </a:fld>
            <a:endParaRPr lang="en-US" altLang="zh-CN" sz="1200" smtClean="0">
              <a:latin typeface="Times New Roman" pitchFamily="18" charset="0"/>
            </a:endParaRPr>
          </a:p>
        </p:txBody>
      </p:sp>
      <p:sp>
        <p:nvSpPr>
          <p:cNvPr id="272387" name="Rectangle 2"/>
          <p:cNvSpPr>
            <a:spLocks noGrp="1" noRot="1" noChangeAspect="1" noChangeArrowheads="1" noTextEdit="1"/>
          </p:cNvSpPr>
          <p:nvPr>
            <p:ph type="sldImg"/>
          </p:nvPr>
        </p:nvSpPr>
        <p:spPr>
          <a:solidFill>
            <a:srgbClr val="FFFFFF"/>
          </a:solidFill>
          <a:ln/>
        </p:spPr>
      </p:sp>
      <p:sp>
        <p:nvSpPr>
          <p:cNvPr id="272388" name="Rectangle 3"/>
          <p:cNvSpPr>
            <a:spLocks noGrp="1" noChangeArrowheads="1"/>
          </p:cNvSpPr>
          <p:nvPr>
            <p:ph type="body" idx="1"/>
          </p:nvPr>
        </p:nvSpPr>
        <p:spPr>
          <a:solidFill>
            <a:srgbClr val="FFFFFF"/>
          </a:solidFill>
          <a:ln>
            <a:solidFill>
              <a:srgbClr val="000000"/>
            </a:solidFill>
          </a:ln>
        </p:spPr>
        <p:txBody>
          <a:bodyPr/>
          <a:lstStyle/>
          <a:p>
            <a:endParaRPr lang="zh-CN" altLang="zh-CN" smtClean="0">
              <a:latin typeface="Times New Roman" pitchFamily="18" charset="0"/>
            </a:endParaRPr>
          </a:p>
        </p:txBody>
      </p:sp>
    </p:spTree>
    <p:extLst>
      <p:ext uri="{BB962C8B-B14F-4D97-AF65-F5344CB8AC3E}">
        <p14:creationId xmlns:p14="http://schemas.microsoft.com/office/powerpoint/2010/main" val="1700339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F6A8F2-F8DB-4196-A409-9F89DD3C1D7D}" type="slidenum">
              <a:rPr lang="zh-CN" altLang="en-AU"/>
              <a:pPr/>
              <a:t>118</a:t>
            </a:fld>
            <a:endParaRPr lang="en-AU" altLang="zh-CN"/>
          </a:p>
        </p:txBody>
      </p:sp>
      <p:sp>
        <p:nvSpPr>
          <p:cNvPr id="574466" name="Rectangle 2"/>
          <p:cNvSpPr>
            <a:spLocks noGrp="1" noRot="1" noChangeAspect="1" noChangeArrowheads="1" noTextEdit="1"/>
          </p:cNvSpPr>
          <p:nvPr>
            <p:ph type="sldImg"/>
          </p:nvPr>
        </p:nvSpPr>
        <p:spPr>
          <a:ln/>
        </p:spPr>
      </p:sp>
      <p:sp>
        <p:nvSpPr>
          <p:cNvPr id="5744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2502299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CDCE72-240E-411E-9962-C69A7A880A2E}" type="slidenum">
              <a:rPr lang="zh-CN" altLang="en-AU"/>
              <a:pPr/>
              <a:t>119</a:t>
            </a:fld>
            <a:endParaRPr lang="en-AU" altLang="zh-CN"/>
          </a:p>
        </p:txBody>
      </p:sp>
      <p:sp>
        <p:nvSpPr>
          <p:cNvPr id="572418" name="Rectangle 2"/>
          <p:cNvSpPr>
            <a:spLocks noGrp="1" noRot="1" noChangeAspect="1" noChangeArrowheads="1" noTextEdit="1"/>
          </p:cNvSpPr>
          <p:nvPr>
            <p:ph type="sldImg"/>
          </p:nvPr>
        </p:nvSpPr>
        <p:spPr>
          <a:ln/>
        </p:spPr>
      </p:sp>
      <p:sp>
        <p:nvSpPr>
          <p:cNvPr id="57241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6678327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D03C50-E3E7-476A-81E6-2E22D71B03FF}" type="slidenum">
              <a:rPr lang="zh-CN" altLang="en-AU"/>
              <a:pPr/>
              <a:t>121</a:t>
            </a:fld>
            <a:endParaRPr lang="en-AU" altLang="zh-CN"/>
          </a:p>
        </p:txBody>
      </p:sp>
      <p:sp>
        <p:nvSpPr>
          <p:cNvPr id="576514" name="Rectangle 2"/>
          <p:cNvSpPr>
            <a:spLocks noGrp="1" noRot="1" noChangeAspect="1" noChangeArrowheads="1" noTextEdit="1"/>
          </p:cNvSpPr>
          <p:nvPr>
            <p:ph type="sldImg"/>
          </p:nvPr>
        </p:nvSpPr>
        <p:spPr>
          <a:ln/>
        </p:spPr>
      </p:sp>
      <p:sp>
        <p:nvSpPr>
          <p:cNvPr id="57651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704626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F1747D-7B5F-47C2-927B-E5BDB000EC35}" type="slidenum">
              <a:rPr lang="zh-CN" altLang="en-AU"/>
              <a:pPr/>
              <a:t>122</a:t>
            </a:fld>
            <a:endParaRPr lang="en-AU" altLang="zh-CN"/>
          </a:p>
        </p:txBody>
      </p:sp>
      <p:sp>
        <p:nvSpPr>
          <p:cNvPr id="566274" name="Rectangle 2"/>
          <p:cNvSpPr>
            <a:spLocks noGrp="1" noRot="1" noChangeAspect="1" noChangeArrowheads="1" noTextEdit="1"/>
          </p:cNvSpPr>
          <p:nvPr>
            <p:ph type="sldImg"/>
          </p:nvPr>
        </p:nvSpPr>
        <p:spPr>
          <a:ln/>
        </p:spPr>
      </p:sp>
      <p:sp>
        <p:nvSpPr>
          <p:cNvPr id="56627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3817910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7632D3-3FF7-4C9F-B443-84B06174EC72}" type="slidenum">
              <a:rPr lang="zh-CN" altLang="en-AU"/>
              <a:pPr/>
              <a:t>123</a:t>
            </a:fld>
            <a:endParaRPr lang="en-AU" altLang="zh-CN"/>
          </a:p>
        </p:txBody>
      </p:sp>
      <p:sp>
        <p:nvSpPr>
          <p:cNvPr id="556034" name="Rectangle 2"/>
          <p:cNvSpPr>
            <a:spLocks noGrp="1" noRot="1" noChangeAspect="1" noChangeArrowheads="1" noTextEdit="1"/>
          </p:cNvSpPr>
          <p:nvPr>
            <p:ph type="sldImg"/>
          </p:nvPr>
        </p:nvSpPr>
        <p:spPr>
          <a:ln/>
        </p:spPr>
      </p:sp>
      <p:sp>
        <p:nvSpPr>
          <p:cNvPr id="556035" name="Rectangle 3"/>
          <p:cNvSpPr>
            <a:spLocks noGrp="1" noChangeArrowheads="1"/>
          </p:cNvSpPr>
          <p:nvPr>
            <p:ph type="body" idx="1"/>
          </p:nvPr>
        </p:nvSpPr>
        <p:spPr/>
        <p:txBody>
          <a:bodyPr/>
          <a:lstStyle/>
          <a:p>
            <a:r>
              <a:rPr lang="en-US"/>
              <a:t>See Table 1.4 for details of the 5 Security Service categories and the 14 specific services.</a:t>
            </a:r>
          </a:p>
          <a:p>
            <a:endParaRPr lang="zh-CN" altLang="en-AU"/>
          </a:p>
        </p:txBody>
      </p:sp>
    </p:spTree>
    <p:extLst>
      <p:ext uri="{BB962C8B-B14F-4D97-AF65-F5344CB8AC3E}">
        <p14:creationId xmlns:p14="http://schemas.microsoft.com/office/powerpoint/2010/main" val="181154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69DEBE51-9877-4EF2-ABAD-BDE21105ACB9}" type="slidenum">
              <a:rPr lang="zh-CN" altLang="en-US" sz="1200" smtClean="0">
                <a:latin typeface="Times New Roman" pitchFamily="18" charset="0"/>
              </a:rPr>
              <a:pPr eaLnBrk="1" hangingPunct="1"/>
              <a:t>13</a:t>
            </a:fld>
            <a:endParaRPr lang="en-US" altLang="zh-CN" sz="1200" smtClean="0">
              <a:latin typeface="Times New Roman" pitchFamily="18"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Times New Roman" pitchFamily="18" charset="0"/>
            </a:endParaRPr>
          </a:p>
        </p:txBody>
      </p:sp>
    </p:spTree>
    <p:extLst>
      <p:ext uri="{BB962C8B-B14F-4D97-AF65-F5344CB8AC3E}">
        <p14:creationId xmlns:p14="http://schemas.microsoft.com/office/powerpoint/2010/main" val="33377455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75604F-797B-4DE8-B19A-9D32CC3F0DDF}" type="slidenum">
              <a:rPr lang="zh-CN" altLang="en-AU"/>
              <a:pPr/>
              <a:t>124</a:t>
            </a:fld>
            <a:endParaRPr lang="en-AU" altLang="zh-CN"/>
          </a:p>
        </p:txBody>
      </p:sp>
      <p:sp>
        <p:nvSpPr>
          <p:cNvPr id="560130" name="Rectangle 2"/>
          <p:cNvSpPr>
            <a:spLocks noGrp="1" noRot="1" noChangeAspect="1" noChangeArrowheads="1" noTextEdit="1"/>
          </p:cNvSpPr>
          <p:nvPr>
            <p:ph type="sldImg"/>
          </p:nvPr>
        </p:nvSpPr>
        <p:spPr>
          <a:ln/>
        </p:spPr>
      </p:sp>
      <p:sp>
        <p:nvSpPr>
          <p:cNvPr id="560131" name="Rectangle 3"/>
          <p:cNvSpPr>
            <a:spLocks noGrp="1" noChangeArrowheads="1"/>
          </p:cNvSpPr>
          <p:nvPr>
            <p:ph type="body" idx="1"/>
          </p:nvPr>
        </p:nvSpPr>
        <p:spPr/>
        <p:txBody>
          <a:bodyPr/>
          <a:lstStyle/>
          <a:p>
            <a:endParaRPr lang="zh-CN" altLang="en-AU"/>
          </a:p>
        </p:txBody>
      </p:sp>
    </p:spTree>
    <p:extLst>
      <p:ext uri="{BB962C8B-B14F-4D97-AF65-F5344CB8AC3E}">
        <p14:creationId xmlns:p14="http://schemas.microsoft.com/office/powerpoint/2010/main" val="85577436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CDCE72-240E-411E-9962-C69A7A880A2E}" type="slidenum">
              <a:rPr lang="zh-CN" altLang="en-AU"/>
              <a:pPr/>
              <a:t>125</a:t>
            </a:fld>
            <a:endParaRPr lang="en-AU" altLang="zh-CN"/>
          </a:p>
        </p:txBody>
      </p:sp>
      <p:sp>
        <p:nvSpPr>
          <p:cNvPr id="572418" name="Rectangle 2"/>
          <p:cNvSpPr>
            <a:spLocks noGrp="1" noRot="1" noChangeAspect="1" noChangeArrowheads="1" noTextEdit="1"/>
          </p:cNvSpPr>
          <p:nvPr>
            <p:ph type="sldImg"/>
          </p:nvPr>
        </p:nvSpPr>
        <p:spPr>
          <a:ln/>
        </p:spPr>
      </p:sp>
      <p:sp>
        <p:nvSpPr>
          <p:cNvPr id="57241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1491824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F6A8F2-F8DB-4196-A409-9F89DD3C1D7D}" type="slidenum">
              <a:rPr lang="zh-CN" altLang="en-AU"/>
              <a:pPr/>
              <a:t>127</a:t>
            </a:fld>
            <a:endParaRPr lang="en-AU" altLang="zh-CN"/>
          </a:p>
        </p:txBody>
      </p:sp>
      <p:sp>
        <p:nvSpPr>
          <p:cNvPr id="574466" name="Rectangle 2"/>
          <p:cNvSpPr>
            <a:spLocks noGrp="1" noRot="1" noChangeAspect="1" noChangeArrowheads="1" noTextEdit="1"/>
          </p:cNvSpPr>
          <p:nvPr>
            <p:ph type="sldImg"/>
          </p:nvPr>
        </p:nvSpPr>
        <p:spPr>
          <a:ln/>
        </p:spPr>
      </p:sp>
      <p:sp>
        <p:nvSpPr>
          <p:cNvPr id="5744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720580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5A9531-1B0B-40A5-8D10-976F0E4498F5}" type="slidenum">
              <a:rPr lang="zh-CN" altLang="en-AU"/>
              <a:pPr/>
              <a:t>128</a:t>
            </a:fld>
            <a:endParaRPr lang="en-AU" altLang="zh-CN"/>
          </a:p>
        </p:txBody>
      </p:sp>
      <p:sp>
        <p:nvSpPr>
          <p:cNvPr id="578562" name="Rectangle 2"/>
          <p:cNvSpPr>
            <a:spLocks noGrp="1" noRot="1" noChangeAspect="1" noChangeArrowheads="1" noTextEdit="1"/>
          </p:cNvSpPr>
          <p:nvPr>
            <p:ph type="sldImg"/>
          </p:nvPr>
        </p:nvSpPr>
        <p:spPr>
          <a:ln/>
        </p:spPr>
      </p:sp>
      <p:sp>
        <p:nvSpPr>
          <p:cNvPr id="57856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537834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D09613-5ABE-458D-BD0C-8BF69770D678}" type="slidenum">
              <a:rPr lang="zh-CN" altLang="en-AU"/>
              <a:pPr/>
              <a:t>129</a:t>
            </a:fld>
            <a:endParaRPr lang="en-AU" altLang="zh-CN"/>
          </a:p>
        </p:txBody>
      </p:sp>
      <p:sp>
        <p:nvSpPr>
          <p:cNvPr id="580610" name="Rectangle 2"/>
          <p:cNvSpPr>
            <a:spLocks noGrp="1" noRot="1" noChangeAspect="1" noChangeArrowheads="1" noTextEdit="1"/>
          </p:cNvSpPr>
          <p:nvPr>
            <p:ph type="sldImg"/>
          </p:nvPr>
        </p:nvSpPr>
        <p:spPr>
          <a:ln/>
        </p:spPr>
      </p:sp>
      <p:sp>
        <p:nvSpPr>
          <p:cNvPr id="5806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6048955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2A2AFC-EB90-47E8-8C7A-A73E8C567B11}" type="slidenum">
              <a:rPr lang="zh-CN" altLang="en-AU"/>
              <a:pPr/>
              <a:t>130</a:t>
            </a:fld>
            <a:endParaRPr lang="en-AU" altLang="zh-CN"/>
          </a:p>
        </p:txBody>
      </p:sp>
      <p:sp>
        <p:nvSpPr>
          <p:cNvPr id="582658" name="Rectangle 2"/>
          <p:cNvSpPr>
            <a:spLocks noGrp="1" noRot="1" noChangeAspect="1" noChangeArrowheads="1" noTextEdit="1"/>
          </p:cNvSpPr>
          <p:nvPr>
            <p:ph type="sldImg"/>
          </p:nvPr>
        </p:nvSpPr>
        <p:spPr>
          <a:ln/>
        </p:spPr>
      </p:sp>
      <p:sp>
        <p:nvSpPr>
          <p:cNvPr id="58265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2736570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pPr>
                <a:defRPr/>
              </a:pPr>
              <a:t>137</a:t>
            </a:fld>
            <a:endParaRPr lang="en-US" altLang="zh-CN"/>
          </a:p>
        </p:txBody>
      </p:sp>
    </p:spTree>
    <p:extLst>
      <p:ext uri="{BB962C8B-B14F-4D97-AF65-F5344CB8AC3E}">
        <p14:creationId xmlns:p14="http://schemas.microsoft.com/office/powerpoint/2010/main" val="14419342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APPDRR</a:t>
            </a:r>
            <a:r>
              <a:rPr lang="zh-CN" altLang="en-US" dirty="0" smtClean="0"/>
              <a:t>模型还隐含了网络安全的相对性和动态螺旋上升的过程，即：不存在百分之百的静态的网络安全，网络安全表现为一个不断改进的过程。通过风险评估、安全策略、系统防护、动态检测、实时响应和灾难恢复六环节的循环流动，网络安全逐渐地得以完善和提高，从而实现保护网络资源的网络安全目标。</a:t>
            </a:r>
            <a:endParaRPr lang="zh-CN" altLang="en-US" dirty="0"/>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pPr>
                <a:defRPr/>
              </a:pPr>
              <a:t>138</a:t>
            </a:fld>
            <a:endParaRPr lang="en-US" altLang="zh-CN"/>
          </a:p>
        </p:txBody>
      </p:sp>
    </p:spTree>
    <p:extLst>
      <p:ext uri="{BB962C8B-B14F-4D97-AF65-F5344CB8AC3E}">
        <p14:creationId xmlns:p14="http://schemas.microsoft.com/office/powerpoint/2010/main" val="127314251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0"/>
            <a:endParaRPr lang="zh-CN" altLang="en-US" dirty="0"/>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pPr>
                <a:defRPr/>
              </a:pPr>
              <a:t>139</a:t>
            </a:fld>
            <a:endParaRPr lang="en-US" altLang="zh-CN"/>
          </a:p>
        </p:txBody>
      </p:sp>
    </p:spTree>
    <p:extLst>
      <p:ext uri="{BB962C8B-B14F-4D97-AF65-F5344CB8AC3E}">
        <p14:creationId xmlns:p14="http://schemas.microsoft.com/office/powerpoint/2010/main" val="373597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FE6FDF30-C38F-4781-AC29-EA66D8856CCA}" type="slidenum">
              <a:rPr lang="zh-CN" altLang="en-US" sz="1200" smtClean="0">
                <a:latin typeface="Times New Roman" pitchFamily="18" charset="0"/>
              </a:rPr>
              <a:pPr eaLnBrk="1" hangingPunct="1"/>
              <a:t>14</a:t>
            </a:fld>
            <a:endParaRPr lang="en-US" altLang="zh-CN" sz="1200" smtClean="0">
              <a:latin typeface="Times New Roman" pitchFamily="18"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ndParaRPr>
          </a:p>
        </p:txBody>
      </p:sp>
    </p:spTree>
    <p:extLst>
      <p:ext uri="{BB962C8B-B14F-4D97-AF65-F5344CB8AC3E}">
        <p14:creationId xmlns:p14="http://schemas.microsoft.com/office/powerpoint/2010/main" val="19318503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标题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685800" y="3611607"/>
            <a:ext cx="7772400" cy="1199704"/>
          </a:xfrm>
        </p:spPr>
        <p:txBody>
          <a:bodyPr lIns="45720" rIns="45720">
            <a:normAutofit/>
          </a:bodyPr>
          <a:lstStyle>
            <a:lvl1pPr marL="0" marR="64008" indent="0" algn="r">
              <a:buNone/>
              <a:defRPr sz="3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dirty="0"/>
          </a:p>
        </p:txBody>
      </p:sp>
      <p:grpSp>
        <p:nvGrpSpPr>
          <p:cNvPr id="2" name="组合 1"/>
          <p:cNvGrpSpPr/>
          <p:nvPr/>
        </p:nvGrpSpPr>
        <p:grpSpPr>
          <a:xfrm>
            <a:off x="-3765" y="4953000"/>
            <a:ext cx="9147765" cy="1912088"/>
            <a:chOff x="-3765" y="4832896"/>
            <a:chExt cx="9147765" cy="2032192"/>
          </a:xfrm>
        </p:grpSpPr>
        <p:sp>
          <p:nvSpPr>
            <p:cNvPr id="7" name="任意多边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任意多边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任意多边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a:xfrm>
            <a:off x="5129336" y="6407944"/>
            <a:ext cx="1026840" cy="450056"/>
          </a:xfrm>
          <a:prstGeom prst="rect">
            <a:avLst/>
          </a:prstGeom>
        </p:spPr>
        <p:txBody>
          <a:bodyPr/>
          <a:lstStyle>
            <a:lvl1pPr>
              <a:defRPr>
                <a:solidFill>
                  <a:srgbClr val="FFFFFF"/>
                </a:solidFill>
              </a:defRPr>
            </a:lvl1pPr>
            <a:extLst/>
          </a:lstStyle>
          <a:p>
            <a:pPr>
              <a:defRPr/>
            </a:pPr>
            <a:endParaRPr lang="en-US" altLang="zh-CN"/>
          </a:p>
        </p:txBody>
      </p:sp>
      <p:sp>
        <p:nvSpPr>
          <p:cNvPr id="19" name="页脚占位符 18"/>
          <p:cNvSpPr>
            <a:spLocks noGrp="1"/>
          </p:cNvSpPr>
          <p:nvPr>
            <p:ph type="ftr" sz="quarter" idx="11"/>
          </p:nvPr>
        </p:nvSpPr>
        <p:spPr/>
        <p:txBody>
          <a:bodyPr/>
          <a:lstStyle>
            <a:lvl1pPr>
              <a:defRPr>
                <a:solidFill>
                  <a:schemeClr val="accent1">
                    <a:tint val="20000"/>
                  </a:schemeClr>
                </a:solidFill>
              </a:defRPr>
            </a:lvl1pPr>
            <a:extLst/>
          </a:lstStyle>
          <a:p>
            <a:pPr>
              <a:defRPr/>
            </a:pPr>
            <a:endParaRPr lang="en-US" altLang="zh-CN"/>
          </a:p>
        </p:txBody>
      </p:sp>
      <p:pic>
        <p:nvPicPr>
          <p:cNvPr id="18" name="Picture 2" descr="D:\my thesis\dissertation\final\LOGO.png"/>
          <p:cNvPicPr>
            <a:picLocks noChangeAspect="1" noChangeArrowheads="1"/>
          </p:cNvPicPr>
          <p:nvPr/>
        </p:nvPicPr>
        <p:blipFill>
          <a:blip r:embed="rId3"/>
          <a:srcRect/>
          <a:stretch>
            <a:fillRect/>
          </a:stretch>
        </p:blipFill>
        <p:spPr bwMode="auto">
          <a:xfrm>
            <a:off x="57726" y="48500"/>
            <a:ext cx="2786082" cy="788212"/>
          </a:xfrm>
          <a:prstGeom prst="rect">
            <a:avLst/>
          </a:prstGeom>
          <a:noFill/>
        </p:spPr>
      </p:pic>
    </p:spTree>
  </p:cSld>
  <p:clrMapOvr>
    <a:masterClrMapping/>
  </p:clrMapOvr>
  <p:transition spd="slow">
    <p:pull/>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bg>
      <p:bgRef idx="1002">
        <a:schemeClr val="bg1"/>
      </p:bgRef>
    </p:bg>
    <p:spTree>
      <p:nvGrpSpPr>
        <p:cNvPr id="1" name=""/>
        <p:cNvGrpSpPr/>
        <p:nvPr/>
      </p:nvGrpSpPr>
      <p:grpSpPr>
        <a:xfrm>
          <a:off x="0" y="0"/>
          <a:ext cx="0" cy="0"/>
          <a:chOff x="0" y="0"/>
          <a:chExt cx="0" cy="0"/>
        </a:xfrm>
      </p:grpSpPr>
      <p:sp>
        <p:nvSpPr>
          <p:cNvPr id="6" name="标题 5"/>
          <p:cNvSpPr>
            <a:spLocks noGrp="1"/>
          </p:cNvSpPr>
          <p:nvPr>
            <p:ph type="title"/>
          </p:nvPr>
        </p:nvSpPr>
        <p:spPr/>
        <p:txBody>
          <a:bodyPr rtlCol="0"/>
          <a:lstStyle/>
          <a:p>
            <a:r>
              <a:rPr lang="zh-CN" altLang="en-US" smtClean="0"/>
              <a:t>单击此处编辑母版标题样式</a:t>
            </a:r>
            <a:endParaRPr lang="en-US"/>
          </a:p>
        </p:txBody>
      </p:sp>
      <p:sp>
        <p:nvSpPr>
          <p:cNvPr id="3" name="日期占位符 2"/>
          <p:cNvSpPr>
            <a:spLocks noGrp="1"/>
          </p:cNvSpPr>
          <p:nvPr>
            <p:ph type="dt" sz="half" idx="10"/>
          </p:nvPr>
        </p:nvSpPr>
        <p:spPr>
          <a:xfrm>
            <a:off x="5129336" y="6407944"/>
            <a:ext cx="1026840" cy="450056"/>
          </a:xfrm>
          <a:prstGeom prst="rect">
            <a:avLst/>
          </a:prstGeom>
        </p:spPr>
        <p:txBody>
          <a:bodyPr/>
          <a:lstStyle>
            <a:lvl1pPr>
              <a:defRPr/>
            </a:lvl1pPr>
            <a:extLst/>
          </a:lstStyle>
          <a:p>
            <a:pPr>
              <a:defRPr/>
            </a:pPr>
            <a:endParaRPr lang="en-US" altLang="zh-CN"/>
          </a:p>
        </p:txBody>
      </p:sp>
      <p:sp>
        <p:nvSpPr>
          <p:cNvPr id="4" name="页脚占位符 3"/>
          <p:cNvSpPr>
            <a:spLocks noGrp="1"/>
          </p:cNvSpPr>
          <p:nvPr>
            <p:ph type="ftr" sz="quarter" idx="11"/>
          </p:nvPr>
        </p:nvSpPr>
        <p:spPr/>
        <p:txBody>
          <a:bodyPr/>
          <a:lstStyle>
            <a:lvl1pPr>
              <a:defRPr/>
            </a:lvl1pPr>
            <a:extLst/>
          </a:lstStyle>
          <a:p>
            <a:pPr>
              <a:defRPr/>
            </a:pPr>
            <a:endParaRPr lang="en-US" altLang="zh-CN"/>
          </a:p>
        </p:txBody>
      </p:sp>
      <p:sp>
        <p:nvSpPr>
          <p:cNvPr id="5" name="灯片编号占位符 4"/>
          <p:cNvSpPr>
            <a:spLocks noGrp="1"/>
          </p:cNvSpPr>
          <p:nvPr>
            <p:ph type="sldNum" sz="quarter" idx="12"/>
          </p:nvPr>
        </p:nvSpPr>
        <p:spPr>
          <a:xfrm>
            <a:off x="4277113" y="6407944"/>
            <a:ext cx="510911" cy="450056"/>
          </a:xfrm>
          <a:prstGeom prst="rect">
            <a:avLst/>
          </a:prstGeom>
        </p:spPr>
        <p:txBody>
          <a:bodyPr/>
          <a:lstStyle>
            <a:lvl1pPr>
              <a:defRPr/>
            </a:lvl1pPr>
            <a:extLst/>
          </a:lstStyle>
          <a:p>
            <a:pPr>
              <a:defRPr/>
            </a:pPr>
            <a:fld id="{E529782D-F684-41DD-BB7A-79BF87ABFA22}" type="slidenum">
              <a:rPr lang="en-US" altLang="zh-CN" smtClean="0"/>
              <a:pPr>
                <a:defRPr/>
              </a:pPr>
              <a:t>‹#›</a:t>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28600" y="685800"/>
            <a:ext cx="8534400" cy="609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04800" y="1524000"/>
            <a:ext cx="4152900" cy="4572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10100" y="1524000"/>
            <a:ext cx="4152900" cy="2209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10100" y="3886200"/>
            <a:ext cx="4152900" cy="2209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5029200" y="6597650"/>
            <a:ext cx="1905000" cy="228600"/>
          </a:xfrm>
          <a:prstGeom prst="rect">
            <a:avLst/>
          </a:prstGeom>
        </p:spPr>
        <p:txBody>
          <a:bodyPr/>
          <a:lstStyle>
            <a:lvl1pPr>
              <a:defRPr/>
            </a:lvl1pPr>
          </a:lstStyle>
          <a:p>
            <a:pPr>
              <a:defRPr/>
            </a:pPr>
            <a:endParaRPr lang="en-US" altLang="zh-CN"/>
          </a:p>
        </p:txBody>
      </p:sp>
      <p:sp>
        <p:nvSpPr>
          <p:cNvPr id="7" name="页脚占位符 6"/>
          <p:cNvSpPr>
            <a:spLocks noGrp="1"/>
          </p:cNvSpPr>
          <p:nvPr>
            <p:ph type="ftr" sz="quarter" idx="11"/>
          </p:nvPr>
        </p:nvSpPr>
        <p:spPr>
          <a:xfrm>
            <a:off x="46038" y="6589713"/>
            <a:ext cx="3733800" cy="295275"/>
          </a:xfrm>
        </p:spPr>
        <p:txBody>
          <a:bodyPr/>
          <a:lstStyle>
            <a:lvl1pPr>
              <a:defRPr/>
            </a:lvl1pPr>
          </a:lstStyle>
          <a:p>
            <a:pPr>
              <a:defRPr/>
            </a:pPr>
            <a:endParaRPr lang="en-US" altLang="zh-CN"/>
          </a:p>
        </p:txBody>
      </p:sp>
      <p:sp>
        <p:nvSpPr>
          <p:cNvPr id="8" name="灯片编号占位符 7"/>
          <p:cNvSpPr>
            <a:spLocks noGrp="1"/>
          </p:cNvSpPr>
          <p:nvPr>
            <p:ph type="sldNum" sz="quarter" idx="12"/>
          </p:nvPr>
        </p:nvSpPr>
        <p:spPr>
          <a:xfrm>
            <a:off x="7239000" y="6597650"/>
            <a:ext cx="1905000" cy="228600"/>
          </a:xfrm>
          <a:prstGeom prst="rect">
            <a:avLst/>
          </a:prstGeom>
        </p:spPr>
        <p:txBody>
          <a:bodyPr/>
          <a:lstStyle>
            <a:lvl1pPr>
              <a:defRPr/>
            </a:lvl1pPr>
          </a:lstStyle>
          <a:p>
            <a:pPr>
              <a:defRPr/>
            </a:pPr>
            <a:fld id="{E529782D-F684-41DD-BB7A-79BF87ABFA22}" type="slidenum">
              <a:rPr lang="en-US" altLang="zh-CN" smtClean="0"/>
              <a:pPr>
                <a:defRPr/>
              </a:pPr>
              <a:t>‹#›</a:t>
            </a:fld>
            <a:endParaRPr lang="en-US" altLang="zh-CN"/>
          </a:p>
        </p:txBody>
      </p:sp>
    </p:spTree>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4000" b="1" cap="none" baseline="0">
                <a:latin typeface="华文行楷" pitchFamily="2" charset="-122"/>
                <a:ea typeface="华文行楷" pitchFamily="2" charset="-122"/>
              </a:defRPr>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722313" y="2906716"/>
            <a:ext cx="7772400" cy="1500187"/>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5" name="灯片编号占位符 5"/>
          <p:cNvSpPr>
            <a:spLocks noGrp="1"/>
          </p:cNvSpPr>
          <p:nvPr>
            <p:ph type="sldNum" sz="quarter" idx="10"/>
          </p:nvPr>
        </p:nvSpPr>
        <p:spPr>
          <a:xfrm>
            <a:off x="4277113" y="6407944"/>
            <a:ext cx="510911" cy="450056"/>
          </a:xfrm>
          <a:prstGeom prst="rect">
            <a:avLst/>
          </a:prstGeom>
        </p:spPr>
        <p:txBody>
          <a:bodyPr/>
          <a:lstStyle>
            <a:lvl1pPr>
              <a:defRPr/>
            </a:lvl1pPr>
          </a:lstStyle>
          <a:p>
            <a:pPr>
              <a:defRPr/>
            </a:pPr>
            <a:fld id="{E4AFAC18-00E3-48A2-91C5-C38F6C312F7C}" type="slidenum">
              <a:rPr lang="en-US" altLang="zh-CN" smtClean="0"/>
              <a:pPr>
                <a:defRPr/>
              </a:pPr>
              <a:t>‹#›</a:t>
            </a:fld>
            <a:endParaRPr lang="en-US" altLang="zh-CN"/>
          </a:p>
        </p:txBody>
      </p:sp>
    </p:spTree>
    <p:extLst>
      <p:ext uri="{BB962C8B-B14F-4D97-AF65-F5344CB8AC3E}">
        <p14:creationId xmlns:p14="http://schemas.microsoft.com/office/powerpoint/2010/main" val="138361959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446745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023938" y="188913"/>
            <a:ext cx="7793037"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11188" y="1628775"/>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3588" y="1628775"/>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a:xfrm>
            <a:off x="0" y="6324600"/>
            <a:ext cx="6248400" cy="457200"/>
          </a:xfrm>
        </p:spPr>
        <p:txBody>
          <a:bodyPr/>
          <a:lstStyle>
            <a:lvl1pPr>
              <a:defRPr/>
            </a:lvl1pPr>
          </a:lstStyle>
          <a:p>
            <a:endParaRPr lang="en-US" altLang="zh-CN"/>
          </a:p>
        </p:txBody>
      </p:sp>
      <p:sp>
        <p:nvSpPr>
          <p:cNvPr id="6" name="灯片编号占位符 5"/>
          <p:cNvSpPr>
            <a:spLocks noGrp="1"/>
          </p:cNvSpPr>
          <p:nvPr>
            <p:ph type="sldNum" sz="quarter" idx="11"/>
          </p:nvPr>
        </p:nvSpPr>
        <p:spPr>
          <a:xfrm>
            <a:off x="6781800" y="6324600"/>
            <a:ext cx="1905000" cy="457200"/>
          </a:xfrm>
          <a:prstGeom prst="rect">
            <a:avLst/>
          </a:prstGeom>
        </p:spPr>
        <p:txBody>
          <a:bodyPr/>
          <a:lstStyle>
            <a:lvl1pPr>
              <a:defRPr/>
            </a:lvl1pPr>
          </a:lstStyle>
          <a:p>
            <a:fld id="{1140BBB2-DE5A-44CC-83CC-E7C53504C69B}" type="slidenum">
              <a:rPr lang="zh-CN" altLang="en-US"/>
              <a:pPr/>
              <a:t>‹#›</a:t>
            </a:fld>
            <a:endParaRPr lang="en-US" altLang="zh-CN"/>
          </a:p>
        </p:txBody>
      </p:sp>
    </p:spTree>
    <p:extLst>
      <p:ext uri="{BB962C8B-B14F-4D97-AF65-F5344CB8AC3E}">
        <p14:creationId xmlns:p14="http://schemas.microsoft.com/office/powerpoint/2010/main" val="19905239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727825" y="6407150"/>
            <a:ext cx="1919288" cy="366713"/>
          </a:xfrm>
          <a:prstGeom prst="rect">
            <a:avLst/>
          </a:prstGeom>
        </p:spPr>
        <p:txBody>
          <a:bodyPr/>
          <a:lstStyle>
            <a:lvl1pPr>
              <a:defRPr/>
            </a:lvl1pPr>
          </a:lstStyle>
          <a:p>
            <a:pPr>
              <a:defRPr/>
            </a:pPr>
            <a:endParaRPr lang="zh-CN" altLang="en-US" sz="1800"/>
          </a:p>
        </p:txBody>
      </p:sp>
      <p:sp>
        <p:nvSpPr>
          <p:cNvPr id="4" name="页脚占位符 3"/>
          <p:cNvSpPr>
            <a:spLocks noGrp="1"/>
          </p:cNvSpPr>
          <p:nvPr>
            <p:ph type="ftr" sz="quarter" idx="11"/>
          </p:nvPr>
        </p:nvSpPr>
        <p:spPr>
          <a:xfrm>
            <a:off x="4379913" y="6407150"/>
            <a:ext cx="2351087" cy="365125"/>
          </a:xfrm>
        </p:spPr>
        <p:txBody>
          <a:bodyPr/>
          <a:lstStyle>
            <a:lvl1pPr>
              <a:defRPr/>
            </a:lvl1pPr>
          </a:lstStyle>
          <a:p>
            <a:pPr>
              <a:defRPr/>
            </a:pPr>
            <a:endParaRPr lang="zh-CN" altLang="en-US"/>
          </a:p>
        </p:txBody>
      </p:sp>
      <p:sp>
        <p:nvSpPr>
          <p:cNvPr id="5" name="灯片编号占位符 4"/>
          <p:cNvSpPr>
            <a:spLocks noGrp="1"/>
          </p:cNvSpPr>
          <p:nvPr>
            <p:ph type="sldNum" sz="quarter" idx="12"/>
          </p:nvPr>
        </p:nvSpPr>
        <p:spPr>
          <a:xfrm>
            <a:off x="8647113" y="6407150"/>
            <a:ext cx="366712" cy="365125"/>
          </a:xfrm>
          <a:prstGeom prst="rect">
            <a:avLst/>
          </a:prstGeom>
        </p:spPr>
        <p:txBody>
          <a:bodyPr/>
          <a:lstStyle>
            <a:lvl1pPr>
              <a:defRPr/>
            </a:lvl1pPr>
          </a:lstStyle>
          <a:p>
            <a:fld id="{6E2A85E4-DF30-42AB-8489-F62FDE413029}" type="slidenum">
              <a:rPr lang="zh-CN" altLang="en-US"/>
              <a:pPr/>
              <a:t>‹#›</a:t>
            </a:fld>
            <a:endParaRPr lang="zh-CN" altLang="en-US" sz="1800" dirty="0"/>
          </a:p>
        </p:txBody>
      </p:sp>
    </p:spTree>
    <p:extLst>
      <p:ext uri="{BB962C8B-B14F-4D97-AF65-F5344CB8AC3E}">
        <p14:creationId xmlns:p14="http://schemas.microsoft.com/office/powerpoint/2010/main" val="612166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2pPr>
              <a:defRPr>
                <a:solidFill>
                  <a:srgbClr val="C00000"/>
                </a:solidFill>
              </a:defRPr>
            </a:lvl2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标题 6"/>
          <p:cNvSpPr>
            <a:spLocks noGrp="1"/>
          </p:cNvSpPr>
          <p:nvPr>
            <p:ph type="title"/>
          </p:nvPr>
        </p:nvSpPr>
        <p:spPr/>
        <p:txBody>
          <a:bodyPr rtlCol="0"/>
          <a:lstStyle/>
          <a:p>
            <a:r>
              <a:rPr kumimoji="0" lang="zh-CN" altLang="en-US" smtClean="0"/>
              <a:t>单击此处编辑母版标题样式</a:t>
            </a:r>
            <a:endParaRPr kumimoji="0" lang="en-US"/>
          </a:p>
        </p:txBody>
      </p:sp>
      <p:sp>
        <p:nvSpPr>
          <p:cNvPr id="9" name="页脚占位符 21"/>
          <p:cNvSpPr>
            <a:spLocks noGrp="1"/>
          </p:cNvSpPr>
          <p:nvPr>
            <p:ph type="ftr" sz="quarter" idx="3"/>
          </p:nvPr>
        </p:nvSpPr>
        <p:spPr>
          <a:xfrm>
            <a:off x="1789271" y="6407944"/>
            <a:ext cx="2350681" cy="450056"/>
          </a:xfrm>
          <a:prstGeom prst="rect">
            <a:avLst/>
          </a:prstGeom>
        </p:spPr>
        <p:txBody>
          <a:bodyPr vert="horz" anchor="b"/>
          <a:lstStyle>
            <a:lvl1pPr algn="r" eaLnBrk="1" latinLnBrk="0" hangingPunct="1">
              <a:defRPr kumimoji="0" sz="1200">
                <a:solidFill>
                  <a:schemeClr val="tx1"/>
                </a:solidFill>
              </a:defRPr>
            </a:lvl1pPr>
            <a:extLst/>
          </a:lstStyle>
          <a:p>
            <a:pPr>
              <a:defRPr/>
            </a:pPr>
            <a:endParaRPr lang="en-US" altLang="zh-CN" dirty="0"/>
          </a:p>
        </p:txBody>
      </p:sp>
    </p:spTree>
  </p:cSld>
  <p:clrMapOvr>
    <a:masterClrMapping/>
  </p:clrMapOvr>
  <p:transition spd="slow">
    <p:pull/>
  </p:transition>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nchor="ctr"/>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a:xfrm>
            <a:off x="5129336" y="6407944"/>
            <a:ext cx="1026840" cy="450056"/>
          </a:xfrm>
          <a:prstGeom prst="rect">
            <a:avLst/>
          </a:prstGeom>
        </p:spPr>
        <p:txBody>
          <a:bodyPr/>
          <a:lstStyle/>
          <a:p>
            <a:pPr>
              <a:defRPr/>
            </a:pPr>
            <a:endParaRPr lang="en-US" altLang="zh-CN"/>
          </a:p>
        </p:txBody>
      </p:sp>
      <p:sp>
        <p:nvSpPr>
          <p:cNvPr id="8" name="页脚占位符 7"/>
          <p:cNvSpPr>
            <a:spLocks noGrp="1"/>
          </p:cNvSpPr>
          <p:nvPr>
            <p:ph type="ftr" sz="quarter" idx="11"/>
          </p:nvPr>
        </p:nvSpPr>
        <p:spPr/>
        <p:txBody>
          <a:bodyPr/>
          <a:lstStyle/>
          <a:p>
            <a:pPr>
              <a:defRPr/>
            </a:pPr>
            <a:endParaRPr lang="en-US" altLang="zh-CN"/>
          </a:p>
        </p:txBody>
      </p:sp>
      <p:sp>
        <p:nvSpPr>
          <p:cNvPr id="9" name="灯片编号占位符 8"/>
          <p:cNvSpPr>
            <a:spLocks noGrp="1"/>
          </p:cNvSpPr>
          <p:nvPr>
            <p:ph type="sldNum" sz="quarter" idx="12"/>
          </p:nvPr>
        </p:nvSpPr>
        <p:spPr>
          <a:xfrm>
            <a:off x="4277113" y="6407944"/>
            <a:ext cx="510911" cy="450056"/>
          </a:xfrm>
          <a:prstGeom prst="rect">
            <a:avLst/>
          </a:prstGeom>
        </p:spPr>
        <p:txBody>
          <a:bodyPr/>
          <a:lstStyle/>
          <a:p>
            <a:pPr>
              <a:defRPr/>
            </a:pPr>
            <a:fld id="{1E21E1A0-9FD4-4AD0-A1FC-A006E6139F6F}" type="slidenum">
              <a:rPr lang="en-US" altLang="zh-CN" smtClean="0"/>
              <a:pPr>
                <a:defRPr/>
              </a:pPr>
              <a:t>‹#›</a:t>
            </a:fld>
            <a:endParaRPr lang="en-US" altLang="zh-CN"/>
          </a:p>
        </p:txBody>
      </p:sp>
    </p:spTree>
  </p:cSld>
  <p:clrMapOvr>
    <a:overrideClrMapping bg1="lt1" tx1="dk1" bg2="lt2" tx2="dk2" accent1="accent1" accent2="accent2" accent3="accent3" accent4="accent4" accent5="accent5" accent6="accent6" hlink="hlink" folHlink="folHlink"/>
  </p:clrMapOvr>
  <p:transition spd="slow">
    <p:pull/>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5129336" y="6407944"/>
            <a:ext cx="1026840" cy="450056"/>
          </a:xfrm>
          <a:prstGeom prst="rect">
            <a:avLst/>
          </a:prstGeom>
        </p:spPr>
        <p:txBody>
          <a:bodyPr/>
          <a:lstStyle>
            <a:lvl1pPr>
              <a:defRPr sz="1600"/>
            </a:lvl1pPr>
          </a:lstStyle>
          <a:p>
            <a:pPr>
              <a:defRPr/>
            </a:pPr>
            <a:endParaRPr lang="en-US" altLang="zh-CN" dirty="0"/>
          </a:p>
        </p:txBody>
      </p:sp>
      <p:sp>
        <p:nvSpPr>
          <p:cNvPr id="3" name="页脚占位符 2"/>
          <p:cNvSpPr>
            <a:spLocks noGrp="1"/>
          </p:cNvSpPr>
          <p:nvPr>
            <p:ph type="ftr" sz="quarter" idx="11"/>
          </p:nvPr>
        </p:nvSpPr>
        <p:spPr/>
        <p:txBody>
          <a:bodyPr/>
          <a:lstStyle/>
          <a:p>
            <a:pPr>
              <a:defRPr/>
            </a:pPr>
            <a:endParaRPr lang="en-US" altLang="zh-CN" dirty="0"/>
          </a:p>
        </p:txBody>
      </p:sp>
      <p:sp>
        <p:nvSpPr>
          <p:cNvPr id="4" name="灯片编号占位符 3"/>
          <p:cNvSpPr>
            <a:spLocks noGrp="1"/>
          </p:cNvSpPr>
          <p:nvPr>
            <p:ph type="sldNum" sz="quarter" idx="12"/>
          </p:nvPr>
        </p:nvSpPr>
        <p:spPr>
          <a:xfrm>
            <a:off x="4277113" y="6407944"/>
            <a:ext cx="798943" cy="450056"/>
          </a:xfrm>
          <a:prstGeom prst="rect">
            <a:avLst/>
          </a:prstGeom>
        </p:spPr>
        <p:txBody>
          <a:bodyPr/>
          <a:lstStyle>
            <a:lvl1pPr>
              <a:defRPr sz="1600"/>
            </a:lvl1pPr>
          </a:lstStyle>
          <a:p>
            <a:pPr>
              <a:defRPr/>
            </a:pPr>
            <a:fld id="{E529782D-F684-41DD-BB7A-79BF87ABFA22}" type="slidenum">
              <a:rPr lang="en-US" altLang="zh-CN" smtClean="0"/>
              <a:pPr>
                <a:defRPr/>
              </a:pPr>
              <a:t>‹#›</a:t>
            </a:fld>
            <a:endParaRPr lang="en-US" altLang="zh-CN" dirty="0"/>
          </a:p>
        </p:txBody>
      </p:sp>
      <p:sp>
        <p:nvSpPr>
          <p:cNvPr id="5" name="标题 5"/>
          <p:cNvSpPr>
            <a:spLocks noGrp="1"/>
          </p:cNvSpPr>
          <p:nvPr>
            <p:ph type="title"/>
          </p:nvPr>
        </p:nvSpPr>
        <p:spPr>
          <a:xfrm>
            <a:off x="457200" y="274638"/>
            <a:ext cx="8229600" cy="1143000"/>
          </a:xfrm>
        </p:spPr>
        <p:txBody>
          <a:bodyPr rtlCol="0"/>
          <a:lstStyle/>
          <a:p>
            <a:r>
              <a:rPr kumimoji="0" lang="zh-CN" altLang="en-US" smtClean="0"/>
              <a:t>单击此处编辑母版标题样式</a:t>
            </a:r>
            <a:endParaRPr kumimoji="0" lang="en-US"/>
          </a:p>
        </p:txBody>
      </p:sp>
    </p:spTree>
  </p:cSld>
  <p:clrMapOvr>
    <a:masterClrMapping/>
  </p:clrMapOvr>
  <p:transition spd="slow">
    <p:pull/>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a:xfrm>
            <a:off x="6727032" y="6407944"/>
            <a:ext cx="1920240" cy="365760"/>
          </a:xfrm>
          <a:prstGeom prst="rect">
            <a:avLst/>
          </a:prstGeom>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a:xfrm>
            <a:off x="4277113" y="6407944"/>
            <a:ext cx="510911" cy="450056"/>
          </a:xfrm>
          <a:prstGeom prst="rect">
            <a:avLst/>
          </a:prstGeom>
        </p:spPr>
        <p:txBody>
          <a:bodyPr/>
          <a:lstStyle/>
          <a:p>
            <a:pPr>
              <a:defRPr/>
            </a:pPr>
            <a:fld id="{2B60C560-71AD-4545-8127-E67C9A232653}" type="slidenum">
              <a:rPr lang="en-US" altLang="zh-CN" smtClean="0"/>
              <a:pPr>
                <a:defRPr/>
              </a:pPr>
              <a:t>‹#›</a:t>
            </a:fld>
            <a:endParaRPr lang="en-US" altLang="zh-CN"/>
          </a:p>
        </p:txBody>
      </p:sp>
    </p:spTree>
  </p:cSld>
  <p:clrMapOvr>
    <a:overrideClrMapping bg1="lt1" tx1="dk1" bg2="lt2" tx2="dk2" accent1="accent1" accent2="accent2" accent3="accent3" accent4="accent4" accent5="accent5" accent6="accent6" hlink="hlink" folHlink="folHlink"/>
  </p:clrMapOvr>
  <p:transition spd="slow">
    <p:pull/>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481329"/>
            <a:ext cx="8229600" cy="4386071"/>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a:xfrm>
            <a:off x="5129336" y="6407944"/>
            <a:ext cx="1026840" cy="450056"/>
          </a:xfrm>
          <a:prstGeom prst="rect">
            <a:avLst/>
          </a:prstGeom>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a:xfrm>
            <a:off x="4277113" y="6407944"/>
            <a:ext cx="510911" cy="450056"/>
          </a:xfrm>
          <a:prstGeom prst="rect">
            <a:avLst/>
          </a:prstGeom>
        </p:spPr>
        <p:txBody>
          <a:bodyPr/>
          <a:lstStyle/>
          <a:p>
            <a:pPr>
              <a:defRPr/>
            </a:pPr>
            <a:fld id="{C8CFCD46-22CB-4C6F-85CF-1EC36BA71A02}" type="slidenum">
              <a:rPr lang="en-US" altLang="zh-CN" smtClean="0"/>
              <a:pPr>
                <a:defRPr/>
              </a:pPr>
              <a:t>‹#›</a:t>
            </a:fld>
            <a:endParaRPr lang="en-US" altLang="zh-CN"/>
          </a:p>
        </p:txBody>
      </p:sp>
    </p:spTree>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41"/>
            <a:ext cx="6324600" cy="5592760"/>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a:xfrm>
            <a:off x="5129336" y="6407944"/>
            <a:ext cx="1026840" cy="450056"/>
          </a:xfrm>
          <a:prstGeom prst="rect">
            <a:avLst/>
          </a:prstGeom>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a:xfrm>
            <a:off x="4277113" y="6407944"/>
            <a:ext cx="510911" cy="450056"/>
          </a:xfrm>
          <a:prstGeom prst="rect">
            <a:avLst/>
          </a:prstGeom>
        </p:spPr>
        <p:txBody>
          <a:bodyPr/>
          <a:lstStyle/>
          <a:p>
            <a:pPr>
              <a:defRPr/>
            </a:pPr>
            <a:fld id="{026CD7FF-337B-4761-B092-C832369F8BA2}" type="slidenum">
              <a:rPr lang="en-US" altLang="zh-CN" smtClean="0"/>
              <a:pPr>
                <a:defRPr/>
              </a:pPr>
              <a:t>‹#›</a:t>
            </a:fld>
            <a:endParaRPr lang="en-US" altLang="zh-CN"/>
          </a:p>
        </p:txBody>
      </p:sp>
    </p:spTree>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719263"/>
            <a:ext cx="8229600" cy="4411662"/>
          </a:xfrm>
        </p:spPr>
        <p:txBody>
          <a:bodyPr/>
          <a:lstStyle/>
          <a:p>
            <a:pPr lvl="0"/>
            <a:r>
              <a:rPr lang="zh-CN" altLang="en-US" noProof="0" smtClean="0"/>
              <a:t>单击图标添加表格</a:t>
            </a:r>
          </a:p>
        </p:txBody>
      </p:sp>
      <p:sp>
        <p:nvSpPr>
          <p:cNvPr id="4" name="Rectangle 5"/>
          <p:cNvSpPr>
            <a:spLocks noGrp="1" noChangeArrowheads="1"/>
          </p:cNvSpPr>
          <p:nvPr>
            <p:ph type="dt" sz="half" idx="10"/>
          </p:nvPr>
        </p:nvSpPr>
        <p:spPr>
          <a:xfrm>
            <a:off x="5129336" y="6407944"/>
            <a:ext cx="1026840" cy="450056"/>
          </a:xfrm>
          <a:prstGeom prst="rect">
            <a:avLst/>
          </a:prstGeom>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xfrm>
            <a:off x="4277113" y="6407944"/>
            <a:ext cx="510911" cy="450056"/>
          </a:xfrm>
          <a:prstGeom prst="rect">
            <a:avLst/>
          </a:prstGeom>
        </p:spPr>
        <p:txBody>
          <a:bodyPr/>
          <a:lstStyle>
            <a:lvl1pPr>
              <a:defRPr/>
            </a:lvl1pPr>
          </a:lstStyle>
          <a:p>
            <a:pPr>
              <a:defRPr/>
            </a:pPr>
            <a:fld id="{E529782D-F684-41DD-BB7A-79BF87ABFA22}" type="slidenum">
              <a:rPr lang="en-US" altLang="zh-CN" smtClean="0"/>
              <a:pPr>
                <a:defRPr/>
              </a:pPr>
              <a:t>‹#›</a:t>
            </a:fld>
            <a:endParaRPr lang="en-US" altLang="zh-CN"/>
          </a:p>
        </p:txBody>
      </p:sp>
    </p:spTree>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日期占位符 9"/>
          <p:cNvSpPr>
            <a:spLocks noGrp="1"/>
          </p:cNvSpPr>
          <p:nvPr>
            <p:ph type="dt" sz="half" idx="10"/>
          </p:nvPr>
        </p:nvSpPr>
        <p:spPr>
          <a:xfrm>
            <a:off x="5129336" y="6407944"/>
            <a:ext cx="1026840" cy="450056"/>
          </a:xfrm>
          <a:prstGeom prst="rect">
            <a:avLst/>
          </a:prstGeom>
        </p:spPr>
        <p:txBody>
          <a:bodyPr/>
          <a:lstStyle>
            <a:lvl1pPr>
              <a:defRPr/>
            </a:lvl1pPr>
          </a:lstStyle>
          <a:p>
            <a:pPr>
              <a:defRPr/>
            </a:pPr>
            <a:endParaRPr lang="en-US" altLang="zh-CN"/>
          </a:p>
        </p:txBody>
      </p:sp>
      <p:sp>
        <p:nvSpPr>
          <p:cNvPr id="3" name="页脚占位符 21"/>
          <p:cNvSpPr>
            <a:spLocks noGrp="1"/>
          </p:cNvSpPr>
          <p:nvPr>
            <p:ph type="ftr" sz="quarter" idx="11"/>
          </p:nvPr>
        </p:nvSpPr>
        <p:spPr/>
        <p:txBody>
          <a:bodyPr/>
          <a:lstStyle>
            <a:lvl1pPr>
              <a:defRPr/>
            </a:lvl1pPr>
          </a:lstStyle>
          <a:p>
            <a:pPr>
              <a:defRPr/>
            </a:pPr>
            <a:endParaRPr lang="en-US" altLang="zh-CN"/>
          </a:p>
        </p:txBody>
      </p:sp>
      <p:sp>
        <p:nvSpPr>
          <p:cNvPr id="4" name="灯片编号占位符 17"/>
          <p:cNvSpPr>
            <a:spLocks noGrp="1"/>
          </p:cNvSpPr>
          <p:nvPr>
            <p:ph type="sldNum" sz="quarter" idx="12"/>
          </p:nvPr>
        </p:nvSpPr>
        <p:spPr>
          <a:xfrm>
            <a:off x="4277113" y="6407944"/>
            <a:ext cx="510911" cy="450056"/>
          </a:xfrm>
          <a:prstGeom prst="rect">
            <a:avLst/>
          </a:prstGeom>
        </p:spPr>
        <p:txBody>
          <a:bodyPr/>
          <a:lstStyle>
            <a:lvl1pPr>
              <a:defRPr/>
            </a:lvl1pPr>
          </a:lstStyle>
          <a:p>
            <a:pPr>
              <a:defRPr/>
            </a:pPr>
            <a:fld id="{A197D16B-B72E-4C50-9853-3970632F78AD}" type="slidenum">
              <a:rPr lang="en-US" altLang="zh-CN" smtClean="0"/>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任意多边形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角三角形 13"/>
          <p:cNvSpPr>
            <a:spLocks/>
          </p:cNvSpPr>
          <p:nvPr/>
        </p:nvSpPr>
        <p:spPr bwMode="auto">
          <a:xfrm>
            <a:off x="-6042" y="5791253"/>
            <a:ext cx="3402314" cy="1080868"/>
          </a:xfrm>
          <a:prstGeom prst="rtTriangle">
            <a:avLst/>
          </a:prstGeom>
          <a:blipFill>
            <a:blip r:embed="rId17">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179512" y="199607"/>
            <a:ext cx="8784976" cy="853129"/>
          </a:xfrm>
          <a:prstGeom prst="rect">
            <a:avLst/>
          </a:prstGeom>
        </p:spPr>
        <p:txBody>
          <a:bodyPr vert="horz" anchor="ctr">
            <a:normAutofit/>
            <a:scene3d>
              <a:camera prst="orthographicFront"/>
              <a:lightRig rig="soft" dir="t"/>
            </a:scene3d>
            <a:sp3d prstMaterial="softEdge">
              <a:bevelT w="25400" h="25400"/>
            </a:sp3d>
          </a:bodyPr>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179512" y="1124744"/>
            <a:ext cx="8784976" cy="5105081"/>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22" name="页脚占位符 21"/>
          <p:cNvSpPr>
            <a:spLocks noGrp="1"/>
          </p:cNvSpPr>
          <p:nvPr>
            <p:ph type="ftr" sz="quarter" idx="3"/>
          </p:nvPr>
        </p:nvSpPr>
        <p:spPr>
          <a:xfrm>
            <a:off x="1789271" y="6407944"/>
            <a:ext cx="2496095" cy="450056"/>
          </a:xfrm>
          <a:prstGeom prst="rect">
            <a:avLst/>
          </a:prstGeom>
        </p:spPr>
        <p:txBody>
          <a:bodyPr vert="horz" anchor="b"/>
          <a:lstStyle>
            <a:lvl1pPr algn="r" eaLnBrk="1" latinLnBrk="0" hangingPunct="1">
              <a:defRPr kumimoji="0" sz="1000">
                <a:solidFill>
                  <a:schemeClr val="tx1"/>
                </a:solidFill>
              </a:defRPr>
            </a:lvl1pPr>
            <a:extLst/>
          </a:lstStyle>
          <a:p>
            <a:pPr>
              <a:defRPr/>
            </a:pPr>
            <a:endParaRPr lang="en-US" altLang="zh-CN" dirty="0"/>
          </a:p>
        </p:txBody>
      </p:sp>
      <p:pic>
        <p:nvPicPr>
          <p:cNvPr id="11" name="Picture 2" descr="D:\my thesis\dissertation\final\LOGO.png"/>
          <p:cNvPicPr>
            <a:picLocks noChangeAspect="1" noChangeArrowheads="1"/>
          </p:cNvPicPr>
          <p:nvPr/>
        </p:nvPicPr>
        <p:blipFill>
          <a:blip r:embed="rId18"/>
          <a:srcRect/>
          <a:stretch>
            <a:fillRect/>
          </a:stretch>
        </p:blipFill>
        <p:spPr bwMode="auto">
          <a:xfrm>
            <a:off x="6322422" y="6069812"/>
            <a:ext cx="2786082" cy="788212"/>
          </a:xfrm>
          <a:prstGeom prst="rect">
            <a:avLst/>
          </a:prstGeom>
          <a:noFill/>
        </p:spPr>
      </p:pic>
    </p:spTree>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4" r:id="rId10"/>
    <p:sldLayoutId id="2147483865" r:id="rId11"/>
    <p:sldLayoutId id="2147483866" r:id="rId12"/>
    <p:sldLayoutId id="2147483867" r:id="rId13"/>
    <p:sldLayoutId id="2147483868" r:id="rId14"/>
    <p:sldLayoutId id="2147483869" r:id="rId15"/>
  </p:sldLayoutIdLst>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xEl>
                                              <p:pRg st="1" end="1"/>
                                            </p:txEl>
                                          </p:spTgt>
                                        </p:tgtEl>
                                        <p:attrNameLst>
                                          <p:attrName>style.visibility</p:attrName>
                                        </p:attrNameLst>
                                      </p:cBhvr>
                                      <p:to>
                                        <p:strVal val="visible"/>
                                      </p:to>
                                    </p:set>
                                    <p:animEffect transition="in" filter="fade">
                                      <p:cBhvr>
                                        <p:cTn id="12" dur="500"/>
                                        <p:tgtEl>
                                          <p:spTgt spid="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xEl>
                                              <p:pRg st="2" end="2"/>
                                            </p:txEl>
                                          </p:spTgt>
                                        </p:tgtEl>
                                        <p:attrNameLst>
                                          <p:attrName>style.visibility</p:attrName>
                                        </p:attrNameLst>
                                      </p:cBhvr>
                                      <p:to>
                                        <p:strVal val="visible"/>
                                      </p:to>
                                    </p:set>
                                    <p:animEffect transition="in" filter="fade">
                                      <p:cBhvr>
                                        <p:cTn id="17" dur="500"/>
                                        <p:tgtEl>
                                          <p:spTgt spid="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xEl>
                                              <p:pRg st="3" end="3"/>
                                            </p:txEl>
                                          </p:spTgt>
                                        </p:tgtEl>
                                        <p:attrNameLst>
                                          <p:attrName>style.visibility</p:attrName>
                                        </p:attrNameLst>
                                      </p:cBhvr>
                                      <p:to>
                                        <p:strVal val="visible"/>
                                      </p:to>
                                    </p:set>
                                    <p:animEffect transition="in" filter="fade">
                                      <p:cBhvr>
                                        <p:cTn id="22" dur="500"/>
                                        <p:tgtEl>
                                          <p:spTgt spid="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xEl>
                                              <p:pRg st="4" end="4"/>
                                            </p:txEl>
                                          </p:spTgt>
                                        </p:tgtEl>
                                        <p:attrNameLst>
                                          <p:attrName>style.visibility</p:attrName>
                                        </p:attrNameLst>
                                      </p:cBhvr>
                                      <p:to>
                                        <p:strVal val="visible"/>
                                      </p:to>
                                    </p:set>
                                    <p:animEffect transition="in" filter="fade">
                                      <p:cBhvr>
                                        <p:cTn id="27" dur="500"/>
                                        <p:tgtEl>
                                          <p:spTgt spid="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10"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Lst>
  </p:timing>
  <p:hf hdr="0" ftr="0" dt="0"/>
  <p:txStyles>
    <p:titleStyle>
      <a:lvl1pPr algn="ctr"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32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800" kern="1200">
          <a:solidFill>
            <a:srgbClr val="C00000"/>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4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51.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9.emf"/><Relationship Id="rId5" Type="http://schemas.openxmlformats.org/officeDocument/2006/relationships/oleObject" Target="../embeddings/oleObject5.bin"/><Relationship Id="rId4" Type="http://schemas.openxmlformats.org/officeDocument/2006/relationships/image" Target="../media/image50.wmf"/></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hyperlink" Target="http://www.icourses.edu.cn/details/10614V003"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bank-off-china.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www.bank-of-china.co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image" Target="../media/image17.emf"/><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2.wmf"/><Relationship Id="rId4" Type="http://schemas.openxmlformats.org/officeDocument/2006/relationships/oleObject" Target="../embeddings/oleObject1.bin"/></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3.wmf"/><Relationship Id="rId4" Type="http://schemas.openxmlformats.org/officeDocument/2006/relationships/oleObject" Target="../embeddings/oleObject2.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36.jpeg"/><Relationship Id="rId4" Type="http://schemas.openxmlformats.org/officeDocument/2006/relationships/image" Target="../media/image35.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41.jpeg"/><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3.vml"/><Relationship Id="rId4" Type="http://schemas.openxmlformats.org/officeDocument/2006/relationships/image" Target="../media/image42.emf"/></Relationships>
</file>

<file path=ppt/slides/_rels/slide6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9.xml"/><Relationship Id="rId4" Type="http://schemas.openxmlformats.org/officeDocument/2006/relationships/image" Target="../media/image45.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notesSlide" Target="../notesSlides/notesSlide37.xml"/><Relationship Id="rId7" Type="http://schemas.openxmlformats.org/officeDocument/2006/relationships/image" Target="../media/image51.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9.emf"/><Relationship Id="rId5" Type="http://schemas.openxmlformats.org/officeDocument/2006/relationships/oleObject" Target="../embeddings/oleObject4.bin"/><Relationship Id="rId4" Type="http://schemas.openxmlformats.org/officeDocument/2006/relationships/image" Target="../media/image50.w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pPr eaLnBrk="1" fontAlgn="auto" hangingPunct="1">
              <a:spcAft>
                <a:spcPts val="0"/>
              </a:spcAft>
              <a:defRPr/>
            </a:pPr>
            <a:r>
              <a:rPr lang="zh-CN" altLang="en-US" smtClean="0"/>
              <a:t>网络安全理论与技术</a:t>
            </a:r>
            <a:endParaRPr lang="zh-CN" altLang="en-US"/>
          </a:p>
        </p:txBody>
      </p:sp>
      <p:sp>
        <p:nvSpPr>
          <p:cNvPr id="10243" name="副标题 5"/>
          <p:cNvSpPr>
            <a:spLocks noGrp="1"/>
          </p:cNvSpPr>
          <p:nvPr>
            <p:ph type="subTitle" idx="1"/>
          </p:nvPr>
        </p:nvSpPr>
        <p:spPr>
          <a:xfrm>
            <a:off x="685800" y="3611563"/>
            <a:ext cx="7772400" cy="1401762"/>
          </a:xfrm>
        </p:spPr>
        <p:txBody>
          <a:bodyPr/>
          <a:lstStyle/>
          <a:p>
            <a:pPr marR="0" eaLnBrk="1" hangingPunct="1">
              <a:lnSpc>
                <a:spcPct val="80000"/>
              </a:lnSpc>
            </a:pPr>
            <a:r>
              <a:rPr lang="zh-CN" altLang="en-US" sz="2300" smtClean="0"/>
              <a:t>信息与软件工程学院</a:t>
            </a:r>
            <a:endParaRPr lang="en-US" altLang="zh-CN" sz="2300" smtClean="0"/>
          </a:p>
          <a:p>
            <a:pPr marR="0" eaLnBrk="1" hangingPunct="1">
              <a:lnSpc>
                <a:spcPct val="80000"/>
              </a:lnSpc>
            </a:pPr>
            <a:r>
              <a:rPr lang="zh-CN" altLang="en-US" sz="2300" smtClean="0"/>
              <a:t>网络安全系</a:t>
            </a:r>
            <a:endParaRPr lang="en-US" altLang="zh-CN" sz="2300" smtClean="0"/>
          </a:p>
          <a:p>
            <a:pPr marR="0" eaLnBrk="1" hangingPunct="1">
              <a:lnSpc>
                <a:spcPct val="80000"/>
              </a:lnSpc>
            </a:pPr>
            <a:r>
              <a:rPr lang="zh-CN" altLang="en-US" sz="2300" smtClean="0"/>
              <a:t>陈伟</a:t>
            </a:r>
            <a:endParaRPr lang="en-US" altLang="zh-CN" sz="2300" smtClean="0"/>
          </a:p>
          <a:p>
            <a:pPr marR="0" eaLnBrk="1" hangingPunct="1">
              <a:lnSpc>
                <a:spcPct val="80000"/>
              </a:lnSpc>
            </a:pPr>
            <a:r>
              <a:rPr lang="en-US" altLang="zh-CN" sz="2300" smtClean="0"/>
              <a:t>chenwei@uestc.edu.cn</a:t>
            </a:r>
          </a:p>
          <a:p>
            <a:pPr marR="0" eaLnBrk="1" hangingPunct="1">
              <a:lnSpc>
                <a:spcPct val="80000"/>
              </a:lnSpc>
            </a:pPr>
            <a:endParaRPr lang="zh-CN" altLang="en-US" sz="2300" smtClean="0"/>
          </a:p>
        </p:txBody>
      </p:sp>
      <p:sp>
        <p:nvSpPr>
          <p:cNvPr id="10244" name="灯片编号占位符 2"/>
          <p:cNvSpPr>
            <a:spLocks noGrp="1"/>
          </p:cNvSpPr>
          <p:nvPr>
            <p:ph type="sldNum" sz="quarter" idx="4294967295"/>
          </p:nvPr>
        </p:nvSpPr>
        <p:spPr bwMode="auto">
          <a:xfrm>
            <a:off x="8777288" y="6408738"/>
            <a:ext cx="36671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391CEAA1-9D56-4362-A9EC-94306C790D5C}" type="slidenum">
              <a:rPr kumimoji="0" lang="en-US" altLang="zh-CN" sz="1000" smtClean="0">
                <a:solidFill>
                  <a:srgbClr val="FFFFFF"/>
                </a:solidFill>
              </a:rPr>
              <a:pPr eaLnBrk="1" hangingPunct="1"/>
              <a:t>1</a:t>
            </a:fld>
            <a:endParaRPr kumimoji="0" lang="en-US" altLang="zh-CN" sz="1000" smtClean="0">
              <a:solidFill>
                <a:srgbClr val="FFFFFF"/>
              </a:solidFill>
            </a:endParaRPr>
          </a:p>
        </p:txBody>
      </p:sp>
    </p:spTree>
  </p:cSld>
  <p:clrMapOvr>
    <a:masterClrMapping/>
  </p:clrMapOvr>
  <p:transition spd="slow">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2" name="Rectangle 4"/>
          <p:cNvSpPr>
            <a:spLocks noGrp="1" noChangeArrowheads="1"/>
          </p:cNvSpPr>
          <p:nvPr>
            <p:ph type="title"/>
          </p:nvPr>
        </p:nvSpPr>
        <p:spPr/>
        <p:txBody>
          <a:bodyPr/>
          <a:lstStyle/>
          <a:p>
            <a:pPr eaLnBrk="1" fontAlgn="auto" hangingPunct="1">
              <a:spcAft>
                <a:spcPts val="0"/>
              </a:spcAft>
              <a:defRPr/>
            </a:pPr>
            <a:r>
              <a:rPr lang="en-US" altLang="zh-CN" smtClean="0"/>
              <a:t>1.1</a:t>
            </a:r>
            <a:r>
              <a:rPr lang="zh-CN" altLang="en-US" smtClean="0"/>
              <a:t>信息与信息技术</a:t>
            </a:r>
            <a:endParaRPr lang="en-US" altLang="zh-CN"/>
          </a:p>
        </p:txBody>
      </p:sp>
      <p:sp>
        <p:nvSpPr>
          <p:cNvPr id="2" name="文本占位符 1"/>
          <p:cNvSpPr>
            <a:spLocks noGrp="1"/>
          </p:cNvSpPr>
          <p:nvPr>
            <p:ph type="body" idx="1"/>
          </p:nvPr>
        </p:nvSpPr>
        <p:spPr/>
        <p:txBody>
          <a:bodyPr/>
          <a:lstStyle/>
          <a:p>
            <a:endParaRPr lang="zh-CN" altLang="en-US"/>
          </a:p>
        </p:txBody>
      </p:sp>
      <p:sp>
        <p:nvSpPr>
          <p:cNvPr id="16389" name="Rectangle 8"/>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59458CA4-C5D8-4840-8742-DC1EC7776FA8}" type="slidenum">
              <a:rPr kumimoji="0" lang="zh-CN" altLang="en-US" sz="1000" smtClean="0">
                <a:solidFill>
                  <a:srgbClr val="FFFFFF"/>
                </a:solidFill>
              </a:rPr>
              <a:pPr eaLnBrk="1" hangingPunct="1"/>
              <a:t>10</a:t>
            </a:fld>
            <a:endParaRPr kumimoji="0" lang="en-US" altLang="zh-CN" sz="1000" smtClean="0">
              <a:solidFill>
                <a:srgbClr val="FFFFFF"/>
              </a:solidFill>
            </a:endParaRPr>
          </a:p>
        </p:txBody>
      </p:sp>
    </p:spTree>
  </p:cSld>
  <p:clrMapOvr>
    <a:masterClrMapping/>
  </p:clrMapOvr>
  <p:transition spd="slow">
    <p:pull/>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0915" name="Rectangle 3"/>
          <p:cNvSpPr>
            <a:spLocks noGrp="1" noChangeArrowheads="1"/>
          </p:cNvSpPr>
          <p:nvPr>
            <p:ph idx="1"/>
          </p:nvPr>
        </p:nvSpPr>
        <p:spPr/>
        <p:txBody>
          <a:bodyPr/>
          <a:lstStyle/>
          <a:p>
            <a:r>
              <a:rPr lang="zh-CN" altLang="en-US" smtClean="0"/>
              <a:t>安全服务（</a:t>
            </a:r>
            <a:r>
              <a:rPr lang="en-US" altLang="zh-CN"/>
              <a:t>Security Service</a:t>
            </a:r>
            <a:r>
              <a:rPr lang="zh-CN" altLang="en-US"/>
              <a:t>）</a:t>
            </a:r>
          </a:p>
          <a:p>
            <a:pPr lvl="1"/>
            <a:r>
              <a:rPr lang="zh-CN" altLang="en-US" smtClean="0"/>
              <a:t>安全</a:t>
            </a:r>
            <a:r>
              <a:rPr lang="zh-CN" altLang="en-US"/>
              <a:t>防护</a:t>
            </a:r>
            <a:r>
              <a:rPr lang="zh-CN" altLang="en-US" smtClean="0"/>
              <a:t>措施，方法（功能）</a:t>
            </a:r>
          </a:p>
          <a:p>
            <a:r>
              <a:rPr lang="zh-CN" altLang="en-US" smtClean="0"/>
              <a:t>安全机制</a:t>
            </a:r>
            <a:r>
              <a:rPr lang="zh-CN" altLang="en-AU"/>
              <a:t>（</a:t>
            </a:r>
            <a:r>
              <a:rPr lang="en-AU" altLang="zh-CN"/>
              <a:t>Security </a:t>
            </a:r>
            <a:r>
              <a:rPr lang="en-AU" altLang="zh-CN" smtClean="0"/>
              <a:t>Mechanism</a:t>
            </a:r>
            <a:r>
              <a:rPr lang="zh-CN" altLang="en-US" smtClean="0"/>
              <a:t>）</a:t>
            </a:r>
            <a:endParaRPr lang="en-US" altLang="zh-CN"/>
          </a:p>
          <a:p>
            <a:pPr lvl="1"/>
            <a:r>
              <a:rPr lang="zh-CN" altLang="en-US" smtClean="0"/>
              <a:t>安全</a:t>
            </a:r>
            <a:r>
              <a:rPr lang="zh-CN" altLang="en-US"/>
              <a:t>服务的实施机制</a:t>
            </a:r>
            <a:endParaRPr lang="zh-CN" altLang="en-AU" smtClean="0"/>
          </a:p>
          <a:p>
            <a:endParaRPr lang="zh-CN" altLang="en-US"/>
          </a:p>
        </p:txBody>
      </p:sp>
      <p:sp>
        <p:nvSpPr>
          <p:cNvPr id="550914" name="Rectangle 2"/>
          <p:cNvSpPr>
            <a:spLocks noGrp="1" noChangeArrowheads="1"/>
          </p:cNvSpPr>
          <p:nvPr>
            <p:ph type="title"/>
          </p:nvPr>
        </p:nvSpPr>
        <p:spPr/>
        <p:txBody>
          <a:bodyPr>
            <a:normAutofit/>
          </a:bodyPr>
          <a:lstStyle/>
          <a:p>
            <a:r>
              <a:rPr lang="zh-CN" altLang="en-US" smtClean="0"/>
              <a:t>安全服务与机制</a:t>
            </a:r>
            <a:endParaRPr lang="zh-CN" altLang="en-US"/>
          </a:p>
        </p:txBody>
      </p:sp>
      <p:grpSp>
        <p:nvGrpSpPr>
          <p:cNvPr id="5" name="Group 36"/>
          <p:cNvGrpSpPr>
            <a:grpSpLocks/>
          </p:cNvGrpSpPr>
          <p:nvPr/>
        </p:nvGrpSpPr>
        <p:grpSpPr bwMode="auto">
          <a:xfrm>
            <a:off x="1475656" y="2924944"/>
            <a:ext cx="6876256" cy="3120008"/>
            <a:chOff x="0" y="618"/>
            <a:chExt cx="5455" cy="3462"/>
          </a:xfrm>
        </p:grpSpPr>
        <p:sp>
          <p:nvSpPr>
            <p:cNvPr id="6" name="Rectangle 3" descr="轮廓式菱形"/>
            <p:cNvSpPr>
              <a:spLocks noChangeArrowheads="1"/>
            </p:cNvSpPr>
            <p:nvPr/>
          </p:nvSpPr>
          <p:spPr bwMode="auto">
            <a:xfrm>
              <a:off x="2432" y="1979"/>
              <a:ext cx="912" cy="1134"/>
            </a:xfrm>
            <a:prstGeom prst="rect">
              <a:avLst/>
            </a:prstGeom>
            <a:pattFill prst="openDmnd">
              <a:fgClr>
                <a:schemeClr val="accent1"/>
              </a:fgClr>
              <a:bgClr>
                <a:srgbClr val="FFFFFF"/>
              </a:bgClr>
            </a:patt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a:solidFill>
                    <a:srgbClr val="CC0000"/>
                  </a:solidFill>
                </a:rPr>
                <a:t>安全服务</a:t>
              </a:r>
              <a:endParaRPr lang="en-US" altLang="zh-CN" sz="2400" b="1">
                <a:solidFill>
                  <a:srgbClr val="CC0000"/>
                </a:solidFill>
              </a:endParaRPr>
            </a:p>
          </p:txBody>
        </p:sp>
        <p:grpSp>
          <p:nvGrpSpPr>
            <p:cNvPr id="7" name="Group 33"/>
            <p:cNvGrpSpPr>
              <a:grpSpLocks/>
            </p:cNvGrpSpPr>
            <p:nvPr/>
          </p:nvGrpSpPr>
          <p:grpSpPr bwMode="auto">
            <a:xfrm>
              <a:off x="3424" y="1728"/>
              <a:ext cx="1814" cy="499"/>
              <a:chOff x="3424" y="1728"/>
              <a:chExt cx="1814" cy="499"/>
            </a:xfrm>
          </p:grpSpPr>
          <p:sp>
            <p:nvSpPr>
              <p:cNvPr id="30" name="AutoShape 4"/>
              <p:cNvSpPr>
                <a:spLocks noChangeArrowheads="1"/>
              </p:cNvSpPr>
              <p:nvPr/>
            </p:nvSpPr>
            <p:spPr bwMode="auto">
              <a:xfrm>
                <a:off x="3424" y="1933"/>
                <a:ext cx="720" cy="240"/>
              </a:xfrm>
              <a:prstGeom prst="leftRightArrow">
                <a:avLst>
                  <a:gd name="adj1" fmla="val 50000"/>
                  <a:gd name="adj2" fmla="val 60000"/>
                </a:avLst>
              </a:prstGeom>
              <a:solidFill>
                <a:srgbClr val="800080"/>
              </a:solidFill>
              <a:ln>
                <a:noFill/>
              </a:ln>
              <a:effectLst/>
              <a:extLst>
                <a:ext uri="{91240B29-F687-4F45-9708-019B960494DF}">
                  <a14:hiddenLine xmlns:a14="http://schemas.microsoft.com/office/drawing/2010/main" w="9525" algn="ctr">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 name="AutoShape 6"/>
              <p:cNvSpPr>
                <a:spLocks noChangeArrowheads="1"/>
              </p:cNvSpPr>
              <p:nvPr/>
            </p:nvSpPr>
            <p:spPr bwMode="auto">
              <a:xfrm>
                <a:off x="4363" y="1728"/>
                <a:ext cx="875" cy="499"/>
              </a:xfrm>
              <a:prstGeom prst="can">
                <a:avLst>
                  <a:gd name="adj" fmla="val 25000"/>
                </a:avLst>
              </a:prstGeom>
              <a:solidFill>
                <a:schemeClr val="accent1"/>
              </a:solidFill>
              <a:ln w="952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a:solidFill>
                      <a:srgbClr val="CC0000"/>
                    </a:solidFill>
                  </a:rPr>
                  <a:t>信息</a:t>
                </a:r>
              </a:p>
            </p:txBody>
          </p:sp>
        </p:grpSp>
        <p:grpSp>
          <p:nvGrpSpPr>
            <p:cNvPr id="8" name="Group 31"/>
            <p:cNvGrpSpPr>
              <a:grpSpLocks/>
            </p:cNvGrpSpPr>
            <p:nvPr/>
          </p:nvGrpSpPr>
          <p:grpSpPr bwMode="auto">
            <a:xfrm>
              <a:off x="0" y="1751"/>
              <a:ext cx="2273" cy="1876"/>
              <a:chOff x="0" y="1751"/>
              <a:chExt cx="2273" cy="1876"/>
            </a:xfrm>
          </p:grpSpPr>
          <p:sp>
            <p:nvSpPr>
              <p:cNvPr id="26" name="AutoShape 2"/>
              <p:cNvSpPr>
                <a:spLocks noChangeArrowheads="1"/>
              </p:cNvSpPr>
              <p:nvPr/>
            </p:nvSpPr>
            <p:spPr bwMode="auto">
              <a:xfrm>
                <a:off x="1361" y="2476"/>
                <a:ext cx="912" cy="144"/>
              </a:xfrm>
              <a:prstGeom prst="rightArrow">
                <a:avLst>
                  <a:gd name="adj1" fmla="val 50000"/>
                  <a:gd name="adj2" fmla="val 158333"/>
                </a:avLst>
              </a:prstGeom>
              <a:solidFill>
                <a:srgbClr val="FF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7" name="Group 8"/>
              <p:cNvGrpSpPr>
                <a:grpSpLocks/>
              </p:cNvGrpSpPr>
              <p:nvPr/>
            </p:nvGrpSpPr>
            <p:grpSpPr bwMode="auto">
              <a:xfrm>
                <a:off x="0" y="1751"/>
                <a:ext cx="1331" cy="1876"/>
                <a:chOff x="0" y="1751"/>
                <a:chExt cx="1331" cy="1876"/>
              </a:xfrm>
            </p:grpSpPr>
            <p:sp>
              <p:nvSpPr>
                <p:cNvPr id="28" name="Rectangle 9"/>
                <p:cNvSpPr>
                  <a:spLocks noChangeArrowheads="1"/>
                </p:cNvSpPr>
                <p:nvPr/>
              </p:nvSpPr>
              <p:spPr bwMode="auto">
                <a:xfrm>
                  <a:off x="385" y="3339"/>
                  <a:ext cx="72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CC0000"/>
                      </a:solidFill>
                    </a:rPr>
                    <a:t>攻击者</a:t>
                  </a:r>
                </a:p>
              </p:txBody>
            </p:sp>
            <p:pic>
              <p:nvPicPr>
                <p:cNvPr id="29" name="Picture 10" descr="j029084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0" y="1751"/>
                  <a:ext cx="1331" cy="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 name="Group 34"/>
            <p:cNvGrpSpPr>
              <a:grpSpLocks/>
            </p:cNvGrpSpPr>
            <p:nvPr/>
          </p:nvGrpSpPr>
          <p:grpSpPr bwMode="auto">
            <a:xfrm>
              <a:off x="3470" y="2473"/>
              <a:ext cx="1985" cy="983"/>
              <a:chOff x="3470" y="2473"/>
              <a:chExt cx="1985" cy="983"/>
            </a:xfrm>
          </p:grpSpPr>
          <p:sp>
            <p:nvSpPr>
              <p:cNvPr id="22" name="AutoShape 11"/>
              <p:cNvSpPr>
                <a:spLocks noChangeArrowheads="1"/>
              </p:cNvSpPr>
              <p:nvPr/>
            </p:nvSpPr>
            <p:spPr bwMode="auto">
              <a:xfrm>
                <a:off x="3470" y="2795"/>
                <a:ext cx="720" cy="240"/>
              </a:xfrm>
              <a:prstGeom prst="leftRightArrow">
                <a:avLst>
                  <a:gd name="adj1" fmla="val 50000"/>
                  <a:gd name="adj2" fmla="val 60000"/>
                </a:avLst>
              </a:prstGeom>
              <a:solidFill>
                <a:srgbClr val="800080"/>
              </a:solidFill>
              <a:ln>
                <a:noFill/>
              </a:ln>
              <a:effectLst/>
              <a:extLst>
                <a:ext uri="{91240B29-F687-4F45-9708-019B960494DF}">
                  <a14:hiddenLine xmlns:a14="http://schemas.microsoft.com/office/drawing/2010/main" w="9525">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3" name="Group 29"/>
              <p:cNvGrpSpPr>
                <a:grpSpLocks/>
              </p:cNvGrpSpPr>
              <p:nvPr/>
            </p:nvGrpSpPr>
            <p:grpSpPr bwMode="auto">
              <a:xfrm>
                <a:off x="4176" y="2473"/>
                <a:ext cx="1279" cy="983"/>
                <a:chOff x="4176" y="2473"/>
                <a:chExt cx="1279" cy="983"/>
              </a:xfrm>
            </p:grpSpPr>
            <p:graphicFrame>
              <p:nvGraphicFramePr>
                <p:cNvPr id="24" name="Object 13"/>
                <p:cNvGraphicFramePr>
                  <a:graphicFrameLocks noChangeAspect="1"/>
                </p:cNvGraphicFramePr>
                <p:nvPr/>
              </p:nvGraphicFramePr>
              <p:xfrm>
                <a:off x="4286" y="2473"/>
                <a:ext cx="907" cy="729"/>
              </p:xfrm>
              <a:graphic>
                <a:graphicData uri="http://schemas.openxmlformats.org/presentationml/2006/ole">
                  <mc:AlternateContent xmlns:mc="http://schemas.openxmlformats.org/markup-compatibility/2006">
                    <mc:Choice xmlns:v="urn:schemas-microsoft-com:vml" Requires="v">
                      <p:oleObj spid="_x0000_s191531" name="Visio" r:id="rId5" imgW="2046427" imgH="1852879" progId="Visio.Drawing.6">
                        <p:embed/>
                      </p:oleObj>
                    </mc:Choice>
                    <mc:Fallback>
                      <p:oleObj name="Visio" r:id="rId5" imgW="2046427" imgH="1852879"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6" y="2473"/>
                              <a:ext cx="907" cy="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 name="Text Box 14"/>
                <p:cNvSpPr txBox="1">
                  <a:spLocks noChangeArrowheads="1"/>
                </p:cNvSpPr>
                <p:nvPr/>
              </p:nvSpPr>
              <p:spPr bwMode="auto">
                <a:xfrm>
                  <a:off x="4176" y="3168"/>
                  <a:ext cx="127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b="1">
                      <a:solidFill>
                        <a:srgbClr val="CC0000"/>
                      </a:solidFill>
                    </a:rPr>
                    <a:t>信息</a:t>
                  </a:r>
                  <a:r>
                    <a:rPr lang="zh-CN" altLang="en-US" sz="2400" b="1" smtClean="0">
                      <a:solidFill>
                        <a:srgbClr val="CC0000"/>
                      </a:solidFill>
                    </a:rPr>
                    <a:t>系统</a:t>
                  </a:r>
                  <a:endParaRPr lang="zh-CN" altLang="en-US" sz="2400" b="1">
                    <a:solidFill>
                      <a:srgbClr val="CC0000"/>
                    </a:solidFill>
                  </a:endParaRPr>
                </a:p>
              </p:txBody>
            </p:sp>
          </p:grpSp>
        </p:grpSp>
        <p:grpSp>
          <p:nvGrpSpPr>
            <p:cNvPr id="10" name="Group 32"/>
            <p:cNvGrpSpPr>
              <a:grpSpLocks/>
            </p:cNvGrpSpPr>
            <p:nvPr/>
          </p:nvGrpSpPr>
          <p:grpSpPr bwMode="auto">
            <a:xfrm>
              <a:off x="2160" y="618"/>
              <a:ext cx="1504" cy="1270"/>
              <a:chOff x="2160" y="618"/>
              <a:chExt cx="1504" cy="1270"/>
            </a:xfrm>
          </p:grpSpPr>
          <p:sp>
            <p:nvSpPr>
              <p:cNvPr id="16" name="AutoShape 17"/>
              <p:cNvSpPr>
                <a:spLocks noChangeArrowheads="1"/>
              </p:cNvSpPr>
              <p:nvPr/>
            </p:nvSpPr>
            <p:spPr bwMode="auto">
              <a:xfrm>
                <a:off x="2816" y="1516"/>
                <a:ext cx="192" cy="372"/>
              </a:xfrm>
              <a:prstGeom prst="upDownArrow">
                <a:avLst>
                  <a:gd name="adj1" fmla="val 50000"/>
                  <a:gd name="adj2" fmla="val 38750"/>
                </a:avLst>
              </a:prstGeom>
              <a:solidFill>
                <a:srgbClr val="CC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7" name="Group 28"/>
              <p:cNvGrpSpPr>
                <a:grpSpLocks/>
              </p:cNvGrpSpPr>
              <p:nvPr/>
            </p:nvGrpSpPr>
            <p:grpSpPr bwMode="auto">
              <a:xfrm>
                <a:off x="2160" y="618"/>
                <a:ext cx="1504" cy="862"/>
                <a:chOff x="2160" y="618"/>
                <a:chExt cx="1504" cy="862"/>
              </a:xfrm>
            </p:grpSpPr>
            <p:grpSp>
              <p:nvGrpSpPr>
                <p:cNvPr id="18" name="Group 19"/>
                <p:cNvGrpSpPr>
                  <a:grpSpLocks/>
                </p:cNvGrpSpPr>
                <p:nvPr/>
              </p:nvGrpSpPr>
              <p:grpSpPr bwMode="auto">
                <a:xfrm>
                  <a:off x="2472" y="844"/>
                  <a:ext cx="907" cy="636"/>
                  <a:chOff x="4560" y="3168"/>
                  <a:chExt cx="974" cy="732"/>
                </a:xfrm>
              </p:grpSpPr>
              <p:pic>
                <p:nvPicPr>
                  <p:cNvPr id="20" name="Picture 20" descr="j014971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60" y="3168"/>
                    <a:ext cx="974" cy="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21"/>
                  <p:cNvSpPr txBox="1">
                    <a:spLocks noChangeArrowheads="1"/>
                  </p:cNvSpPr>
                  <p:nvPr/>
                </p:nvSpPr>
                <p:spPr bwMode="auto">
                  <a:xfrm>
                    <a:off x="5029" y="3343"/>
                    <a:ext cx="125"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600" b="1"/>
                  </a:p>
                </p:txBody>
              </p:sp>
            </p:grpSp>
            <p:sp>
              <p:nvSpPr>
                <p:cNvPr id="19" name="Text Box 22"/>
                <p:cNvSpPr txBox="1">
                  <a:spLocks noChangeArrowheads="1"/>
                </p:cNvSpPr>
                <p:nvPr/>
              </p:nvSpPr>
              <p:spPr bwMode="auto">
                <a:xfrm>
                  <a:off x="2160" y="618"/>
                  <a:ext cx="15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solidFill>
                        <a:srgbClr val="CC0000"/>
                      </a:solidFill>
                      <a:latin typeface="Tahoma" panose="020B0604030504040204" pitchFamily="34" charset="0"/>
                    </a:rPr>
                    <a:t>安全需求与策略</a:t>
                  </a:r>
                  <a:endParaRPr lang="zh-CN" altLang="en-US" sz="2400">
                    <a:latin typeface="Tahoma" panose="020B0604030504040204" pitchFamily="34" charset="0"/>
                  </a:endParaRPr>
                </a:p>
              </p:txBody>
            </p:sp>
          </p:grpSp>
        </p:grpSp>
        <p:grpSp>
          <p:nvGrpSpPr>
            <p:cNvPr id="11" name="Group 35"/>
            <p:cNvGrpSpPr>
              <a:grpSpLocks/>
            </p:cNvGrpSpPr>
            <p:nvPr/>
          </p:nvGrpSpPr>
          <p:grpSpPr bwMode="auto">
            <a:xfrm>
              <a:off x="2423" y="3067"/>
              <a:ext cx="1177" cy="1013"/>
              <a:chOff x="2423" y="3067"/>
              <a:chExt cx="1177" cy="1013"/>
            </a:xfrm>
          </p:grpSpPr>
          <p:sp>
            <p:nvSpPr>
              <p:cNvPr id="12" name="AutoShape 24"/>
              <p:cNvSpPr>
                <a:spLocks noChangeArrowheads="1"/>
              </p:cNvSpPr>
              <p:nvPr/>
            </p:nvSpPr>
            <p:spPr bwMode="auto">
              <a:xfrm>
                <a:off x="2816" y="3067"/>
                <a:ext cx="192" cy="417"/>
              </a:xfrm>
              <a:prstGeom prst="upDownArrow">
                <a:avLst>
                  <a:gd name="adj1" fmla="val 50000"/>
                  <a:gd name="adj2" fmla="val 43438"/>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3" name="Group 30"/>
              <p:cNvGrpSpPr>
                <a:grpSpLocks/>
              </p:cNvGrpSpPr>
              <p:nvPr/>
            </p:nvGrpSpPr>
            <p:grpSpPr bwMode="auto">
              <a:xfrm>
                <a:off x="2423" y="3484"/>
                <a:ext cx="1177" cy="596"/>
                <a:chOff x="2423" y="3484"/>
                <a:chExt cx="1177" cy="596"/>
              </a:xfrm>
            </p:grpSpPr>
            <p:sp>
              <p:nvSpPr>
                <p:cNvPr id="14" name="AutoShape 26" descr="瓦形"/>
                <p:cNvSpPr>
                  <a:spLocks noChangeArrowheads="1"/>
                </p:cNvSpPr>
                <p:nvPr/>
              </p:nvSpPr>
              <p:spPr bwMode="auto">
                <a:xfrm>
                  <a:off x="2432" y="3484"/>
                  <a:ext cx="960" cy="354"/>
                </a:xfrm>
                <a:prstGeom prst="bevel">
                  <a:avLst>
                    <a:gd name="adj" fmla="val 12500"/>
                  </a:avLst>
                </a:prstGeom>
                <a:pattFill prst="shingle">
                  <a:fgClr>
                    <a:schemeClr val="accent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b="1">
                    <a:solidFill>
                      <a:srgbClr val="CC0000"/>
                    </a:solidFill>
                  </a:endParaRPr>
                </a:p>
              </p:txBody>
            </p:sp>
            <p:sp>
              <p:nvSpPr>
                <p:cNvPr id="15" name="Text Box 27"/>
                <p:cNvSpPr txBox="1">
                  <a:spLocks noChangeArrowheads="1"/>
                </p:cNvSpPr>
                <p:nvPr/>
              </p:nvSpPr>
              <p:spPr bwMode="auto">
                <a:xfrm>
                  <a:off x="2423" y="3792"/>
                  <a:ext cx="117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CC0000"/>
                      </a:solidFill>
                      <a:latin typeface="Tahoma" panose="020B0604030504040204" pitchFamily="34" charset="0"/>
                    </a:rPr>
                    <a:t>安全机制</a:t>
                  </a:r>
                </a:p>
              </p:txBody>
            </p:sp>
          </p:grpSp>
        </p:grpSp>
      </p:grpSp>
    </p:spTree>
    <p:extLst>
      <p:ext uri="{BB962C8B-B14F-4D97-AF65-F5344CB8AC3E}">
        <p14:creationId xmlns:p14="http://schemas.microsoft.com/office/powerpoint/2010/main" val="106428985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0915"/>
                                        </p:tgtEl>
                                        <p:attrNameLst>
                                          <p:attrName>style.visibility</p:attrName>
                                        </p:attrNameLst>
                                      </p:cBhvr>
                                      <p:to>
                                        <p:strVal val="visible"/>
                                      </p:to>
                                    </p:set>
                                    <p:anim calcmode="lin" valueType="num">
                                      <p:cBhvr additive="base">
                                        <p:cTn id="7" dur="500" fill="hold"/>
                                        <p:tgtEl>
                                          <p:spTgt spid="550915"/>
                                        </p:tgtEl>
                                        <p:attrNameLst>
                                          <p:attrName>ppt_x</p:attrName>
                                        </p:attrNameLst>
                                      </p:cBhvr>
                                      <p:tavLst>
                                        <p:tav tm="0">
                                          <p:val>
                                            <p:strVal val="#ppt_x"/>
                                          </p:val>
                                        </p:tav>
                                        <p:tav tm="100000">
                                          <p:val>
                                            <p:strVal val="#ppt_x"/>
                                          </p:val>
                                        </p:tav>
                                      </p:tavLst>
                                    </p:anim>
                                    <p:anim calcmode="lin" valueType="num">
                                      <p:cBhvr additive="base">
                                        <p:cTn id="8" dur="500" fill="hold"/>
                                        <p:tgtEl>
                                          <p:spTgt spid="5509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15"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5011" name="Rectangle 3"/>
          <p:cNvSpPr>
            <a:spLocks noGrp="1" noChangeArrowheads="1"/>
          </p:cNvSpPr>
          <p:nvPr>
            <p:ph idx="1"/>
          </p:nvPr>
        </p:nvSpPr>
        <p:spPr/>
        <p:txBody>
          <a:bodyPr/>
          <a:lstStyle/>
          <a:p>
            <a:r>
              <a:rPr lang="en-US" altLang="zh-CN" smtClean="0"/>
              <a:t>X.800</a:t>
            </a:r>
            <a:r>
              <a:rPr lang="zh-CN" altLang="en-US" smtClean="0"/>
              <a:t>：</a:t>
            </a:r>
            <a:r>
              <a:rPr lang="en-US" altLang="zh-CN" smtClean="0"/>
              <a:t>CCITT(</a:t>
            </a:r>
            <a:r>
              <a:rPr lang="zh-CN" altLang="en-US" smtClean="0"/>
              <a:t>国际电报电话咨询委员会</a:t>
            </a:r>
            <a:r>
              <a:rPr lang="en-US" altLang="zh-CN" smtClean="0"/>
              <a:t>)</a:t>
            </a:r>
            <a:r>
              <a:rPr lang="zh-CN" altLang="en-US" smtClean="0"/>
              <a:t>关于开放系统互连安全体系结构的建议</a:t>
            </a:r>
            <a:endParaRPr lang="en-US" altLang="zh-CN" smtClean="0"/>
          </a:p>
          <a:p>
            <a:r>
              <a:rPr lang="zh-CN" altLang="en-US" smtClean="0"/>
              <a:t>认证（</a:t>
            </a:r>
            <a:r>
              <a:rPr lang="en-US" smtClean="0"/>
              <a:t>Authentication</a:t>
            </a:r>
            <a:r>
              <a:rPr lang="zh-CN" altLang="en-US" smtClean="0"/>
              <a:t>） </a:t>
            </a:r>
          </a:p>
          <a:p>
            <a:pPr lvl="1"/>
            <a:r>
              <a:rPr lang="zh-CN" altLang="en-US" smtClean="0"/>
              <a:t>为通信过程中的实体和数据来源提供鉴别服务 </a:t>
            </a:r>
          </a:p>
          <a:p>
            <a:r>
              <a:rPr lang="zh-CN" altLang="en-US" smtClean="0"/>
              <a:t>访问控制（ </a:t>
            </a:r>
            <a:r>
              <a:rPr lang="en-US" smtClean="0"/>
              <a:t>Access Control</a:t>
            </a:r>
            <a:r>
              <a:rPr lang="zh-CN" altLang="en-US" smtClean="0"/>
              <a:t>）</a:t>
            </a:r>
          </a:p>
          <a:p>
            <a:pPr lvl="1"/>
            <a:r>
              <a:rPr lang="zh-CN" altLang="en-US" smtClean="0"/>
              <a:t>保护受保护的资源不被非授权使用</a:t>
            </a:r>
            <a:endParaRPr lang="en-US" altLang="zh-CN" smtClean="0"/>
          </a:p>
          <a:p>
            <a:r>
              <a:rPr lang="zh-CN" altLang="en-US" smtClean="0"/>
              <a:t>机密性（</a:t>
            </a:r>
            <a:r>
              <a:rPr lang="en-US" smtClean="0"/>
              <a:t>Data Confidentiality</a:t>
            </a:r>
            <a:r>
              <a:rPr lang="zh-CN" altLang="en-US" smtClean="0"/>
              <a:t>）</a:t>
            </a:r>
            <a:endParaRPr lang="en-US" altLang="zh-CN" smtClean="0"/>
          </a:p>
          <a:p>
            <a:pPr lvl="1"/>
            <a:r>
              <a:rPr lang="zh-CN" altLang="en-US" smtClean="0"/>
              <a:t>保护数据不被非授权泄漏</a:t>
            </a:r>
            <a:endParaRPr lang="en-AU" altLang="zh-CN"/>
          </a:p>
        </p:txBody>
      </p:sp>
      <p:sp>
        <p:nvSpPr>
          <p:cNvPr id="555010" name="Rectangle 2"/>
          <p:cNvSpPr>
            <a:spLocks noGrp="1" noChangeArrowheads="1"/>
          </p:cNvSpPr>
          <p:nvPr>
            <p:ph type="title"/>
          </p:nvPr>
        </p:nvSpPr>
        <p:spPr/>
        <p:txBody>
          <a:bodyPr/>
          <a:lstStyle/>
          <a:p>
            <a:r>
              <a:rPr lang="en-US" smtClean="0"/>
              <a:t>X.800</a:t>
            </a:r>
            <a:r>
              <a:rPr lang="zh-CN" altLang="en-US" smtClean="0"/>
              <a:t>规定的安全服务</a:t>
            </a:r>
            <a:endParaRPr lang="zh-CN" altLang="en-US"/>
          </a:p>
        </p:txBody>
      </p:sp>
    </p:spTree>
    <p:extLst>
      <p:ext uri="{BB962C8B-B14F-4D97-AF65-F5344CB8AC3E}">
        <p14:creationId xmlns:p14="http://schemas.microsoft.com/office/powerpoint/2010/main" val="422937108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5011"/>
                                        </p:tgtEl>
                                        <p:attrNameLst>
                                          <p:attrName>style.visibility</p:attrName>
                                        </p:attrNameLst>
                                      </p:cBhvr>
                                      <p:to>
                                        <p:strVal val="visible"/>
                                      </p:to>
                                    </p:set>
                                    <p:anim calcmode="lin" valueType="num">
                                      <p:cBhvr additive="base">
                                        <p:cTn id="7" dur="500" fill="hold"/>
                                        <p:tgtEl>
                                          <p:spTgt spid="555011"/>
                                        </p:tgtEl>
                                        <p:attrNameLst>
                                          <p:attrName>ppt_x</p:attrName>
                                        </p:attrNameLst>
                                      </p:cBhvr>
                                      <p:tavLst>
                                        <p:tav tm="0">
                                          <p:val>
                                            <p:strVal val="#ppt_x"/>
                                          </p:val>
                                        </p:tav>
                                        <p:tav tm="100000">
                                          <p:val>
                                            <p:strVal val="#ppt_x"/>
                                          </p:val>
                                        </p:tav>
                                      </p:tavLst>
                                    </p:anim>
                                    <p:anim calcmode="lin" valueType="num">
                                      <p:cBhvr additive="base">
                                        <p:cTn id="8" dur="500" fill="hold"/>
                                        <p:tgtEl>
                                          <p:spTgt spid="5550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011"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3" name="Rectangle 3"/>
          <p:cNvSpPr>
            <a:spLocks noGrp="1" noChangeArrowheads="1"/>
          </p:cNvSpPr>
          <p:nvPr>
            <p:ph idx="1"/>
          </p:nvPr>
        </p:nvSpPr>
        <p:spPr/>
        <p:txBody>
          <a:bodyPr/>
          <a:lstStyle/>
          <a:p>
            <a:r>
              <a:rPr lang="zh-CN" altLang="en-US" smtClean="0"/>
              <a:t>完整性（</a:t>
            </a:r>
            <a:r>
              <a:rPr lang="en-US" smtClean="0"/>
              <a:t>Data Integrity</a:t>
            </a:r>
            <a:r>
              <a:rPr lang="zh-CN" altLang="en-US" smtClean="0"/>
              <a:t>） </a:t>
            </a:r>
            <a:endParaRPr lang="en-US" altLang="zh-CN" smtClean="0"/>
          </a:p>
          <a:p>
            <a:pPr lvl="1"/>
            <a:r>
              <a:rPr lang="zh-CN" altLang="en-US" smtClean="0"/>
              <a:t>确保接收方接收到的数据是发送方所发送的数据 </a:t>
            </a:r>
            <a:endParaRPr lang="en-US" altLang="zh-CN" smtClean="0"/>
          </a:p>
          <a:p>
            <a:pPr lvl="1"/>
            <a:r>
              <a:rPr lang="en-US" altLang="zh-CN" smtClean="0"/>
              <a:t>eg.</a:t>
            </a:r>
            <a:r>
              <a:rPr lang="zh-CN" altLang="en-US" smtClean="0"/>
              <a:t>快递</a:t>
            </a:r>
            <a:endParaRPr lang="en-AU" altLang="zh-CN" smtClean="0"/>
          </a:p>
          <a:p>
            <a:r>
              <a:rPr lang="zh-CN" altLang="en-US" smtClean="0"/>
              <a:t>不可抵赖性（</a:t>
            </a:r>
            <a:r>
              <a:rPr lang="en-US" smtClean="0"/>
              <a:t>Non-Repudiation</a:t>
            </a:r>
            <a:r>
              <a:rPr lang="zh-CN" altLang="en-US" smtClean="0"/>
              <a:t>，非否认） </a:t>
            </a:r>
            <a:endParaRPr lang="en-US" altLang="zh-CN" smtClean="0"/>
          </a:p>
          <a:p>
            <a:pPr lvl="1"/>
            <a:r>
              <a:rPr lang="zh-CN" altLang="en-US" smtClean="0"/>
              <a:t>防止通信中的任一实体否认它过去执行的某个操作或者行为 </a:t>
            </a:r>
          </a:p>
          <a:p>
            <a:endParaRPr lang="zh-CN" altLang="en-US"/>
          </a:p>
        </p:txBody>
      </p:sp>
      <p:sp>
        <p:nvSpPr>
          <p:cNvPr id="645122" name="Rectangle 2"/>
          <p:cNvSpPr>
            <a:spLocks noGrp="1" noChangeArrowheads="1"/>
          </p:cNvSpPr>
          <p:nvPr>
            <p:ph type="title"/>
          </p:nvPr>
        </p:nvSpPr>
        <p:spPr/>
        <p:txBody>
          <a:bodyPr/>
          <a:lstStyle/>
          <a:p>
            <a:r>
              <a:rPr lang="en-US" smtClean="0"/>
              <a:t>X.800</a:t>
            </a:r>
            <a:r>
              <a:rPr lang="zh-CN" altLang="en-US" smtClean="0"/>
              <a:t>规定的安全服务（续）</a:t>
            </a:r>
            <a:endParaRPr lang="zh-CN" altLang="en-US"/>
          </a:p>
        </p:txBody>
      </p:sp>
    </p:spTree>
    <p:extLst>
      <p:ext uri="{BB962C8B-B14F-4D97-AF65-F5344CB8AC3E}">
        <p14:creationId xmlns:p14="http://schemas.microsoft.com/office/powerpoint/2010/main" val="1855406221"/>
      </p:ext>
    </p:extLst>
  </p:cSld>
  <p:clrMapOvr>
    <a:masterClrMapping/>
  </p:clrMapOvr>
  <p:transition spd="slow">
    <p:pull/>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103" name="Rectangle 47"/>
          <p:cNvSpPr>
            <a:spLocks noGrp="1" noChangeArrowheads="1"/>
          </p:cNvSpPr>
          <p:nvPr>
            <p:ph type="title"/>
          </p:nvPr>
        </p:nvSpPr>
        <p:spPr/>
        <p:txBody>
          <a:bodyPr/>
          <a:lstStyle/>
          <a:p>
            <a:r>
              <a:rPr lang="en-US" sz="4400">
                <a:solidFill>
                  <a:srgbClr val="000066"/>
                </a:solidFill>
                <a:latin typeface="Times New Roman" pitchFamily="18" charset="0"/>
              </a:rPr>
              <a:t>X.800</a:t>
            </a:r>
            <a:r>
              <a:rPr lang="zh-CN" altLang="en-US" sz="4400">
                <a:solidFill>
                  <a:srgbClr val="000066"/>
                </a:solidFill>
                <a:latin typeface="Times New Roman" pitchFamily="18" charset="0"/>
              </a:rPr>
              <a:t>规定的安全服务（续）</a:t>
            </a:r>
          </a:p>
        </p:txBody>
      </p:sp>
      <p:graphicFrame>
        <p:nvGraphicFramePr>
          <p:cNvPr id="557105" name="Group 49"/>
          <p:cNvGraphicFramePr>
            <a:graphicFrameLocks noGrp="1"/>
          </p:cNvGraphicFramePr>
          <p:nvPr/>
        </p:nvGraphicFramePr>
        <p:xfrm>
          <a:off x="468313" y="1184275"/>
          <a:ext cx="8207375" cy="5151120"/>
        </p:xfrm>
        <a:graphic>
          <a:graphicData uri="http://schemas.openxmlformats.org/drawingml/2006/table">
            <a:tbl>
              <a:tblPr/>
              <a:tblGrid>
                <a:gridCol w="3167062">
                  <a:extLst>
                    <a:ext uri="{9D8B030D-6E8A-4147-A177-3AD203B41FA5}">
                      <a16:colId xmlns:a16="http://schemas.microsoft.com/office/drawing/2014/main" val="20000"/>
                    </a:ext>
                  </a:extLst>
                </a:gridCol>
                <a:gridCol w="5040313">
                  <a:extLst>
                    <a:ext uri="{9D8B030D-6E8A-4147-A177-3AD203B41FA5}">
                      <a16:colId xmlns:a16="http://schemas.microsoft.com/office/drawing/2014/main" val="20001"/>
                    </a:ext>
                  </a:extLst>
                </a:gridCol>
              </a:tblGrid>
              <a:tr h="290513">
                <a:tc grid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安全服务</a:t>
                      </a:r>
                      <a:endParaRPr kumimoji="0" lang="zh-CN" altLang="en-US" sz="20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344488">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主要安全服务</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全称</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7338">
                <a:tc rowSpan="2">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认证（</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AU</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对等实体认证</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892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数据起源认证</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4800">
                <a:tc rowSpan="2">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访问控制（</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AC</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自主访问控制</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892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强制访问控制</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8925">
                <a:tc rowSpan="4">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机密性（</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CO</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连接机密性</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892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无连接机密性</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733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选择字段机密性</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892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业务流机密性</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8925">
                <a:tc rowSpan="5">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完整性（</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IN</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可恢复的连接完整性</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733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不可恢复的连接完整性</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8892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选择字段的连接完整性</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8892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无连接完整性</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8892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选择字段的无连接完整性</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87338">
                <a:tc rowSpan="2">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非否认（</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ND</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数据起源的非否认</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8892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传递过程的非否认</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2925672354"/>
      </p:ext>
    </p:extLst>
  </p:cSld>
  <p:clrMapOvr>
    <a:masterClrMapping/>
  </p:clrMapOvr>
  <p:transition spd="slow">
    <p:pull/>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9107" name="Rectangle 3"/>
          <p:cNvSpPr>
            <a:spLocks noGrp="1" noChangeArrowheads="1"/>
          </p:cNvSpPr>
          <p:nvPr>
            <p:ph idx="1"/>
          </p:nvPr>
        </p:nvSpPr>
        <p:spPr/>
        <p:txBody>
          <a:bodyPr>
            <a:normAutofit/>
          </a:bodyPr>
          <a:lstStyle/>
          <a:p>
            <a:r>
              <a:rPr lang="zh-CN" altLang="en-AU" dirty="0" smtClean="0"/>
              <a:t>加密（</a:t>
            </a:r>
            <a:r>
              <a:rPr lang="en-US" altLang="zh-CN" dirty="0" err="1" smtClean="0"/>
              <a:t>Encipherment</a:t>
            </a:r>
            <a:r>
              <a:rPr lang="zh-CN" altLang="en-US" dirty="0" smtClean="0"/>
              <a:t>）</a:t>
            </a:r>
          </a:p>
          <a:p>
            <a:pPr lvl="1"/>
            <a:r>
              <a:rPr lang="zh-CN" altLang="en-US" dirty="0" smtClean="0"/>
              <a:t>为数据、通信业务流信息提供机密性，还为其他安全机制提供支撑 </a:t>
            </a:r>
          </a:p>
          <a:p>
            <a:r>
              <a:rPr lang="zh-CN" altLang="en-US" dirty="0" smtClean="0"/>
              <a:t>数字签名机制（</a:t>
            </a:r>
            <a:r>
              <a:rPr lang="en-US" altLang="zh-CN" dirty="0" smtClean="0"/>
              <a:t>digital signatures</a:t>
            </a:r>
            <a:r>
              <a:rPr lang="zh-CN" altLang="en-US" dirty="0" smtClean="0"/>
              <a:t>）</a:t>
            </a:r>
          </a:p>
          <a:p>
            <a:pPr lvl="1"/>
            <a:r>
              <a:rPr lang="zh-CN" altLang="en-US" dirty="0" smtClean="0"/>
              <a:t>签名技术的数字化 </a:t>
            </a:r>
          </a:p>
          <a:p>
            <a:r>
              <a:rPr lang="zh-CN" altLang="en-US" dirty="0" smtClean="0"/>
              <a:t>访问控制机制（</a:t>
            </a:r>
            <a:r>
              <a:rPr lang="en-US" altLang="zh-CN" dirty="0" smtClean="0"/>
              <a:t>access controls</a:t>
            </a:r>
            <a:r>
              <a:rPr lang="zh-CN" altLang="en-US" dirty="0" smtClean="0"/>
              <a:t>） </a:t>
            </a:r>
          </a:p>
          <a:p>
            <a:pPr lvl="1"/>
            <a:r>
              <a:rPr lang="zh-CN" altLang="en-US" dirty="0" smtClean="0"/>
              <a:t>保护受保护的资源不被非授权使用</a:t>
            </a:r>
          </a:p>
          <a:p>
            <a:r>
              <a:rPr lang="zh-CN" altLang="en-US" dirty="0" smtClean="0"/>
              <a:t>数据完整性机制（</a:t>
            </a:r>
            <a:r>
              <a:rPr lang="en-US" altLang="zh-CN" dirty="0" smtClean="0"/>
              <a:t>data integrity</a:t>
            </a:r>
            <a:r>
              <a:rPr lang="zh-CN" altLang="en-US" dirty="0" smtClean="0"/>
              <a:t>）</a:t>
            </a:r>
          </a:p>
          <a:p>
            <a:pPr lvl="1"/>
            <a:r>
              <a:rPr lang="zh-CN" altLang="en-US" dirty="0" smtClean="0"/>
              <a:t>指确保接收方接收到的数据是发送方所发送的数据 </a:t>
            </a:r>
            <a:endParaRPr lang="zh-CN" altLang="en-US" dirty="0"/>
          </a:p>
        </p:txBody>
      </p:sp>
      <p:sp>
        <p:nvSpPr>
          <p:cNvPr id="559106" name="Rectangle 2"/>
          <p:cNvSpPr>
            <a:spLocks noGrp="1" noChangeArrowheads="1"/>
          </p:cNvSpPr>
          <p:nvPr>
            <p:ph type="title"/>
          </p:nvPr>
        </p:nvSpPr>
        <p:spPr/>
        <p:txBody>
          <a:bodyPr/>
          <a:lstStyle/>
          <a:p>
            <a:r>
              <a:rPr lang="en-US" smtClean="0"/>
              <a:t>X.800</a:t>
            </a:r>
            <a:r>
              <a:rPr lang="zh-CN" altLang="en-US" smtClean="0"/>
              <a:t>规定的安全机制</a:t>
            </a:r>
            <a:endParaRPr lang="zh-CN" altLang="en-US"/>
          </a:p>
        </p:txBody>
      </p:sp>
    </p:spTree>
    <p:extLst>
      <p:ext uri="{BB962C8B-B14F-4D97-AF65-F5344CB8AC3E}">
        <p14:creationId xmlns:p14="http://schemas.microsoft.com/office/powerpoint/2010/main" val="278475438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9107"/>
                                        </p:tgtEl>
                                        <p:attrNameLst>
                                          <p:attrName>style.visibility</p:attrName>
                                        </p:attrNameLst>
                                      </p:cBhvr>
                                      <p:to>
                                        <p:strVal val="visible"/>
                                      </p:to>
                                    </p:set>
                                    <p:anim calcmode="lin" valueType="num">
                                      <p:cBhvr additive="base">
                                        <p:cTn id="7" dur="500" fill="hold"/>
                                        <p:tgtEl>
                                          <p:spTgt spid="559107"/>
                                        </p:tgtEl>
                                        <p:attrNameLst>
                                          <p:attrName>ppt_x</p:attrName>
                                        </p:attrNameLst>
                                      </p:cBhvr>
                                      <p:tavLst>
                                        <p:tav tm="0">
                                          <p:val>
                                            <p:strVal val="#ppt_x"/>
                                          </p:val>
                                        </p:tav>
                                        <p:tav tm="100000">
                                          <p:val>
                                            <p:strVal val="#ppt_x"/>
                                          </p:val>
                                        </p:tav>
                                      </p:tavLst>
                                    </p:anim>
                                    <p:anim calcmode="lin" valueType="num">
                                      <p:cBhvr additive="base">
                                        <p:cTn id="8" dur="500" fill="hold"/>
                                        <p:tgtEl>
                                          <p:spTgt spid="5591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07"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1" name="Rectangle 3"/>
          <p:cNvSpPr>
            <a:spLocks noGrp="1" noChangeArrowheads="1"/>
          </p:cNvSpPr>
          <p:nvPr>
            <p:ph idx="1"/>
          </p:nvPr>
        </p:nvSpPr>
        <p:spPr/>
        <p:txBody>
          <a:bodyPr>
            <a:normAutofit fontScale="92500" lnSpcReduction="10000"/>
          </a:bodyPr>
          <a:lstStyle/>
          <a:p>
            <a:r>
              <a:rPr lang="zh-CN" altLang="en-US" dirty="0" smtClean="0"/>
              <a:t>认证交换机制（</a:t>
            </a:r>
            <a:r>
              <a:rPr lang="en-US" altLang="zh-CN" dirty="0" smtClean="0"/>
              <a:t>authentication exchange</a:t>
            </a:r>
            <a:r>
              <a:rPr lang="zh-CN" altLang="en-US" dirty="0" smtClean="0"/>
              <a:t>） </a:t>
            </a:r>
          </a:p>
          <a:p>
            <a:pPr lvl="1"/>
            <a:r>
              <a:rPr lang="zh-CN" altLang="en-US" dirty="0" smtClean="0"/>
              <a:t>在认证者和被认证者</a:t>
            </a:r>
            <a:r>
              <a:rPr lang="zh-CN" altLang="en-US" dirty="0"/>
              <a:t>之间共享某些信息</a:t>
            </a:r>
            <a:r>
              <a:rPr lang="zh-CN" altLang="en-US" dirty="0" smtClean="0"/>
              <a:t>实现认证</a:t>
            </a:r>
          </a:p>
          <a:p>
            <a:r>
              <a:rPr lang="zh-CN" altLang="en-US" dirty="0" smtClean="0"/>
              <a:t>业务填充机制（</a:t>
            </a:r>
            <a:r>
              <a:rPr lang="en-US" altLang="zh-CN" dirty="0" smtClean="0"/>
              <a:t>traffic padding</a:t>
            </a:r>
            <a:r>
              <a:rPr lang="zh-CN" altLang="en-US" dirty="0" smtClean="0"/>
              <a:t>）</a:t>
            </a:r>
          </a:p>
          <a:p>
            <a:pPr lvl="1"/>
            <a:r>
              <a:rPr lang="zh-CN" altLang="en-US" dirty="0" smtClean="0"/>
              <a:t>针对网络流量分析攻击，对</a:t>
            </a:r>
            <a:r>
              <a:rPr lang="zh-CN" altLang="en-US" dirty="0"/>
              <a:t>通信</a:t>
            </a:r>
            <a:r>
              <a:rPr lang="zh-CN" altLang="en-US" dirty="0" smtClean="0"/>
              <a:t>双方数据</a:t>
            </a:r>
            <a:r>
              <a:rPr lang="zh-CN" altLang="en-US" dirty="0"/>
              <a:t>流量的变化进行分析</a:t>
            </a:r>
            <a:r>
              <a:rPr lang="zh-CN" altLang="en-US" dirty="0" smtClean="0"/>
              <a:t>，如信源、宿、时间频率、路由等，推出有用信息</a:t>
            </a:r>
            <a:r>
              <a:rPr lang="zh-CN" altLang="en-US" dirty="0"/>
              <a:t>或线索</a:t>
            </a:r>
            <a:r>
              <a:rPr lang="zh-CN" altLang="en-US" dirty="0" smtClean="0"/>
              <a:t>。</a:t>
            </a:r>
            <a:endParaRPr lang="en-US" altLang="zh-CN" dirty="0" smtClean="0"/>
          </a:p>
          <a:p>
            <a:pPr lvl="1"/>
            <a:r>
              <a:rPr lang="zh-CN" altLang="en-US" dirty="0" smtClean="0"/>
              <a:t>发送额外数据掩盖正常通信流量特征，保护业务流机密性，</a:t>
            </a:r>
            <a:r>
              <a:rPr lang="en-US" altLang="zh-CN" dirty="0" err="1" smtClean="0"/>
              <a:t>eg</a:t>
            </a:r>
            <a:r>
              <a:rPr lang="en-US" altLang="zh-CN" dirty="0" smtClean="0"/>
              <a:t>. </a:t>
            </a:r>
            <a:r>
              <a:rPr lang="zh-CN" altLang="en-US" dirty="0" smtClean="0"/>
              <a:t>罪犯电话联络</a:t>
            </a:r>
          </a:p>
          <a:p>
            <a:r>
              <a:rPr lang="zh-CN" altLang="en-AU" dirty="0" smtClean="0"/>
              <a:t>路由控制（</a:t>
            </a:r>
            <a:r>
              <a:rPr lang="en-US" altLang="zh-CN" dirty="0" smtClean="0"/>
              <a:t>Routing Control</a:t>
            </a:r>
            <a:r>
              <a:rPr lang="zh-CN" altLang="en-US" dirty="0" smtClean="0"/>
              <a:t>）</a:t>
            </a:r>
          </a:p>
          <a:p>
            <a:pPr lvl="1"/>
            <a:r>
              <a:rPr lang="zh-CN" altLang="en-US" dirty="0" smtClean="0"/>
              <a:t>控制路由过程进行安全保护 </a:t>
            </a:r>
          </a:p>
          <a:p>
            <a:r>
              <a:rPr lang="zh-CN" altLang="en-AU" dirty="0" smtClean="0"/>
              <a:t>公正机制（</a:t>
            </a:r>
            <a:r>
              <a:rPr lang="en-US" altLang="zh-CN" dirty="0" smtClean="0"/>
              <a:t>Notarization</a:t>
            </a:r>
            <a:r>
              <a:rPr lang="zh-CN" altLang="en-US" dirty="0" smtClean="0"/>
              <a:t>）</a:t>
            </a:r>
          </a:p>
          <a:p>
            <a:pPr lvl="1"/>
            <a:r>
              <a:rPr lang="zh-CN" altLang="en-US" dirty="0" smtClean="0"/>
              <a:t>利用可信第三方来实现安全功能</a:t>
            </a:r>
          </a:p>
          <a:p>
            <a:endParaRPr lang="zh-CN" altLang="en-US" dirty="0"/>
          </a:p>
        </p:txBody>
      </p:sp>
      <p:sp>
        <p:nvSpPr>
          <p:cNvPr id="647170" name="Rectangle 2"/>
          <p:cNvSpPr>
            <a:spLocks noGrp="1" noChangeArrowheads="1"/>
          </p:cNvSpPr>
          <p:nvPr>
            <p:ph type="title"/>
          </p:nvPr>
        </p:nvSpPr>
        <p:spPr/>
        <p:txBody>
          <a:bodyPr/>
          <a:lstStyle/>
          <a:p>
            <a:r>
              <a:rPr lang="en-US" smtClean="0"/>
              <a:t>X.800</a:t>
            </a:r>
            <a:r>
              <a:rPr lang="zh-CN" altLang="en-US" smtClean="0"/>
              <a:t>规定的安全机制（续）</a:t>
            </a:r>
            <a:endParaRPr lang="zh-CN" altLang="en-US"/>
          </a:p>
        </p:txBody>
      </p:sp>
    </p:spTree>
    <p:extLst>
      <p:ext uri="{BB962C8B-B14F-4D97-AF65-F5344CB8AC3E}">
        <p14:creationId xmlns:p14="http://schemas.microsoft.com/office/powerpoint/2010/main" val="1297275672"/>
      </p:ext>
    </p:extLst>
  </p:cSld>
  <p:clrMapOvr>
    <a:masterClrMapping/>
  </p:clrMapOvr>
  <p:transition spd="slow">
    <p:pull/>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idx="1"/>
          </p:nvPr>
        </p:nvSpPr>
        <p:spPr/>
        <p:txBody>
          <a:bodyPr/>
          <a:lstStyle/>
          <a:p>
            <a:r>
              <a:rPr lang="zh-CN" altLang="en-US" smtClean="0"/>
              <a:t>内忧外患</a:t>
            </a:r>
            <a:endParaRPr lang="en-US" altLang="zh-CN" smtClean="0"/>
          </a:p>
          <a:p>
            <a:pPr lvl="1"/>
            <a:r>
              <a:rPr lang="zh-CN" altLang="en-US" smtClean="0"/>
              <a:t>内因：信息系统复杂性</a:t>
            </a:r>
            <a:endParaRPr lang="en-US" altLang="zh-CN" smtClean="0"/>
          </a:p>
          <a:p>
            <a:pPr lvl="2"/>
            <a:r>
              <a:rPr lang="zh-CN" altLang="en-US" smtClean="0"/>
              <a:t>过程复杂</a:t>
            </a:r>
            <a:endParaRPr lang="en-US" altLang="zh-CN" smtClean="0"/>
          </a:p>
          <a:p>
            <a:pPr lvl="2"/>
            <a:r>
              <a:rPr lang="zh-CN" altLang="en-US" smtClean="0"/>
              <a:t>结构复杂</a:t>
            </a:r>
            <a:endParaRPr lang="en-US" altLang="zh-CN" smtClean="0"/>
          </a:p>
          <a:p>
            <a:pPr lvl="2"/>
            <a:r>
              <a:rPr lang="zh-CN" altLang="en-US" smtClean="0"/>
              <a:t>应用复杂</a:t>
            </a:r>
          </a:p>
          <a:p>
            <a:pPr lvl="1"/>
            <a:r>
              <a:rPr lang="zh-CN" altLang="en-US" smtClean="0"/>
              <a:t>外因：威胁与破坏</a:t>
            </a:r>
            <a:endParaRPr lang="en-US" altLang="zh-CN" smtClean="0"/>
          </a:p>
          <a:p>
            <a:pPr lvl="2"/>
            <a:r>
              <a:rPr lang="zh-CN" altLang="en-US" smtClean="0"/>
              <a:t>人为，虎视眈眈</a:t>
            </a:r>
            <a:endParaRPr lang="en-US" altLang="zh-CN" smtClean="0"/>
          </a:p>
          <a:p>
            <a:pPr lvl="2"/>
            <a:r>
              <a:rPr lang="zh-CN" altLang="en-US" smtClean="0"/>
              <a:t>环境，恶劣</a:t>
            </a:r>
            <a:endParaRPr lang="en-US" altLang="zh-CN" smtClean="0"/>
          </a:p>
        </p:txBody>
      </p:sp>
      <p:sp>
        <p:nvSpPr>
          <p:cNvPr id="48131" name="标题 3"/>
          <p:cNvSpPr>
            <a:spLocks noGrp="1"/>
          </p:cNvSpPr>
          <p:nvPr>
            <p:ph type="title"/>
          </p:nvPr>
        </p:nvSpPr>
        <p:spPr/>
        <p:txBody>
          <a:bodyPr/>
          <a:lstStyle/>
          <a:p>
            <a:r>
              <a:rPr lang="zh-CN" altLang="en-US" smtClean="0"/>
              <a:t>信息安全问题产生根源</a:t>
            </a:r>
          </a:p>
        </p:txBody>
      </p:sp>
      <p:sp>
        <p:nvSpPr>
          <p:cNvPr id="48132" name="灯片编号占位符 3"/>
          <p:cNvSpPr>
            <a:spLocks noGrp="1"/>
          </p:cNvSpPr>
          <p:nvPr>
            <p:ph type="sldNum" sz="quarter" idx="4294967295"/>
          </p:nvPr>
        </p:nvSpPr>
        <p:spPr bwMode="auto">
          <a:xfrm>
            <a:off x="1008063" y="6245225"/>
            <a:ext cx="8135937" cy="476250"/>
          </a:xfrm>
          <a:prstGeom prst="rect">
            <a:avLst/>
          </a:prstGeom>
          <a:noFill/>
          <a:ln>
            <a:miter lim="800000"/>
            <a:headEnd/>
            <a:tailEnd/>
          </a:ln>
        </p:spPr>
        <p:txBody>
          <a:bodyPr/>
          <a:lstStyle/>
          <a:p>
            <a:pPr algn="ctr"/>
            <a:fld id="{A65CAED3-5B14-4C1B-80A8-04AF01B0AA55}" type="slidenum">
              <a:rPr lang="zh-CN" altLang="en-US" sz="1400">
                <a:latin typeface="Arial" pitchFamily="34" charset="0"/>
              </a:rPr>
              <a:pPr algn="ctr"/>
              <a:t>106</a:t>
            </a:fld>
            <a:endParaRPr lang="en-US" altLang="zh-CN" sz="1400">
              <a:latin typeface="Arial" pitchFamily="34" charset="0"/>
            </a:endParaRPr>
          </a:p>
        </p:txBody>
      </p:sp>
    </p:spTree>
    <p:extLst>
      <p:ext uri="{BB962C8B-B14F-4D97-AF65-F5344CB8AC3E}">
        <p14:creationId xmlns:p14="http://schemas.microsoft.com/office/powerpoint/2010/main" val="3836691904"/>
      </p:ext>
    </p:extLst>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308" name="Rectangle 12"/>
          <p:cNvSpPr>
            <a:spLocks noGrp="1" noChangeArrowheads="1"/>
          </p:cNvSpPr>
          <p:nvPr>
            <p:ph type="title"/>
          </p:nvPr>
        </p:nvSpPr>
        <p:spPr/>
        <p:txBody>
          <a:bodyPr/>
          <a:lstStyle/>
          <a:p>
            <a:r>
              <a:rPr lang="zh-CN" altLang="en-US" sz="4400" smtClean="0">
                <a:solidFill>
                  <a:srgbClr val="000066"/>
                </a:solidFill>
                <a:latin typeface="Times New Roman" pitchFamily="18" charset="0"/>
              </a:rPr>
              <a:t>温故而知新</a:t>
            </a:r>
            <a:r>
              <a:rPr lang="en-US" altLang="zh-CN" sz="4400" smtClean="0">
                <a:solidFill>
                  <a:srgbClr val="000066"/>
                </a:solidFill>
                <a:latin typeface="Times New Roman" pitchFamily="18" charset="0"/>
              </a:rPr>
              <a:t>——</a:t>
            </a:r>
            <a:r>
              <a:rPr lang="zh-CN" altLang="en-US" sz="4400" smtClean="0">
                <a:solidFill>
                  <a:srgbClr val="000066"/>
                </a:solidFill>
                <a:latin typeface="Times New Roman" pitchFamily="18" charset="0"/>
              </a:rPr>
              <a:t>安全</a:t>
            </a:r>
            <a:r>
              <a:rPr lang="zh-CN" altLang="en-US" sz="4400">
                <a:solidFill>
                  <a:srgbClr val="000066"/>
                </a:solidFill>
                <a:latin typeface="Times New Roman" pitchFamily="18" charset="0"/>
              </a:rPr>
              <a:t>体系结构</a:t>
            </a:r>
          </a:p>
        </p:txBody>
      </p:sp>
      <p:grpSp>
        <p:nvGrpSpPr>
          <p:cNvPr id="2" name="Group 13"/>
          <p:cNvGrpSpPr>
            <a:grpSpLocks/>
          </p:cNvGrpSpPr>
          <p:nvPr/>
        </p:nvGrpSpPr>
        <p:grpSpPr bwMode="auto">
          <a:xfrm>
            <a:off x="2057400" y="1484337"/>
            <a:ext cx="4176713" cy="4752975"/>
            <a:chOff x="1628" y="799"/>
            <a:chExt cx="2631" cy="2994"/>
          </a:xfrm>
        </p:grpSpPr>
        <p:sp>
          <p:nvSpPr>
            <p:cNvPr id="567310" name="Rectangle 14"/>
            <p:cNvSpPr>
              <a:spLocks noChangeArrowheads="1"/>
            </p:cNvSpPr>
            <p:nvPr/>
          </p:nvSpPr>
          <p:spPr bwMode="auto">
            <a:xfrm>
              <a:off x="1628" y="2024"/>
              <a:ext cx="2631" cy="1769"/>
            </a:xfrm>
            <a:prstGeom prst="rect">
              <a:avLst/>
            </a:prstGeom>
            <a:solidFill>
              <a:srgbClr val="FFFFFF"/>
            </a:solidFill>
            <a:ln w="9525">
              <a:solidFill>
                <a:schemeClr val="tx1"/>
              </a:solidFill>
              <a:prstDash val="lg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7311" name="Rectangle 15"/>
            <p:cNvSpPr>
              <a:spLocks noChangeArrowheads="1"/>
            </p:cNvSpPr>
            <p:nvPr/>
          </p:nvSpPr>
          <p:spPr bwMode="auto">
            <a:xfrm>
              <a:off x="2091" y="799"/>
              <a:ext cx="1668"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风险分析</a:t>
              </a:r>
            </a:p>
          </p:txBody>
        </p:sp>
        <p:sp>
          <p:nvSpPr>
            <p:cNvPr id="567312" name="Rectangle 16"/>
            <p:cNvSpPr>
              <a:spLocks noChangeArrowheads="1"/>
            </p:cNvSpPr>
            <p:nvPr/>
          </p:nvSpPr>
          <p:spPr bwMode="auto">
            <a:xfrm>
              <a:off x="2092" y="1407"/>
              <a:ext cx="1668"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安全策略设计</a:t>
              </a:r>
            </a:p>
          </p:txBody>
        </p:sp>
        <p:sp>
          <p:nvSpPr>
            <p:cNvPr id="567313" name="Rectangle 17"/>
            <p:cNvSpPr>
              <a:spLocks noChangeArrowheads="1"/>
            </p:cNvSpPr>
            <p:nvPr/>
          </p:nvSpPr>
          <p:spPr bwMode="auto">
            <a:xfrm>
              <a:off x="1750" y="2076"/>
              <a:ext cx="2400" cy="356"/>
            </a:xfrm>
            <a:prstGeom prst="rect">
              <a:avLst/>
            </a:prstGeom>
            <a:ln>
              <a:headEnd/>
              <a:tailEnd/>
            </a:ln>
            <a:extLst/>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sz="2400" b="1">
                  <a:solidFill>
                    <a:schemeClr val="tx1"/>
                  </a:solidFill>
                </a:rPr>
                <a:t>安全服务与安全机制设计</a:t>
              </a:r>
            </a:p>
          </p:txBody>
        </p:sp>
        <p:sp>
          <p:nvSpPr>
            <p:cNvPr id="567314" name="Rectangle 18"/>
            <p:cNvSpPr>
              <a:spLocks noChangeArrowheads="1"/>
            </p:cNvSpPr>
            <p:nvPr/>
          </p:nvSpPr>
          <p:spPr bwMode="auto">
            <a:xfrm>
              <a:off x="1683" y="2704"/>
              <a:ext cx="2523" cy="356"/>
            </a:xfrm>
            <a:prstGeom prst="rect">
              <a:avLst/>
            </a:prstGeom>
            <a:ln/>
            <a:extLst/>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sz="2400" b="1">
                  <a:solidFill>
                    <a:schemeClr val="tx1"/>
                  </a:solidFill>
                </a:rPr>
                <a:t>安全服务与安全机制的关系</a:t>
              </a:r>
            </a:p>
          </p:txBody>
        </p:sp>
        <p:sp>
          <p:nvSpPr>
            <p:cNvPr id="567315" name="Rectangle 19"/>
            <p:cNvSpPr>
              <a:spLocks noChangeArrowheads="1"/>
            </p:cNvSpPr>
            <p:nvPr/>
          </p:nvSpPr>
          <p:spPr bwMode="auto">
            <a:xfrm>
              <a:off x="1837" y="3301"/>
              <a:ext cx="2205" cy="356"/>
            </a:xfrm>
            <a:prstGeom prst="rect">
              <a:avLst/>
            </a:prstGeom>
            <a:ln>
              <a:headEnd/>
              <a:tailEnd/>
            </a:ln>
            <a:extLst/>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sz="2400" b="1">
                  <a:solidFill>
                    <a:schemeClr val="tx1"/>
                  </a:solidFill>
                </a:rPr>
                <a:t>安全服务部署</a:t>
              </a:r>
            </a:p>
          </p:txBody>
        </p:sp>
        <p:sp>
          <p:nvSpPr>
            <p:cNvPr id="567316" name="AutoShape 20"/>
            <p:cNvSpPr>
              <a:spLocks noChangeArrowheads="1"/>
            </p:cNvSpPr>
            <p:nvPr/>
          </p:nvSpPr>
          <p:spPr bwMode="auto">
            <a:xfrm>
              <a:off x="2889" y="1173"/>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7317" name="AutoShape 21"/>
            <p:cNvSpPr>
              <a:spLocks noChangeArrowheads="1"/>
            </p:cNvSpPr>
            <p:nvPr/>
          </p:nvSpPr>
          <p:spPr bwMode="auto">
            <a:xfrm>
              <a:off x="2880" y="1779"/>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7318" name="AutoShape 22"/>
            <p:cNvSpPr>
              <a:spLocks noChangeArrowheads="1"/>
            </p:cNvSpPr>
            <p:nvPr/>
          </p:nvSpPr>
          <p:spPr bwMode="auto">
            <a:xfrm>
              <a:off x="2880" y="2442"/>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7319" name="AutoShape 23"/>
            <p:cNvSpPr>
              <a:spLocks noChangeArrowheads="1"/>
            </p:cNvSpPr>
            <p:nvPr/>
          </p:nvSpPr>
          <p:spPr bwMode="auto">
            <a:xfrm>
              <a:off x="2880" y="3068"/>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Tree>
    <p:extLst>
      <p:ext uri="{BB962C8B-B14F-4D97-AF65-F5344CB8AC3E}">
        <p14:creationId xmlns:p14="http://schemas.microsoft.com/office/powerpoint/2010/main" val="3473731320"/>
      </p:ext>
    </p:extLst>
  </p:cSld>
  <p:clrMapOvr>
    <a:masterClrMapping/>
  </p:clrMapOvr>
  <p:transition spd="slow">
    <p:pull/>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1164" name="Rectangle 12"/>
          <p:cNvSpPr>
            <a:spLocks noGrp="1" noChangeArrowheads="1"/>
          </p:cNvSpPr>
          <p:nvPr>
            <p:ph type="title"/>
          </p:nvPr>
        </p:nvSpPr>
        <p:spPr/>
        <p:txBody>
          <a:bodyPr/>
          <a:lstStyle/>
          <a:p>
            <a:r>
              <a:rPr lang="zh-CN" altLang="en-US" sz="4400">
                <a:solidFill>
                  <a:srgbClr val="000066"/>
                </a:solidFill>
              </a:rPr>
              <a:t>温故而知新</a:t>
            </a:r>
            <a:r>
              <a:rPr lang="en-US" altLang="zh-CN" sz="4400">
                <a:solidFill>
                  <a:srgbClr val="000066"/>
                </a:solidFill>
              </a:rPr>
              <a:t>——</a:t>
            </a:r>
            <a:r>
              <a:rPr lang="zh-CN" altLang="en-US" sz="4400" smtClean="0">
                <a:solidFill>
                  <a:srgbClr val="000066"/>
                </a:solidFill>
                <a:latin typeface="Times New Roman" pitchFamily="18" charset="0"/>
              </a:rPr>
              <a:t>安全</a:t>
            </a:r>
            <a:r>
              <a:rPr lang="zh-CN" altLang="en-US" sz="4400">
                <a:solidFill>
                  <a:srgbClr val="000066"/>
                </a:solidFill>
                <a:latin typeface="Times New Roman" pitchFamily="18" charset="0"/>
              </a:rPr>
              <a:t>体系结构</a:t>
            </a:r>
          </a:p>
        </p:txBody>
      </p:sp>
      <p:grpSp>
        <p:nvGrpSpPr>
          <p:cNvPr id="561165" name="Group 13"/>
          <p:cNvGrpSpPr>
            <a:grpSpLocks/>
          </p:cNvGrpSpPr>
          <p:nvPr/>
        </p:nvGrpSpPr>
        <p:grpSpPr bwMode="auto">
          <a:xfrm>
            <a:off x="1981200" y="1143000"/>
            <a:ext cx="4176713" cy="4752975"/>
            <a:chOff x="1628" y="799"/>
            <a:chExt cx="2631" cy="2994"/>
          </a:xfrm>
        </p:grpSpPr>
        <p:sp>
          <p:nvSpPr>
            <p:cNvPr id="561166" name="Rectangle 14"/>
            <p:cNvSpPr>
              <a:spLocks noChangeArrowheads="1"/>
            </p:cNvSpPr>
            <p:nvPr/>
          </p:nvSpPr>
          <p:spPr bwMode="auto">
            <a:xfrm>
              <a:off x="1628" y="2024"/>
              <a:ext cx="2631" cy="1769"/>
            </a:xfrm>
            <a:prstGeom prst="rect">
              <a:avLst/>
            </a:prstGeom>
            <a:solidFill>
              <a:srgbClr val="FFFFFF"/>
            </a:solidFill>
            <a:ln w="9525">
              <a:solidFill>
                <a:schemeClr val="tx1"/>
              </a:solidFill>
              <a:prstDash val="lg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1167" name="Rectangle 15"/>
            <p:cNvSpPr>
              <a:spLocks noChangeArrowheads="1"/>
            </p:cNvSpPr>
            <p:nvPr/>
          </p:nvSpPr>
          <p:spPr bwMode="auto">
            <a:xfrm>
              <a:off x="2091" y="799"/>
              <a:ext cx="1668"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风险分析</a:t>
              </a:r>
            </a:p>
          </p:txBody>
        </p:sp>
        <p:sp>
          <p:nvSpPr>
            <p:cNvPr id="561168" name="Rectangle 16"/>
            <p:cNvSpPr>
              <a:spLocks noChangeArrowheads="1"/>
            </p:cNvSpPr>
            <p:nvPr/>
          </p:nvSpPr>
          <p:spPr bwMode="auto">
            <a:xfrm>
              <a:off x="2092" y="1407"/>
              <a:ext cx="1668"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安全策略设计</a:t>
              </a:r>
            </a:p>
          </p:txBody>
        </p:sp>
        <p:sp>
          <p:nvSpPr>
            <p:cNvPr id="561169" name="Rectangle 17"/>
            <p:cNvSpPr>
              <a:spLocks noChangeArrowheads="1"/>
            </p:cNvSpPr>
            <p:nvPr/>
          </p:nvSpPr>
          <p:spPr bwMode="auto">
            <a:xfrm>
              <a:off x="1750" y="2076"/>
              <a:ext cx="2400"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安全服务与安全机制设计</a:t>
              </a:r>
            </a:p>
          </p:txBody>
        </p:sp>
        <p:sp>
          <p:nvSpPr>
            <p:cNvPr id="561170" name="Rectangle 18"/>
            <p:cNvSpPr>
              <a:spLocks noChangeArrowheads="1"/>
            </p:cNvSpPr>
            <p:nvPr/>
          </p:nvSpPr>
          <p:spPr bwMode="auto">
            <a:xfrm>
              <a:off x="1683" y="2704"/>
              <a:ext cx="2523" cy="356"/>
            </a:xfrm>
            <a:prstGeom prst="rect">
              <a:avLst/>
            </a:prstGeom>
            <a:solidFill>
              <a:srgbClr val="0000FF"/>
            </a:solidFill>
            <a:ln>
              <a:noFill/>
            </a:ln>
            <a:effectLst/>
            <a:extLst>
              <a:ext uri="{91240B29-F687-4F45-9708-019B960494DF}">
                <a14:hiddenLine xmlns:a14="http://schemas.microsoft.com/office/drawing/2010/main" w="9525">
                  <a:solidFill>
                    <a:srgbClr val="FF0000"/>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rgbClr val="CC0000"/>
                  </a:solidFill>
                </a:rPr>
                <a:t>安全服务与安全机制的关系</a:t>
              </a:r>
            </a:p>
          </p:txBody>
        </p:sp>
        <p:sp>
          <p:nvSpPr>
            <p:cNvPr id="561171" name="Rectangle 19"/>
            <p:cNvSpPr>
              <a:spLocks noChangeArrowheads="1"/>
            </p:cNvSpPr>
            <p:nvPr/>
          </p:nvSpPr>
          <p:spPr bwMode="auto">
            <a:xfrm>
              <a:off x="1837" y="3301"/>
              <a:ext cx="2205"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安全服务部署</a:t>
              </a:r>
            </a:p>
          </p:txBody>
        </p:sp>
        <p:sp>
          <p:nvSpPr>
            <p:cNvPr id="561172" name="AutoShape 20"/>
            <p:cNvSpPr>
              <a:spLocks noChangeArrowheads="1"/>
            </p:cNvSpPr>
            <p:nvPr/>
          </p:nvSpPr>
          <p:spPr bwMode="auto">
            <a:xfrm>
              <a:off x="2889" y="1173"/>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1173" name="AutoShape 21"/>
            <p:cNvSpPr>
              <a:spLocks noChangeArrowheads="1"/>
            </p:cNvSpPr>
            <p:nvPr/>
          </p:nvSpPr>
          <p:spPr bwMode="auto">
            <a:xfrm>
              <a:off x="2880" y="1779"/>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1174" name="AutoShape 22"/>
            <p:cNvSpPr>
              <a:spLocks noChangeArrowheads="1"/>
            </p:cNvSpPr>
            <p:nvPr/>
          </p:nvSpPr>
          <p:spPr bwMode="auto">
            <a:xfrm>
              <a:off x="2880" y="2442"/>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1175" name="AutoShape 23"/>
            <p:cNvSpPr>
              <a:spLocks noChangeArrowheads="1"/>
            </p:cNvSpPr>
            <p:nvPr/>
          </p:nvSpPr>
          <p:spPr bwMode="auto">
            <a:xfrm>
              <a:off x="2880" y="3068"/>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Tree>
    <p:extLst>
      <p:ext uri="{BB962C8B-B14F-4D97-AF65-F5344CB8AC3E}">
        <p14:creationId xmlns:p14="http://schemas.microsoft.com/office/powerpoint/2010/main" val="757336782"/>
      </p:ext>
    </p:extLst>
  </p:cSld>
  <p:clrMapOvr>
    <a:masterClrMapping/>
  </p:clrMapOvr>
  <p:transition spd="slow">
    <p:pull/>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64" name="Rectangle 12"/>
          <p:cNvSpPr>
            <a:spLocks noGrp="1" noChangeArrowheads="1"/>
          </p:cNvSpPr>
          <p:nvPr>
            <p:ph type="title"/>
          </p:nvPr>
        </p:nvSpPr>
        <p:spPr/>
        <p:txBody>
          <a:bodyPr/>
          <a:lstStyle/>
          <a:p>
            <a:r>
              <a:rPr lang="zh-CN" altLang="en-US" sz="4400">
                <a:solidFill>
                  <a:srgbClr val="000066"/>
                </a:solidFill>
                <a:latin typeface="Times New Roman" pitchFamily="18" charset="0"/>
              </a:rPr>
              <a:t>安全体系结构</a:t>
            </a:r>
          </a:p>
        </p:txBody>
      </p:sp>
      <p:grpSp>
        <p:nvGrpSpPr>
          <p:cNvPr id="561165" name="Group 13"/>
          <p:cNvGrpSpPr>
            <a:grpSpLocks/>
          </p:cNvGrpSpPr>
          <p:nvPr/>
        </p:nvGrpSpPr>
        <p:grpSpPr bwMode="auto">
          <a:xfrm>
            <a:off x="1981200" y="1143000"/>
            <a:ext cx="4176713" cy="4752975"/>
            <a:chOff x="1628" y="799"/>
            <a:chExt cx="2631" cy="2994"/>
          </a:xfrm>
        </p:grpSpPr>
        <p:sp>
          <p:nvSpPr>
            <p:cNvPr id="561166" name="Rectangle 14"/>
            <p:cNvSpPr>
              <a:spLocks noChangeArrowheads="1"/>
            </p:cNvSpPr>
            <p:nvPr/>
          </p:nvSpPr>
          <p:spPr bwMode="auto">
            <a:xfrm>
              <a:off x="1628" y="2024"/>
              <a:ext cx="2631" cy="1769"/>
            </a:xfrm>
            <a:prstGeom prst="rect">
              <a:avLst/>
            </a:prstGeom>
            <a:solidFill>
              <a:srgbClr val="FFFFFF"/>
            </a:solidFill>
            <a:ln w="9525">
              <a:solidFill>
                <a:schemeClr val="tx1"/>
              </a:solidFill>
              <a:prstDash val="lg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1167" name="Rectangle 15"/>
            <p:cNvSpPr>
              <a:spLocks noChangeArrowheads="1"/>
            </p:cNvSpPr>
            <p:nvPr/>
          </p:nvSpPr>
          <p:spPr bwMode="auto">
            <a:xfrm>
              <a:off x="2091" y="799"/>
              <a:ext cx="1668"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风险分析</a:t>
              </a:r>
            </a:p>
          </p:txBody>
        </p:sp>
        <p:sp>
          <p:nvSpPr>
            <p:cNvPr id="561168" name="Rectangle 16"/>
            <p:cNvSpPr>
              <a:spLocks noChangeArrowheads="1"/>
            </p:cNvSpPr>
            <p:nvPr/>
          </p:nvSpPr>
          <p:spPr bwMode="auto">
            <a:xfrm>
              <a:off x="2092" y="1407"/>
              <a:ext cx="1668"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安全策略设计</a:t>
              </a:r>
            </a:p>
          </p:txBody>
        </p:sp>
        <p:sp>
          <p:nvSpPr>
            <p:cNvPr id="561169" name="Rectangle 17"/>
            <p:cNvSpPr>
              <a:spLocks noChangeArrowheads="1"/>
            </p:cNvSpPr>
            <p:nvPr/>
          </p:nvSpPr>
          <p:spPr bwMode="auto">
            <a:xfrm>
              <a:off x="1750" y="2076"/>
              <a:ext cx="2400"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安全服务与安全机制设计</a:t>
              </a:r>
            </a:p>
          </p:txBody>
        </p:sp>
        <p:sp>
          <p:nvSpPr>
            <p:cNvPr id="561170" name="Rectangle 18"/>
            <p:cNvSpPr>
              <a:spLocks noChangeArrowheads="1"/>
            </p:cNvSpPr>
            <p:nvPr/>
          </p:nvSpPr>
          <p:spPr bwMode="auto">
            <a:xfrm>
              <a:off x="1683" y="2704"/>
              <a:ext cx="2523" cy="356"/>
            </a:xfrm>
            <a:prstGeom prst="rect">
              <a:avLst/>
            </a:prstGeom>
            <a:solidFill>
              <a:srgbClr val="0000FF"/>
            </a:solidFill>
            <a:ln>
              <a:noFill/>
            </a:ln>
            <a:effectLst/>
            <a:extLst>
              <a:ext uri="{91240B29-F687-4F45-9708-019B960494DF}">
                <a14:hiddenLine xmlns:a14="http://schemas.microsoft.com/office/drawing/2010/main" w="9525">
                  <a:solidFill>
                    <a:srgbClr val="FF0000"/>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rgbClr val="CC0000"/>
                  </a:solidFill>
                </a:rPr>
                <a:t>安全服务与安全机制的关系</a:t>
              </a:r>
            </a:p>
          </p:txBody>
        </p:sp>
        <p:sp>
          <p:nvSpPr>
            <p:cNvPr id="561171" name="Rectangle 19"/>
            <p:cNvSpPr>
              <a:spLocks noChangeArrowheads="1"/>
            </p:cNvSpPr>
            <p:nvPr/>
          </p:nvSpPr>
          <p:spPr bwMode="auto">
            <a:xfrm>
              <a:off x="1837" y="3301"/>
              <a:ext cx="2205"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安全服务部署</a:t>
              </a:r>
            </a:p>
          </p:txBody>
        </p:sp>
        <p:sp>
          <p:nvSpPr>
            <p:cNvPr id="561172" name="AutoShape 20"/>
            <p:cNvSpPr>
              <a:spLocks noChangeArrowheads="1"/>
            </p:cNvSpPr>
            <p:nvPr/>
          </p:nvSpPr>
          <p:spPr bwMode="auto">
            <a:xfrm>
              <a:off x="2889" y="1173"/>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1173" name="AutoShape 21"/>
            <p:cNvSpPr>
              <a:spLocks noChangeArrowheads="1"/>
            </p:cNvSpPr>
            <p:nvPr/>
          </p:nvSpPr>
          <p:spPr bwMode="auto">
            <a:xfrm>
              <a:off x="2880" y="1779"/>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1174" name="AutoShape 22"/>
            <p:cNvSpPr>
              <a:spLocks noChangeArrowheads="1"/>
            </p:cNvSpPr>
            <p:nvPr/>
          </p:nvSpPr>
          <p:spPr bwMode="auto">
            <a:xfrm>
              <a:off x="2880" y="2442"/>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1175" name="AutoShape 23"/>
            <p:cNvSpPr>
              <a:spLocks noChangeArrowheads="1"/>
            </p:cNvSpPr>
            <p:nvPr/>
          </p:nvSpPr>
          <p:spPr bwMode="auto">
            <a:xfrm>
              <a:off x="2880" y="3068"/>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Tree>
    <p:extLst>
      <p:ext uri="{BB962C8B-B14F-4D97-AF65-F5344CB8AC3E}">
        <p14:creationId xmlns:p14="http://schemas.microsoft.com/office/powerpoint/2010/main" val="1127016583"/>
      </p:ext>
    </p:extLst>
  </p:cSld>
  <p:clrMapOvr>
    <a:masterClrMapping/>
  </p:clrMapOvr>
  <p:transition spd="slow">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zh-CN" altLang="en-US" smtClean="0"/>
              <a:t>信息及特征</a:t>
            </a:r>
          </a:p>
        </p:txBody>
      </p:sp>
      <p:sp>
        <p:nvSpPr>
          <p:cNvPr id="17410" name="Rectangle 3"/>
          <p:cNvSpPr>
            <a:spLocks noGrp="1" noChangeArrowheads="1"/>
          </p:cNvSpPr>
          <p:nvPr>
            <p:ph idx="1"/>
          </p:nvPr>
        </p:nvSpPr>
        <p:spPr/>
        <p:txBody>
          <a:bodyPr>
            <a:normAutofit fontScale="85000" lnSpcReduction="20000"/>
          </a:bodyPr>
          <a:lstStyle/>
          <a:p>
            <a:pPr>
              <a:defRPr/>
            </a:pPr>
            <a:r>
              <a:rPr lang="zh-CN" altLang="en-US" dirty="0"/>
              <a:t>信息论的</a:t>
            </a:r>
            <a:r>
              <a:rPr lang="zh-CN" altLang="en-US" dirty="0" smtClean="0"/>
              <a:t>创始人香农：</a:t>
            </a:r>
            <a:endParaRPr lang="en-US" altLang="zh-CN" dirty="0" smtClean="0"/>
          </a:p>
          <a:p>
            <a:pPr lvl="1">
              <a:defRPr/>
            </a:pPr>
            <a:r>
              <a:rPr lang="zh-CN" altLang="en-US" dirty="0" smtClean="0"/>
              <a:t>信息是用来消除随机不定性的东西。</a:t>
            </a:r>
            <a:endParaRPr lang="en-US" altLang="zh-CN" dirty="0" smtClean="0"/>
          </a:p>
          <a:p>
            <a:pPr>
              <a:defRPr/>
            </a:pPr>
            <a:r>
              <a:rPr lang="zh-CN" altLang="en-US" dirty="0" smtClean="0"/>
              <a:t>我国信息学专家钟义信：</a:t>
            </a:r>
            <a:endParaRPr lang="en-US" altLang="zh-CN" dirty="0" smtClean="0"/>
          </a:p>
          <a:p>
            <a:pPr lvl="1">
              <a:defRPr/>
            </a:pPr>
            <a:r>
              <a:rPr lang="zh-CN" altLang="en-US" dirty="0" smtClean="0"/>
              <a:t>信息是事物存在方式或运动状态，以及这种方式或状态直接或间接的表述</a:t>
            </a:r>
            <a:endParaRPr lang="en-US" altLang="zh-CN" dirty="0" smtClean="0"/>
          </a:p>
          <a:p>
            <a:pPr>
              <a:defRPr/>
            </a:pPr>
            <a:r>
              <a:rPr lang="zh-CN" altLang="en-US" dirty="0" smtClean="0"/>
              <a:t>定义概括：</a:t>
            </a:r>
            <a:endParaRPr lang="zh-CN" altLang="en-US" dirty="0"/>
          </a:p>
          <a:p>
            <a:pPr lvl="1">
              <a:defRPr/>
            </a:pPr>
            <a:r>
              <a:rPr lang="zh-CN" altLang="en-US" dirty="0"/>
              <a:t>信息是对</a:t>
            </a:r>
            <a:r>
              <a:rPr lang="zh-CN" altLang="en-US" dirty="0" smtClean="0"/>
              <a:t>客观（？）世界</a:t>
            </a:r>
            <a:r>
              <a:rPr lang="zh-CN" altLang="en-US" dirty="0"/>
              <a:t>中各种事物的</a:t>
            </a:r>
            <a:r>
              <a:rPr lang="zh-CN" altLang="en-US" dirty="0" smtClean="0"/>
              <a:t>运动（存在）状态的反映</a:t>
            </a:r>
            <a:endParaRPr lang="en-US" altLang="zh-CN" dirty="0" smtClean="0"/>
          </a:p>
          <a:p>
            <a:pPr lvl="1">
              <a:defRPr/>
            </a:pPr>
            <a:r>
              <a:rPr lang="zh-CN" altLang="en-US" dirty="0" smtClean="0"/>
              <a:t>是客观事物之间相互联系和相互作用的表征</a:t>
            </a:r>
            <a:endParaRPr lang="en-US" altLang="zh-CN" dirty="0" smtClean="0"/>
          </a:p>
          <a:p>
            <a:pPr>
              <a:defRPr/>
            </a:pPr>
            <a:r>
              <a:rPr lang="zh-CN" altLang="en-US" dirty="0" smtClean="0"/>
              <a:t>例如：汽车</a:t>
            </a:r>
            <a:endParaRPr lang="en-US" altLang="zh-CN" dirty="0" smtClean="0"/>
          </a:p>
          <a:p>
            <a:pPr lvl="1">
              <a:defRPr/>
            </a:pPr>
            <a:r>
              <a:rPr lang="zh-CN" altLang="en-US" dirty="0" smtClean="0"/>
              <a:t>汽车车牌、速度</a:t>
            </a:r>
            <a:endParaRPr lang="en-US" altLang="zh-CN" dirty="0" smtClean="0"/>
          </a:p>
          <a:p>
            <a:pPr>
              <a:defRPr/>
            </a:pPr>
            <a:r>
              <a:rPr lang="zh-CN" altLang="en-US" dirty="0" smtClean="0"/>
              <a:t>特性 </a:t>
            </a:r>
          </a:p>
          <a:p>
            <a:pPr lvl="1">
              <a:defRPr/>
            </a:pPr>
            <a:r>
              <a:rPr lang="zh-CN" altLang="en-US" dirty="0" smtClean="0"/>
              <a:t>普遍性与可识别性、存储性与可处理性</a:t>
            </a:r>
          </a:p>
          <a:p>
            <a:pPr lvl="1">
              <a:defRPr/>
            </a:pPr>
            <a:r>
              <a:rPr lang="zh-CN" altLang="en-US" dirty="0" smtClean="0"/>
              <a:t>时效性与可共享性、可控性与可开发性</a:t>
            </a:r>
          </a:p>
        </p:txBody>
      </p:sp>
      <p:sp>
        <p:nvSpPr>
          <p:cNvPr id="6148" name="灯片编号占位符 5"/>
          <p:cNvSpPr>
            <a:spLocks noGrp="1"/>
          </p:cNvSpPr>
          <p:nvPr>
            <p:ph type="sldNum" sz="quarter" idx="4294967295"/>
          </p:nvPr>
        </p:nvSpPr>
        <p:spPr bwMode="auto">
          <a:xfrm>
            <a:off x="0" y="6408738"/>
            <a:ext cx="511175" cy="449262"/>
          </a:xfrm>
          <a:prstGeom prst="rect">
            <a:avLst/>
          </a:prstGeom>
          <a:noFill/>
          <a:ln>
            <a:miter lim="800000"/>
            <a:headEnd/>
            <a:tailEnd/>
          </a:ln>
        </p:spPr>
        <p:txBody>
          <a:bodyPr/>
          <a:lstStyle/>
          <a:p>
            <a:fld id="{71EED31B-1605-4B8C-8AA8-4AF3FB8192D5}" type="slidenum">
              <a:rPr lang="zh-CN" altLang="en-US" sz="1000">
                <a:latin typeface="Tahoma" pitchFamily="34" charset="0"/>
              </a:rPr>
              <a:pPr/>
              <a:t>11</a:t>
            </a:fld>
            <a:endParaRPr lang="en-US" altLang="zh-CN" sz="1000">
              <a:latin typeface="Tahoma" pitchFamily="34" charset="0"/>
            </a:endParaRPr>
          </a:p>
        </p:txBody>
      </p:sp>
    </p:spTree>
  </p:cSld>
  <p:clrMapOvr>
    <a:masterClrMapping/>
  </p:clrMapOvr>
  <p:transition spd="slow"/>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3" name="Rectangle 3"/>
          <p:cNvSpPr>
            <a:spLocks noGrp="1" noChangeArrowheads="1"/>
          </p:cNvSpPr>
          <p:nvPr>
            <p:ph idx="1"/>
          </p:nvPr>
        </p:nvSpPr>
        <p:spPr/>
        <p:txBody>
          <a:bodyPr/>
          <a:lstStyle/>
          <a:p>
            <a:r>
              <a:rPr lang="zh-CN" altLang="en-US" smtClean="0"/>
              <a:t>安全服务由安全机制来实现</a:t>
            </a:r>
            <a:endParaRPr lang="en-US" altLang="zh-CN" smtClean="0"/>
          </a:p>
          <a:p>
            <a:r>
              <a:rPr lang="zh-CN" altLang="en-US" smtClean="0"/>
              <a:t>多对多</a:t>
            </a:r>
          </a:p>
          <a:p>
            <a:pPr lvl="1"/>
            <a:r>
              <a:rPr lang="zh-CN" altLang="en-US" smtClean="0"/>
              <a:t>一种安全机制可以实现一种或者多种安全服务</a:t>
            </a:r>
          </a:p>
          <a:p>
            <a:pPr lvl="1"/>
            <a:r>
              <a:rPr lang="zh-CN" altLang="en-US" smtClean="0"/>
              <a:t>一种安全服务可以由一种或者多种安全机制来实现 </a:t>
            </a:r>
            <a:endParaRPr lang="zh-CN" altLang="en-US"/>
          </a:p>
        </p:txBody>
      </p:sp>
      <p:sp>
        <p:nvSpPr>
          <p:cNvPr id="563202" name="Rectangle 2"/>
          <p:cNvSpPr>
            <a:spLocks noGrp="1" noChangeArrowheads="1"/>
          </p:cNvSpPr>
          <p:nvPr>
            <p:ph type="title"/>
          </p:nvPr>
        </p:nvSpPr>
        <p:spPr/>
        <p:txBody>
          <a:bodyPr/>
          <a:lstStyle/>
          <a:p>
            <a:r>
              <a:rPr lang="zh-CN" altLang="en-US" smtClean="0"/>
              <a:t>安全服务与安全机制的关系</a:t>
            </a:r>
            <a:endParaRPr lang="zh-CN" altLang="en-US"/>
          </a:p>
        </p:txBody>
      </p:sp>
    </p:spTree>
    <p:extLst>
      <p:ext uri="{BB962C8B-B14F-4D97-AF65-F5344CB8AC3E}">
        <p14:creationId xmlns:p14="http://schemas.microsoft.com/office/powerpoint/2010/main" val="2650304700"/>
      </p:ext>
    </p:extLst>
  </p:cSld>
  <p:clrMapOvr>
    <a:masterClrMapping/>
  </p:clrMapOvr>
  <p:transition spd="slow">
    <p:pull/>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428" name="Rectangle 180"/>
          <p:cNvSpPr>
            <a:spLocks noGrp="1" noChangeArrowheads="1"/>
          </p:cNvSpPr>
          <p:nvPr>
            <p:ph type="title"/>
          </p:nvPr>
        </p:nvSpPr>
        <p:spPr>
          <a:xfrm>
            <a:off x="457200" y="-171400"/>
            <a:ext cx="8229600" cy="1143000"/>
          </a:xfrm>
        </p:spPr>
        <p:txBody>
          <a:bodyPr/>
          <a:lstStyle/>
          <a:p>
            <a:r>
              <a:rPr lang="zh-CN" altLang="en-US" smtClean="0"/>
              <a:t>安全服务与安全机制的关系（续）</a:t>
            </a:r>
            <a:endParaRPr lang="zh-CN" altLang="en-US"/>
          </a:p>
        </p:txBody>
      </p:sp>
      <p:graphicFrame>
        <p:nvGraphicFramePr>
          <p:cNvPr id="565445" name="Group 197"/>
          <p:cNvGraphicFramePr>
            <a:graphicFrameLocks noGrp="1"/>
          </p:cNvGraphicFramePr>
          <p:nvPr>
            <p:extLst>
              <p:ext uri="{D42A27DB-BD31-4B8C-83A1-F6EECF244321}">
                <p14:modId xmlns:p14="http://schemas.microsoft.com/office/powerpoint/2010/main" val="2300105522"/>
              </p:ext>
            </p:extLst>
          </p:nvPr>
        </p:nvGraphicFramePr>
        <p:xfrm>
          <a:off x="322263" y="788248"/>
          <a:ext cx="8497887" cy="5593080"/>
        </p:xfrm>
        <a:graphic>
          <a:graphicData uri="http://schemas.openxmlformats.org/drawingml/2006/table">
            <a:tbl>
              <a:tblPr/>
              <a:tblGrid>
                <a:gridCol w="581025">
                  <a:extLst>
                    <a:ext uri="{9D8B030D-6E8A-4147-A177-3AD203B41FA5}">
                      <a16:colId xmlns:a16="http://schemas.microsoft.com/office/drawing/2014/main" val="20000"/>
                    </a:ext>
                  </a:extLst>
                </a:gridCol>
                <a:gridCol w="2068512">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749300">
                  <a:extLst>
                    <a:ext uri="{9D8B030D-6E8A-4147-A177-3AD203B41FA5}">
                      <a16:colId xmlns:a16="http://schemas.microsoft.com/office/drawing/2014/main" val="20004"/>
                    </a:ext>
                  </a:extLst>
                </a:gridCol>
                <a:gridCol w="758825">
                  <a:extLst>
                    <a:ext uri="{9D8B030D-6E8A-4147-A177-3AD203B41FA5}">
                      <a16:colId xmlns:a16="http://schemas.microsoft.com/office/drawing/2014/main" val="20005"/>
                    </a:ext>
                  </a:extLst>
                </a:gridCol>
                <a:gridCol w="606425">
                  <a:extLst>
                    <a:ext uri="{9D8B030D-6E8A-4147-A177-3AD203B41FA5}">
                      <a16:colId xmlns:a16="http://schemas.microsoft.com/office/drawing/2014/main" val="20006"/>
                    </a:ext>
                  </a:extLst>
                </a:gridCol>
                <a:gridCol w="755650">
                  <a:extLst>
                    <a:ext uri="{9D8B030D-6E8A-4147-A177-3AD203B41FA5}">
                      <a16:colId xmlns:a16="http://schemas.microsoft.com/office/drawing/2014/main" val="20007"/>
                    </a:ext>
                  </a:extLst>
                </a:gridCol>
                <a:gridCol w="611188">
                  <a:extLst>
                    <a:ext uri="{9D8B030D-6E8A-4147-A177-3AD203B41FA5}">
                      <a16:colId xmlns:a16="http://schemas.microsoft.com/office/drawing/2014/main" val="20008"/>
                    </a:ext>
                  </a:extLst>
                </a:gridCol>
                <a:gridCol w="690562">
                  <a:extLst>
                    <a:ext uri="{9D8B030D-6E8A-4147-A177-3AD203B41FA5}">
                      <a16:colId xmlns:a16="http://schemas.microsoft.com/office/drawing/2014/main" val="20009"/>
                    </a:ext>
                  </a:extLst>
                </a:gridCol>
              </a:tblGrid>
              <a:tr h="474663">
                <a:tc gridSpan="2">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机制</a:t>
                      </a:r>
                      <a:endParaRPr kumimoji="0" lang="en-US" altLang="zh-CN"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服务</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加密</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数字签名</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访问</a:t>
                      </a:r>
                    </a:p>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控制</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数据完整性</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认证交换</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业务流填充</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路由控制</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公证</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2413">
                <a:tc row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认</a:t>
                      </a: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证</a:t>
                      </a:r>
                      <a:endParaRPr kumimoji="0" lang="zh-CN" altLang="en-US" sz="16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rPr>
                        <a:t>对等实体认证</a:t>
                      </a:r>
                      <a:endParaRPr kumimoji="0" lang="zh-CN" altLang="en-US" sz="1300" b="1" i="0" u="none" strike="noStrike" cap="none" normalizeH="0" baseline="0" smtClean="0">
                        <a:ln>
                          <a:noFill/>
                        </a:ln>
                        <a:solidFill>
                          <a:srgbClr val="FF0000"/>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rgbClr val="FF0000"/>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rgbClr val="FF0000"/>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rgbClr val="FF0000"/>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rgbClr val="FF0000"/>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rgbClr val="FF0000"/>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rgbClr val="FF0000"/>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rgbClr val="FF0000"/>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rgbClr val="FF0000"/>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数据起源认证</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3688">
                <a:tc rowSpan="3">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600" b="1" i="0" u="none" strike="noStrike" kern="1200" cap="none" normalizeH="0" baseline="0" smtClean="0">
                          <a:ln>
                            <a:noFill/>
                          </a:ln>
                          <a:solidFill>
                            <a:schemeClr val="tx1"/>
                          </a:solidFill>
                          <a:effectLst/>
                          <a:latin typeface="Times New Roman" pitchFamily="18" charset="0"/>
                          <a:ea typeface="宋体" pitchFamily="2" charset="-122"/>
                          <a:cs typeface="Times New Roman" pitchFamily="18" charset="0"/>
                        </a:rPr>
                        <a:t>访问控制</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自主访问控制</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6556">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强制访问控制</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6556">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rPr>
                        <a:t>基于角色的访问控制</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defRPr/>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66700">
                <a:tc rowSpan="4">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600" b="1" i="0" u="none" strike="noStrike" kern="1200" cap="none" normalizeH="0" baseline="0" smtClean="0">
                          <a:ln>
                            <a:noFill/>
                          </a:ln>
                          <a:solidFill>
                            <a:schemeClr val="tx1"/>
                          </a:solidFill>
                          <a:effectLst/>
                          <a:latin typeface="Times New Roman" pitchFamily="18" charset="0"/>
                          <a:ea typeface="宋体" pitchFamily="2" charset="-122"/>
                          <a:cs typeface="Times New Roman" pitchFamily="18" charset="0"/>
                        </a:rPr>
                        <a:t>机</a:t>
                      </a:r>
                      <a:r>
                        <a:rPr kumimoji="0" lang="zh-CN" altLang="en-US" sz="16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密 性</a:t>
                      </a:r>
                      <a:endParaRPr kumimoji="0" lang="zh-CN" altLang="en-US" sz="16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连接机密性</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6828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无连接机密性</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选择字段机密性</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rPr>
                        <a:t>业务流机密性</a:t>
                      </a:r>
                      <a:endParaRPr kumimoji="0" lang="zh-CN" altLang="en-US" sz="1300" b="1" i="0" u="none" strike="noStrike" cap="none" normalizeH="0" baseline="0" smtClean="0">
                        <a:ln>
                          <a:noFill/>
                        </a:ln>
                        <a:solidFill>
                          <a:srgbClr val="FF0000"/>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rgbClr val="FF0000"/>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rgbClr val="FF0000"/>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rgbClr val="FF0000"/>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rgbClr val="FF0000"/>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rgbClr val="FF0000"/>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rgbClr val="FF0000"/>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rgbClr val="FF0000"/>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rgbClr val="FF0000"/>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66700">
                <a:tc rowSpan="5">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完</a:t>
                      </a: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整</a:t>
                      </a: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性</a:t>
                      </a:r>
                      <a:endParaRPr kumimoji="0" lang="zh-CN" altLang="en-US" sz="16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可恢复的连接完整性</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6828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不可恢复的连接完整性</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选择字段的连接完整性</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无连接完整性</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选择字段的无连接完整性</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68288">
                <a:tc row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非否认</a:t>
                      </a:r>
                      <a:endParaRPr kumimoji="0" lang="zh-CN" altLang="en-US" sz="16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数据起源的非否认</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9845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传递过程的非否认</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3729478098"/>
      </p:ext>
    </p:extLst>
  </p:cSld>
  <p:clrMapOvr>
    <a:masterClrMapping/>
  </p:clrMapOvr>
  <p:transition spd="slow">
    <p:pull/>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308" name="Rectangle 12"/>
          <p:cNvSpPr>
            <a:spLocks noGrp="1" noChangeArrowheads="1"/>
          </p:cNvSpPr>
          <p:nvPr>
            <p:ph type="title"/>
          </p:nvPr>
        </p:nvSpPr>
        <p:spPr/>
        <p:txBody>
          <a:bodyPr/>
          <a:lstStyle/>
          <a:p>
            <a:r>
              <a:rPr lang="zh-CN" altLang="en-US" sz="4400">
                <a:solidFill>
                  <a:srgbClr val="000066"/>
                </a:solidFill>
                <a:latin typeface="Times New Roman" pitchFamily="18" charset="0"/>
              </a:rPr>
              <a:t>安全体系结构</a:t>
            </a:r>
          </a:p>
        </p:txBody>
      </p:sp>
      <p:grpSp>
        <p:nvGrpSpPr>
          <p:cNvPr id="567309" name="Group 13"/>
          <p:cNvGrpSpPr>
            <a:grpSpLocks/>
          </p:cNvGrpSpPr>
          <p:nvPr/>
        </p:nvGrpSpPr>
        <p:grpSpPr bwMode="auto">
          <a:xfrm>
            <a:off x="2057400" y="1484337"/>
            <a:ext cx="4176713" cy="4752975"/>
            <a:chOff x="1628" y="799"/>
            <a:chExt cx="2631" cy="2994"/>
          </a:xfrm>
        </p:grpSpPr>
        <p:sp>
          <p:nvSpPr>
            <p:cNvPr id="567310" name="Rectangle 14"/>
            <p:cNvSpPr>
              <a:spLocks noChangeArrowheads="1"/>
            </p:cNvSpPr>
            <p:nvPr/>
          </p:nvSpPr>
          <p:spPr bwMode="auto">
            <a:xfrm>
              <a:off x="1628" y="2024"/>
              <a:ext cx="2631" cy="1769"/>
            </a:xfrm>
            <a:prstGeom prst="rect">
              <a:avLst/>
            </a:prstGeom>
            <a:solidFill>
              <a:srgbClr val="FFFFFF"/>
            </a:solidFill>
            <a:ln w="9525">
              <a:solidFill>
                <a:schemeClr val="tx1"/>
              </a:solidFill>
              <a:prstDash val="lg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7311" name="Rectangle 15"/>
            <p:cNvSpPr>
              <a:spLocks noChangeArrowheads="1"/>
            </p:cNvSpPr>
            <p:nvPr/>
          </p:nvSpPr>
          <p:spPr bwMode="auto">
            <a:xfrm>
              <a:off x="2091" y="799"/>
              <a:ext cx="1668"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风险分析</a:t>
              </a:r>
            </a:p>
          </p:txBody>
        </p:sp>
        <p:sp>
          <p:nvSpPr>
            <p:cNvPr id="567312" name="Rectangle 16"/>
            <p:cNvSpPr>
              <a:spLocks noChangeArrowheads="1"/>
            </p:cNvSpPr>
            <p:nvPr/>
          </p:nvSpPr>
          <p:spPr bwMode="auto">
            <a:xfrm>
              <a:off x="2092" y="1407"/>
              <a:ext cx="1668"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安全策略设计</a:t>
              </a:r>
            </a:p>
          </p:txBody>
        </p:sp>
        <p:sp>
          <p:nvSpPr>
            <p:cNvPr id="567313" name="Rectangle 17"/>
            <p:cNvSpPr>
              <a:spLocks noChangeArrowheads="1"/>
            </p:cNvSpPr>
            <p:nvPr/>
          </p:nvSpPr>
          <p:spPr bwMode="auto">
            <a:xfrm>
              <a:off x="1750" y="2076"/>
              <a:ext cx="2400"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安全服务与安全机制设计</a:t>
              </a:r>
            </a:p>
          </p:txBody>
        </p:sp>
        <p:sp>
          <p:nvSpPr>
            <p:cNvPr id="567314" name="Rectangle 18"/>
            <p:cNvSpPr>
              <a:spLocks noChangeArrowheads="1"/>
            </p:cNvSpPr>
            <p:nvPr/>
          </p:nvSpPr>
          <p:spPr bwMode="auto">
            <a:xfrm>
              <a:off x="1683" y="2704"/>
              <a:ext cx="2523" cy="356"/>
            </a:xfrm>
            <a:prstGeom prst="rect">
              <a:avLst/>
            </a:prstGeom>
            <a:solidFill>
              <a:srgbClr val="0000FF"/>
            </a:solidFill>
            <a:ln>
              <a:noFill/>
            </a:ln>
            <a:effectLst/>
            <a:extLst>
              <a:ext uri="{91240B29-F687-4F45-9708-019B960494DF}">
                <a14:hiddenLine xmlns:a14="http://schemas.microsoft.com/office/drawing/2010/main" w="9525">
                  <a:solidFill>
                    <a:srgbClr val="FF0000"/>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安全服务与安全机制的关系</a:t>
              </a:r>
            </a:p>
          </p:txBody>
        </p:sp>
        <p:sp>
          <p:nvSpPr>
            <p:cNvPr id="567315" name="Rectangle 19"/>
            <p:cNvSpPr>
              <a:spLocks noChangeArrowheads="1"/>
            </p:cNvSpPr>
            <p:nvPr/>
          </p:nvSpPr>
          <p:spPr bwMode="auto">
            <a:xfrm>
              <a:off x="1837" y="3301"/>
              <a:ext cx="2205"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rgbClr val="CC0000"/>
                  </a:solidFill>
                </a:rPr>
                <a:t>安全服务部署</a:t>
              </a:r>
            </a:p>
          </p:txBody>
        </p:sp>
        <p:sp>
          <p:nvSpPr>
            <p:cNvPr id="567316" name="AutoShape 20"/>
            <p:cNvSpPr>
              <a:spLocks noChangeArrowheads="1"/>
            </p:cNvSpPr>
            <p:nvPr/>
          </p:nvSpPr>
          <p:spPr bwMode="auto">
            <a:xfrm>
              <a:off x="2889" y="1173"/>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7317" name="AutoShape 21"/>
            <p:cNvSpPr>
              <a:spLocks noChangeArrowheads="1"/>
            </p:cNvSpPr>
            <p:nvPr/>
          </p:nvSpPr>
          <p:spPr bwMode="auto">
            <a:xfrm>
              <a:off x="2880" y="1779"/>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7318" name="AutoShape 22"/>
            <p:cNvSpPr>
              <a:spLocks noChangeArrowheads="1"/>
            </p:cNvSpPr>
            <p:nvPr/>
          </p:nvSpPr>
          <p:spPr bwMode="auto">
            <a:xfrm>
              <a:off x="2880" y="2442"/>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67319" name="AutoShape 23"/>
            <p:cNvSpPr>
              <a:spLocks noChangeArrowheads="1"/>
            </p:cNvSpPr>
            <p:nvPr/>
          </p:nvSpPr>
          <p:spPr bwMode="auto">
            <a:xfrm>
              <a:off x="2880" y="3068"/>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Tree>
    <p:extLst>
      <p:ext uri="{BB962C8B-B14F-4D97-AF65-F5344CB8AC3E}">
        <p14:creationId xmlns:p14="http://schemas.microsoft.com/office/powerpoint/2010/main" val="1902199209"/>
      </p:ext>
    </p:extLst>
  </p:cSld>
  <p:clrMapOvr>
    <a:masterClrMapping/>
  </p:clrMapOvr>
  <p:transition spd="slow">
    <p:pull/>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标题 2"/>
          <p:cNvSpPr>
            <a:spLocks noGrp="1" noChangeArrowheads="1"/>
          </p:cNvSpPr>
          <p:nvPr>
            <p:ph type="title"/>
          </p:nvPr>
        </p:nvSpPr>
        <p:spPr/>
        <p:txBody>
          <a:bodyPr/>
          <a:lstStyle/>
          <a:p>
            <a:r>
              <a:rPr lang="zh-CN" altLang="en-US" smtClean="0"/>
              <a:t>开放系统互连OSI参考模型 </a:t>
            </a:r>
          </a:p>
        </p:txBody>
      </p:sp>
      <p:sp>
        <p:nvSpPr>
          <p:cNvPr id="17411" name="Freeform 16"/>
          <p:cNvSpPr>
            <a:spLocks noChangeArrowheads="1"/>
          </p:cNvSpPr>
          <p:nvPr/>
        </p:nvSpPr>
        <p:spPr bwMode="auto">
          <a:xfrm>
            <a:off x="3489325" y="1262063"/>
            <a:ext cx="5114925" cy="520700"/>
          </a:xfrm>
          <a:custGeom>
            <a:avLst/>
            <a:gdLst>
              <a:gd name="T0" fmla="*/ 2147483647 w 520735"/>
              <a:gd name="T1" fmla="*/ 0 h 5115448"/>
              <a:gd name="T2" fmla="*/ 2147483647 w 520735"/>
              <a:gd name="T3" fmla="*/ 0 h 5115448"/>
              <a:gd name="T4" fmla="*/ 2147483647 w 520735"/>
              <a:gd name="T5" fmla="*/ 0 h 5115448"/>
              <a:gd name="T6" fmla="*/ 2147483647 w 520735"/>
              <a:gd name="T7" fmla="*/ 0 h 5115448"/>
              <a:gd name="T8" fmla="*/ 2147483647 w 520735"/>
              <a:gd name="T9" fmla="*/ 0 h 5115448"/>
              <a:gd name="T10" fmla="*/ 2147483647 w 520735"/>
              <a:gd name="T11" fmla="*/ 0 h 5115448"/>
              <a:gd name="T12" fmla="*/ 2147483647 w 520735"/>
              <a:gd name="T13" fmla="*/ 0 h 5115448"/>
              <a:gd name="T14" fmla="*/ 0 w 520735"/>
              <a:gd name="T15" fmla="*/ 0 h 5115448"/>
              <a:gd name="T16" fmla="*/ 0 w 520735"/>
              <a:gd name="T17" fmla="*/ 0 h 5115448"/>
              <a:gd name="T18" fmla="*/ 0 w 520735"/>
              <a:gd name="T19" fmla="*/ 0 h 5115448"/>
              <a:gd name="T20" fmla="*/ 0 w 520735"/>
              <a:gd name="T21" fmla="*/ 0 h 5115448"/>
              <a:gd name="T22" fmla="*/ 2147483647 w 520735"/>
              <a:gd name="T23" fmla="*/ 0 h 5115448"/>
              <a:gd name="T24" fmla="*/ 2147483647 w 520735"/>
              <a:gd name="T25" fmla="*/ 0 h 5115448"/>
              <a:gd name="T26" fmla="*/ 2147483647 w 520735"/>
              <a:gd name="T27" fmla="*/ 0 h 5115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0735"/>
              <a:gd name="T43" fmla="*/ 0 h 5115448"/>
              <a:gd name="T44" fmla="*/ 520735 w 520735"/>
              <a:gd name="T45" fmla="*/ 5115448 h 51154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0735" h="5115448">
                <a:moveTo>
                  <a:pt x="520735" y="852596"/>
                </a:moveTo>
                <a:lnTo>
                  <a:pt x="520735" y="4262852"/>
                </a:lnTo>
                <a:cubicBezTo>
                  <a:pt x="520735" y="4488969"/>
                  <a:pt x="519804" y="4705833"/>
                  <a:pt x="518147" y="4865720"/>
                </a:cubicBezTo>
                <a:cubicBezTo>
                  <a:pt x="516490" y="5025607"/>
                  <a:pt x="514243" y="5115433"/>
                  <a:pt x="511900" y="5115433"/>
                </a:cubicBezTo>
                <a:cubicBezTo>
                  <a:pt x="341267" y="5115433"/>
                  <a:pt x="170633" y="5115443"/>
                  <a:pt x="0" y="5115443"/>
                </a:cubicBezTo>
                <a:lnTo>
                  <a:pt x="0" y="5"/>
                </a:lnTo>
                <a:lnTo>
                  <a:pt x="511900" y="5"/>
                </a:lnTo>
                <a:cubicBezTo>
                  <a:pt x="514243" y="5"/>
                  <a:pt x="516490" y="89831"/>
                  <a:pt x="518147" y="249728"/>
                </a:cubicBezTo>
                <a:cubicBezTo>
                  <a:pt x="519804" y="409615"/>
                  <a:pt x="520735" y="626479"/>
                  <a:pt x="520735" y="852606"/>
                </a:cubicBezTo>
                <a:lnTo>
                  <a:pt x="520735" y="852596"/>
                </a:lnTo>
                <a:close/>
              </a:path>
            </a:pathLst>
          </a:custGeom>
          <a:solidFill>
            <a:srgbClr val="F7D2CB"/>
          </a:solidFill>
          <a:ln w="55000" cmpd="thickThin">
            <a:solidFill>
              <a:srgbClr val="F7D2CB"/>
            </a:solidFill>
            <a:bevel/>
            <a:headEnd/>
            <a:tailEnd/>
          </a:ln>
        </p:spPr>
        <p:txBody>
          <a:bodyPr lIns="247651" tIns="149245" rIns="273070" bIns="149246"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171450" indent="-1714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spcAft>
                <a:spcPct val="15000"/>
              </a:spcAft>
              <a:buFont typeface="Arial" panose="020B0604020202020204" pitchFamily="34" charset="0"/>
              <a:buChar char="•"/>
            </a:pPr>
            <a:r>
              <a:rPr lang="zh-CN" altLang="en-US" sz="1800">
                <a:solidFill>
                  <a:srgbClr val="000000"/>
                </a:solidFill>
                <a:latin typeface="黑体" panose="02010609060101010101" pitchFamily="49" charset="-122"/>
                <a:ea typeface="黑体" panose="02010609060101010101" pitchFamily="49" charset="-122"/>
                <a:sym typeface="黑体" panose="02010609060101010101" pitchFamily="49" charset="-122"/>
              </a:rPr>
              <a:t>应用进程访问网络服务的窗口</a:t>
            </a:r>
            <a:endParaRPr lang="en-US" sz="1800">
              <a:solidFill>
                <a:srgbClr val="000000"/>
              </a:solidFill>
              <a:latin typeface="Lucida Sans Unicode" panose="020B0602030504020204" pitchFamily="34" charset="0"/>
              <a:sym typeface="Lucida Sans Unicode" panose="020B0602030504020204" pitchFamily="34" charset="0"/>
            </a:endParaRPr>
          </a:p>
        </p:txBody>
      </p:sp>
      <p:sp>
        <p:nvSpPr>
          <p:cNvPr id="17412" name="Freeform 17"/>
          <p:cNvSpPr>
            <a:spLocks noChangeArrowheads="1"/>
          </p:cNvSpPr>
          <p:nvPr/>
        </p:nvSpPr>
        <p:spPr bwMode="auto">
          <a:xfrm>
            <a:off x="611188" y="1196975"/>
            <a:ext cx="2878137" cy="650875"/>
          </a:xfrm>
          <a:custGeom>
            <a:avLst/>
            <a:gdLst>
              <a:gd name="T0" fmla="*/ 0 w 2877439"/>
              <a:gd name="T1" fmla="*/ 108419 h 650919"/>
              <a:gd name="T2" fmla="*/ 31856 w 2877439"/>
              <a:gd name="T3" fmla="*/ 31756 h 650919"/>
              <a:gd name="T4" fmla="*/ 108749 w 2877439"/>
              <a:gd name="T5" fmla="*/ 0 h 650919"/>
              <a:gd name="T6" fmla="*/ 2775678 w 2877439"/>
              <a:gd name="T7" fmla="*/ 0 h 650919"/>
              <a:gd name="T8" fmla="*/ 2852579 w 2877439"/>
              <a:gd name="T9" fmla="*/ 31756 h 650919"/>
              <a:gd name="T10" fmla="*/ 2884433 w 2877439"/>
              <a:gd name="T11" fmla="*/ 108419 h 650919"/>
              <a:gd name="T12" fmla="*/ 2884433 w 2877439"/>
              <a:gd name="T13" fmla="*/ 542060 h 650919"/>
              <a:gd name="T14" fmla="*/ 2852579 w 2877439"/>
              <a:gd name="T15" fmla="*/ 618723 h 650919"/>
              <a:gd name="T16" fmla="*/ 2775678 w 2877439"/>
              <a:gd name="T17" fmla="*/ 650479 h 650919"/>
              <a:gd name="T18" fmla="*/ 108749 w 2877439"/>
              <a:gd name="T19" fmla="*/ 650479 h 650919"/>
              <a:gd name="T20" fmla="*/ 31856 w 2877439"/>
              <a:gd name="T21" fmla="*/ 618723 h 650919"/>
              <a:gd name="T22" fmla="*/ 0 w 2877439"/>
              <a:gd name="T23" fmla="*/ 542060 h 650919"/>
              <a:gd name="T24" fmla="*/ 0 w 2877439"/>
              <a:gd name="T25" fmla="*/ 108419 h 6509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77439"/>
              <a:gd name="T40" fmla="*/ 0 h 650919"/>
              <a:gd name="T41" fmla="*/ 2877439 w 2877439"/>
              <a:gd name="T42" fmla="*/ 650919 h 6509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77439" h="650919">
                <a:moveTo>
                  <a:pt x="0" y="108489"/>
                </a:moveTo>
                <a:cubicBezTo>
                  <a:pt x="0" y="79716"/>
                  <a:pt x="11430" y="52121"/>
                  <a:pt x="31776" y="31776"/>
                </a:cubicBezTo>
                <a:cubicBezTo>
                  <a:pt x="52122" y="11430"/>
                  <a:pt x="79716" y="0"/>
                  <a:pt x="108489" y="0"/>
                </a:cubicBezTo>
                <a:lnTo>
                  <a:pt x="2768950" y="0"/>
                </a:lnTo>
                <a:cubicBezTo>
                  <a:pt x="2797723" y="0"/>
                  <a:pt x="2825318" y="11430"/>
                  <a:pt x="2845663" y="31776"/>
                </a:cubicBezTo>
                <a:cubicBezTo>
                  <a:pt x="2866009" y="52122"/>
                  <a:pt x="2877439" y="79716"/>
                  <a:pt x="2877439" y="108489"/>
                </a:cubicBezTo>
                <a:lnTo>
                  <a:pt x="2877439" y="542430"/>
                </a:lnTo>
                <a:cubicBezTo>
                  <a:pt x="2877439" y="571203"/>
                  <a:pt x="2866009" y="598798"/>
                  <a:pt x="2845663" y="619143"/>
                </a:cubicBezTo>
                <a:cubicBezTo>
                  <a:pt x="2825317" y="639489"/>
                  <a:pt x="2797723" y="650919"/>
                  <a:pt x="2768950" y="650919"/>
                </a:cubicBezTo>
                <a:lnTo>
                  <a:pt x="108489" y="650919"/>
                </a:lnTo>
                <a:cubicBezTo>
                  <a:pt x="79716" y="650919"/>
                  <a:pt x="52121" y="639489"/>
                  <a:pt x="31776" y="619143"/>
                </a:cubicBezTo>
                <a:cubicBezTo>
                  <a:pt x="11430" y="598797"/>
                  <a:pt x="0" y="571203"/>
                  <a:pt x="0" y="542430"/>
                </a:cubicBezTo>
                <a:lnTo>
                  <a:pt x="0" y="108489"/>
                </a:lnTo>
                <a:close/>
              </a:path>
            </a:pathLst>
          </a:custGeom>
          <a:solidFill>
            <a:srgbClr val="EB641B"/>
          </a:solidFill>
          <a:ln w="63500" cmpd="thickThin">
            <a:solidFill>
              <a:srgbClr val="FFFFFF"/>
            </a:solidFill>
            <a:bevel/>
            <a:headEnd/>
            <a:tailEnd/>
          </a:ln>
        </p:spPr>
        <p:txBody>
          <a:bodyPr lIns="107975" tIns="69875" rIns="107975" bIns="6987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2000">
                <a:solidFill>
                  <a:srgbClr val="FFFFFF"/>
                </a:solidFill>
                <a:latin typeface="黑体" panose="02010609060101010101" pitchFamily="49" charset="-122"/>
                <a:ea typeface="黑体" panose="02010609060101010101" pitchFamily="49" charset="-122"/>
                <a:sym typeface="黑体" panose="02010609060101010101" pitchFamily="49" charset="-122"/>
              </a:rPr>
              <a:t>应用层</a:t>
            </a:r>
            <a:endParaRPr lang="en-US" sz="2000">
              <a:solidFill>
                <a:srgbClr val="FFFFFF"/>
              </a:solidFill>
              <a:latin typeface="Lucida Sans Unicode" panose="020B0602030504020204" pitchFamily="34" charset="0"/>
              <a:sym typeface="Lucida Sans Unicode" panose="020B0602030504020204" pitchFamily="34" charset="0"/>
            </a:endParaRPr>
          </a:p>
        </p:txBody>
      </p:sp>
      <p:sp>
        <p:nvSpPr>
          <p:cNvPr id="17413" name="Freeform 18"/>
          <p:cNvSpPr>
            <a:spLocks noChangeArrowheads="1"/>
          </p:cNvSpPr>
          <p:nvPr/>
        </p:nvSpPr>
        <p:spPr bwMode="auto">
          <a:xfrm>
            <a:off x="3489325" y="1946275"/>
            <a:ext cx="5114925" cy="520700"/>
          </a:xfrm>
          <a:custGeom>
            <a:avLst/>
            <a:gdLst>
              <a:gd name="T0" fmla="*/ 2147483647 w 520735"/>
              <a:gd name="T1" fmla="*/ 0 h 5115448"/>
              <a:gd name="T2" fmla="*/ 2147483647 w 520735"/>
              <a:gd name="T3" fmla="*/ 0 h 5115448"/>
              <a:gd name="T4" fmla="*/ 2147483647 w 520735"/>
              <a:gd name="T5" fmla="*/ 0 h 5115448"/>
              <a:gd name="T6" fmla="*/ 2147483647 w 520735"/>
              <a:gd name="T7" fmla="*/ 0 h 5115448"/>
              <a:gd name="T8" fmla="*/ 2147483647 w 520735"/>
              <a:gd name="T9" fmla="*/ 0 h 5115448"/>
              <a:gd name="T10" fmla="*/ 2147483647 w 520735"/>
              <a:gd name="T11" fmla="*/ 0 h 5115448"/>
              <a:gd name="T12" fmla="*/ 2147483647 w 520735"/>
              <a:gd name="T13" fmla="*/ 0 h 5115448"/>
              <a:gd name="T14" fmla="*/ 0 w 520735"/>
              <a:gd name="T15" fmla="*/ 0 h 5115448"/>
              <a:gd name="T16" fmla="*/ 0 w 520735"/>
              <a:gd name="T17" fmla="*/ 0 h 5115448"/>
              <a:gd name="T18" fmla="*/ 0 w 520735"/>
              <a:gd name="T19" fmla="*/ 0 h 5115448"/>
              <a:gd name="T20" fmla="*/ 0 w 520735"/>
              <a:gd name="T21" fmla="*/ 0 h 5115448"/>
              <a:gd name="T22" fmla="*/ 2147483647 w 520735"/>
              <a:gd name="T23" fmla="*/ 0 h 5115448"/>
              <a:gd name="T24" fmla="*/ 2147483647 w 520735"/>
              <a:gd name="T25" fmla="*/ 0 h 5115448"/>
              <a:gd name="T26" fmla="*/ 2147483647 w 520735"/>
              <a:gd name="T27" fmla="*/ 0 h 5115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0735"/>
              <a:gd name="T43" fmla="*/ 0 h 5115448"/>
              <a:gd name="T44" fmla="*/ 520735 w 520735"/>
              <a:gd name="T45" fmla="*/ 5115448 h 51154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0735" h="5115448">
                <a:moveTo>
                  <a:pt x="520735" y="852596"/>
                </a:moveTo>
                <a:lnTo>
                  <a:pt x="520735" y="4262852"/>
                </a:lnTo>
                <a:cubicBezTo>
                  <a:pt x="520735" y="4488969"/>
                  <a:pt x="519804" y="4705833"/>
                  <a:pt x="518147" y="4865720"/>
                </a:cubicBezTo>
                <a:cubicBezTo>
                  <a:pt x="516490" y="5025607"/>
                  <a:pt x="514243" y="5115433"/>
                  <a:pt x="511900" y="5115433"/>
                </a:cubicBezTo>
                <a:cubicBezTo>
                  <a:pt x="341267" y="5115433"/>
                  <a:pt x="170633" y="5115443"/>
                  <a:pt x="0" y="5115443"/>
                </a:cubicBezTo>
                <a:lnTo>
                  <a:pt x="0" y="5"/>
                </a:lnTo>
                <a:lnTo>
                  <a:pt x="511900" y="5"/>
                </a:lnTo>
                <a:cubicBezTo>
                  <a:pt x="514243" y="5"/>
                  <a:pt x="516490" y="89831"/>
                  <a:pt x="518147" y="249728"/>
                </a:cubicBezTo>
                <a:cubicBezTo>
                  <a:pt x="519804" y="409615"/>
                  <a:pt x="520735" y="626479"/>
                  <a:pt x="520735" y="852606"/>
                </a:cubicBezTo>
                <a:lnTo>
                  <a:pt x="520735" y="852596"/>
                </a:lnTo>
                <a:close/>
              </a:path>
            </a:pathLst>
          </a:custGeom>
          <a:solidFill>
            <a:srgbClr val="F4EACD"/>
          </a:solidFill>
          <a:ln w="55000" cmpd="thickThin">
            <a:solidFill>
              <a:srgbClr val="F4EACD"/>
            </a:solidFill>
            <a:bevel/>
            <a:headEnd/>
            <a:tailEnd/>
          </a:ln>
        </p:spPr>
        <p:txBody>
          <a:bodyPr lIns="247651" tIns="149245" rIns="273070" bIns="149246"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171450" indent="-1714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spcAft>
                <a:spcPct val="15000"/>
              </a:spcAft>
              <a:buFont typeface="Arial" panose="020B0604020202020204" pitchFamily="34" charset="0"/>
              <a:buChar char="•"/>
            </a:pPr>
            <a:r>
              <a:rPr lang="zh-CN" altLang="en-US" sz="1800">
                <a:solidFill>
                  <a:srgbClr val="000000"/>
                </a:solidFill>
                <a:latin typeface="黑体" panose="02010609060101010101" pitchFamily="49" charset="-122"/>
                <a:ea typeface="黑体" panose="02010609060101010101" pitchFamily="49" charset="-122"/>
                <a:sym typeface="黑体" panose="02010609060101010101" pitchFamily="49" charset="-122"/>
              </a:rPr>
              <a:t>解释不同控制码、字符集和图形字符等</a:t>
            </a:r>
          </a:p>
        </p:txBody>
      </p:sp>
      <p:sp>
        <p:nvSpPr>
          <p:cNvPr id="17414" name="Freeform 19"/>
          <p:cNvSpPr>
            <a:spLocks noChangeArrowheads="1"/>
          </p:cNvSpPr>
          <p:nvPr/>
        </p:nvSpPr>
        <p:spPr bwMode="auto">
          <a:xfrm>
            <a:off x="611188" y="1881188"/>
            <a:ext cx="2878137" cy="650875"/>
          </a:xfrm>
          <a:custGeom>
            <a:avLst/>
            <a:gdLst>
              <a:gd name="T0" fmla="*/ 0 w 2877439"/>
              <a:gd name="T1" fmla="*/ 108419 h 650919"/>
              <a:gd name="T2" fmla="*/ 31856 w 2877439"/>
              <a:gd name="T3" fmla="*/ 31756 h 650919"/>
              <a:gd name="T4" fmla="*/ 108749 w 2877439"/>
              <a:gd name="T5" fmla="*/ 0 h 650919"/>
              <a:gd name="T6" fmla="*/ 2775678 w 2877439"/>
              <a:gd name="T7" fmla="*/ 0 h 650919"/>
              <a:gd name="T8" fmla="*/ 2852579 w 2877439"/>
              <a:gd name="T9" fmla="*/ 31756 h 650919"/>
              <a:gd name="T10" fmla="*/ 2884433 w 2877439"/>
              <a:gd name="T11" fmla="*/ 108419 h 650919"/>
              <a:gd name="T12" fmla="*/ 2884433 w 2877439"/>
              <a:gd name="T13" fmla="*/ 542060 h 650919"/>
              <a:gd name="T14" fmla="*/ 2852579 w 2877439"/>
              <a:gd name="T15" fmla="*/ 618723 h 650919"/>
              <a:gd name="T16" fmla="*/ 2775678 w 2877439"/>
              <a:gd name="T17" fmla="*/ 650479 h 650919"/>
              <a:gd name="T18" fmla="*/ 108749 w 2877439"/>
              <a:gd name="T19" fmla="*/ 650479 h 650919"/>
              <a:gd name="T20" fmla="*/ 31856 w 2877439"/>
              <a:gd name="T21" fmla="*/ 618723 h 650919"/>
              <a:gd name="T22" fmla="*/ 0 w 2877439"/>
              <a:gd name="T23" fmla="*/ 542060 h 650919"/>
              <a:gd name="T24" fmla="*/ 0 w 2877439"/>
              <a:gd name="T25" fmla="*/ 108419 h 6509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77439"/>
              <a:gd name="T40" fmla="*/ 0 h 650919"/>
              <a:gd name="T41" fmla="*/ 2877439 w 2877439"/>
              <a:gd name="T42" fmla="*/ 650919 h 6509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77439" h="650919">
                <a:moveTo>
                  <a:pt x="0" y="108489"/>
                </a:moveTo>
                <a:cubicBezTo>
                  <a:pt x="0" y="79716"/>
                  <a:pt x="11430" y="52121"/>
                  <a:pt x="31776" y="31776"/>
                </a:cubicBezTo>
                <a:cubicBezTo>
                  <a:pt x="52122" y="11430"/>
                  <a:pt x="79716" y="0"/>
                  <a:pt x="108489" y="0"/>
                </a:cubicBezTo>
                <a:lnTo>
                  <a:pt x="2768950" y="0"/>
                </a:lnTo>
                <a:cubicBezTo>
                  <a:pt x="2797723" y="0"/>
                  <a:pt x="2825318" y="11430"/>
                  <a:pt x="2845663" y="31776"/>
                </a:cubicBezTo>
                <a:cubicBezTo>
                  <a:pt x="2866009" y="52122"/>
                  <a:pt x="2877439" y="79716"/>
                  <a:pt x="2877439" y="108489"/>
                </a:cubicBezTo>
                <a:lnTo>
                  <a:pt x="2877439" y="542430"/>
                </a:lnTo>
                <a:cubicBezTo>
                  <a:pt x="2877439" y="571203"/>
                  <a:pt x="2866009" y="598798"/>
                  <a:pt x="2845663" y="619143"/>
                </a:cubicBezTo>
                <a:cubicBezTo>
                  <a:pt x="2825317" y="639489"/>
                  <a:pt x="2797723" y="650919"/>
                  <a:pt x="2768950" y="650919"/>
                </a:cubicBezTo>
                <a:lnTo>
                  <a:pt x="108489" y="650919"/>
                </a:lnTo>
                <a:cubicBezTo>
                  <a:pt x="79716" y="650919"/>
                  <a:pt x="52121" y="639489"/>
                  <a:pt x="31776" y="619143"/>
                </a:cubicBezTo>
                <a:cubicBezTo>
                  <a:pt x="11430" y="598797"/>
                  <a:pt x="0" y="571203"/>
                  <a:pt x="0" y="542430"/>
                </a:cubicBezTo>
                <a:lnTo>
                  <a:pt x="0" y="108489"/>
                </a:lnTo>
                <a:close/>
              </a:path>
            </a:pathLst>
          </a:custGeom>
          <a:solidFill>
            <a:srgbClr val="E2CB1D"/>
          </a:solidFill>
          <a:ln w="63500" cmpd="thickThin">
            <a:solidFill>
              <a:srgbClr val="FFFFFF"/>
            </a:solidFill>
            <a:bevel/>
            <a:headEnd/>
            <a:tailEnd/>
          </a:ln>
        </p:spPr>
        <p:txBody>
          <a:bodyPr lIns="107975" tIns="69875" rIns="107975" bIns="6987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2000">
                <a:solidFill>
                  <a:srgbClr val="FFFFFF"/>
                </a:solidFill>
                <a:latin typeface="黑体" panose="02010609060101010101" pitchFamily="49" charset="-122"/>
                <a:ea typeface="黑体" panose="02010609060101010101" pitchFamily="49" charset="-122"/>
                <a:sym typeface="黑体" panose="02010609060101010101" pitchFamily="49" charset="-122"/>
              </a:rPr>
              <a:t>表示层</a:t>
            </a:r>
            <a:endParaRPr lang="en-US" sz="2000">
              <a:solidFill>
                <a:srgbClr val="FFFFFF"/>
              </a:solidFill>
              <a:latin typeface="Lucida Sans Unicode" panose="020B0602030504020204" pitchFamily="34" charset="0"/>
              <a:sym typeface="Lucida Sans Unicode" panose="020B0602030504020204" pitchFamily="34" charset="0"/>
            </a:endParaRPr>
          </a:p>
        </p:txBody>
      </p:sp>
      <p:sp>
        <p:nvSpPr>
          <p:cNvPr id="17415" name="Freeform 20"/>
          <p:cNvSpPr>
            <a:spLocks noChangeArrowheads="1"/>
          </p:cNvSpPr>
          <p:nvPr/>
        </p:nvSpPr>
        <p:spPr bwMode="auto">
          <a:xfrm>
            <a:off x="3489325" y="2628900"/>
            <a:ext cx="5114925" cy="520700"/>
          </a:xfrm>
          <a:custGeom>
            <a:avLst/>
            <a:gdLst>
              <a:gd name="T0" fmla="*/ 2147483647 w 520735"/>
              <a:gd name="T1" fmla="*/ 0 h 5115448"/>
              <a:gd name="T2" fmla="*/ 2147483647 w 520735"/>
              <a:gd name="T3" fmla="*/ 0 h 5115448"/>
              <a:gd name="T4" fmla="*/ 2147483647 w 520735"/>
              <a:gd name="T5" fmla="*/ 0 h 5115448"/>
              <a:gd name="T6" fmla="*/ 2147483647 w 520735"/>
              <a:gd name="T7" fmla="*/ 0 h 5115448"/>
              <a:gd name="T8" fmla="*/ 2147483647 w 520735"/>
              <a:gd name="T9" fmla="*/ 0 h 5115448"/>
              <a:gd name="T10" fmla="*/ 2147483647 w 520735"/>
              <a:gd name="T11" fmla="*/ 0 h 5115448"/>
              <a:gd name="T12" fmla="*/ 2147483647 w 520735"/>
              <a:gd name="T13" fmla="*/ 0 h 5115448"/>
              <a:gd name="T14" fmla="*/ 0 w 520735"/>
              <a:gd name="T15" fmla="*/ 0 h 5115448"/>
              <a:gd name="T16" fmla="*/ 0 w 520735"/>
              <a:gd name="T17" fmla="*/ 0 h 5115448"/>
              <a:gd name="T18" fmla="*/ 0 w 520735"/>
              <a:gd name="T19" fmla="*/ 0 h 5115448"/>
              <a:gd name="T20" fmla="*/ 0 w 520735"/>
              <a:gd name="T21" fmla="*/ 0 h 5115448"/>
              <a:gd name="T22" fmla="*/ 2147483647 w 520735"/>
              <a:gd name="T23" fmla="*/ 0 h 5115448"/>
              <a:gd name="T24" fmla="*/ 2147483647 w 520735"/>
              <a:gd name="T25" fmla="*/ 0 h 5115448"/>
              <a:gd name="T26" fmla="*/ 2147483647 w 520735"/>
              <a:gd name="T27" fmla="*/ 0 h 5115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0735"/>
              <a:gd name="T43" fmla="*/ 0 h 5115448"/>
              <a:gd name="T44" fmla="*/ 520735 w 520735"/>
              <a:gd name="T45" fmla="*/ 5115448 h 51154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0735" h="5115448">
                <a:moveTo>
                  <a:pt x="520735" y="852596"/>
                </a:moveTo>
                <a:lnTo>
                  <a:pt x="520735" y="4262852"/>
                </a:lnTo>
                <a:cubicBezTo>
                  <a:pt x="520735" y="4488969"/>
                  <a:pt x="519804" y="4705833"/>
                  <a:pt x="518147" y="4865720"/>
                </a:cubicBezTo>
                <a:cubicBezTo>
                  <a:pt x="516490" y="5025607"/>
                  <a:pt x="514243" y="5115433"/>
                  <a:pt x="511900" y="5115433"/>
                </a:cubicBezTo>
                <a:cubicBezTo>
                  <a:pt x="341267" y="5115433"/>
                  <a:pt x="170633" y="5115443"/>
                  <a:pt x="0" y="5115443"/>
                </a:cubicBezTo>
                <a:lnTo>
                  <a:pt x="0" y="5"/>
                </a:lnTo>
                <a:lnTo>
                  <a:pt x="511900" y="5"/>
                </a:lnTo>
                <a:cubicBezTo>
                  <a:pt x="514243" y="5"/>
                  <a:pt x="516490" y="89831"/>
                  <a:pt x="518147" y="249728"/>
                </a:cubicBezTo>
                <a:cubicBezTo>
                  <a:pt x="519804" y="409615"/>
                  <a:pt x="520735" y="626479"/>
                  <a:pt x="520735" y="852606"/>
                </a:cubicBezTo>
                <a:lnTo>
                  <a:pt x="520735" y="852596"/>
                </a:lnTo>
                <a:close/>
              </a:path>
            </a:pathLst>
          </a:custGeom>
          <a:solidFill>
            <a:srgbClr val="E2EFCC"/>
          </a:solidFill>
          <a:ln w="55000" cmpd="thickThin">
            <a:solidFill>
              <a:srgbClr val="E2EFCC"/>
            </a:solidFill>
            <a:bevel/>
            <a:headEnd/>
            <a:tailEnd/>
          </a:ln>
        </p:spPr>
        <p:txBody>
          <a:bodyPr lIns="247651" tIns="149245" rIns="273070" bIns="149246"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171450" indent="-1714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spcAft>
                <a:spcPct val="15000"/>
              </a:spcAft>
              <a:buFont typeface="Arial" panose="020B0604020202020204" pitchFamily="34" charset="0"/>
              <a:buChar char="•"/>
            </a:pPr>
            <a:r>
              <a:rPr lang="zh-CN" altLang="en-US" sz="1800">
                <a:solidFill>
                  <a:srgbClr val="000000"/>
                </a:solidFill>
                <a:latin typeface="黑体" panose="02010609060101010101" pitchFamily="49" charset="-122"/>
                <a:ea typeface="黑体" panose="02010609060101010101" pitchFamily="49" charset="-122"/>
                <a:sym typeface="黑体" panose="02010609060101010101" pitchFamily="49" charset="-122"/>
              </a:rPr>
              <a:t>负责建立、维护和同步通信设备之间的交互操作</a:t>
            </a:r>
            <a:endParaRPr lang="en-US" sz="1800">
              <a:solidFill>
                <a:srgbClr val="000000"/>
              </a:solidFill>
              <a:latin typeface="Lucida Sans Unicode" panose="020B0602030504020204" pitchFamily="34" charset="0"/>
              <a:sym typeface="Lucida Sans Unicode" panose="020B0602030504020204" pitchFamily="34" charset="0"/>
            </a:endParaRPr>
          </a:p>
        </p:txBody>
      </p:sp>
      <p:sp>
        <p:nvSpPr>
          <p:cNvPr id="17416" name="Freeform 21"/>
          <p:cNvSpPr>
            <a:spLocks noChangeArrowheads="1"/>
          </p:cNvSpPr>
          <p:nvPr/>
        </p:nvSpPr>
        <p:spPr bwMode="auto">
          <a:xfrm>
            <a:off x="611188" y="2563813"/>
            <a:ext cx="2878137" cy="650875"/>
          </a:xfrm>
          <a:custGeom>
            <a:avLst/>
            <a:gdLst>
              <a:gd name="T0" fmla="*/ 0 w 2877439"/>
              <a:gd name="T1" fmla="*/ 108419 h 650919"/>
              <a:gd name="T2" fmla="*/ 31856 w 2877439"/>
              <a:gd name="T3" fmla="*/ 31756 h 650919"/>
              <a:gd name="T4" fmla="*/ 108749 w 2877439"/>
              <a:gd name="T5" fmla="*/ 0 h 650919"/>
              <a:gd name="T6" fmla="*/ 2775678 w 2877439"/>
              <a:gd name="T7" fmla="*/ 0 h 650919"/>
              <a:gd name="T8" fmla="*/ 2852579 w 2877439"/>
              <a:gd name="T9" fmla="*/ 31756 h 650919"/>
              <a:gd name="T10" fmla="*/ 2884433 w 2877439"/>
              <a:gd name="T11" fmla="*/ 108419 h 650919"/>
              <a:gd name="T12" fmla="*/ 2884433 w 2877439"/>
              <a:gd name="T13" fmla="*/ 542060 h 650919"/>
              <a:gd name="T14" fmla="*/ 2852579 w 2877439"/>
              <a:gd name="T15" fmla="*/ 618723 h 650919"/>
              <a:gd name="T16" fmla="*/ 2775678 w 2877439"/>
              <a:gd name="T17" fmla="*/ 650479 h 650919"/>
              <a:gd name="T18" fmla="*/ 108749 w 2877439"/>
              <a:gd name="T19" fmla="*/ 650479 h 650919"/>
              <a:gd name="T20" fmla="*/ 31856 w 2877439"/>
              <a:gd name="T21" fmla="*/ 618723 h 650919"/>
              <a:gd name="T22" fmla="*/ 0 w 2877439"/>
              <a:gd name="T23" fmla="*/ 542060 h 650919"/>
              <a:gd name="T24" fmla="*/ 0 w 2877439"/>
              <a:gd name="T25" fmla="*/ 108419 h 6509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77439"/>
              <a:gd name="T40" fmla="*/ 0 h 650919"/>
              <a:gd name="T41" fmla="*/ 2877439 w 2877439"/>
              <a:gd name="T42" fmla="*/ 650919 h 6509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77439" h="650919">
                <a:moveTo>
                  <a:pt x="0" y="108489"/>
                </a:moveTo>
                <a:cubicBezTo>
                  <a:pt x="0" y="79716"/>
                  <a:pt x="11430" y="52121"/>
                  <a:pt x="31776" y="31776"/>
                </a:cubicBezTo>
                <a:cubicBezTo>
                  <a:pt x="52122" y="11430"/>
                  <a:pt x="79716" y="0"/>
                  <a:pt x="108489" y="0"/>
                </a:cubicBezTo>
                <a:lnTo>
                  <a:pt x="2768950" y="0"/>
                </a:lnTo>
                <a:cubicBezTo>
                  <a:pt x="2797723" y="0"/>
                  <a:pt x="2825318" y="11430"/>
                  <a:pt x="2845663" y="31776"/>
                </a:cubicBezTo>
                <a:cubicBezTo>
                  <a:pt x="2866009" y="52122"/>
                  <a:pt x="2877439" y="79716"/>
                  <a:pt x="2877439" y="108489"/>
                </a:cubicBezTo>
                <a:lnTo>
                  <a:pt x="2877439" y="542430"/>
                </a:lnTo>
                <a:cubicBezTo>
                  <a:pt x="2877439" y="571203"/>
                  <a:pt x="2866009" y="598798"/>
                  <a:pt x="2845663" y="619143"/>
                </a:cubicBezTo>
                <a:cubicBezTo>
                  <a:pt x="2825317" y="639489"/>
                  <a:pt x="2797723" y="650919"/>
                  <a:pt x="2768950" y="650919"/>
                </a:cubicBezTo>
                <a:lnTo>
                  <a:pt x="108489" y="650919"/>
                </a:lnTo>
                <a:cubicBezTo>
                  <a:pt x="79716" y="650919"/>
                  <a:pt x="52121" y="639489"/>
                  <a:pt x="31776" y="619143"/>
                </a:cubicBezTo>
                <a:cubicBezTo>
                  <a:pt x="11430" y="598797"/>
                  <a:pt x="0" y="571203"/>
                  <a:pt x="0" y="542430"/>
                </a:cubicBezTo>
                <a:lnTo>
                  <a:pt x="0" y="108489"/>
                </a:lnTo>
                <a:close/>
              </a:path>
            </a:pathLst>
          </a:custGeom>
          <a:solidFill>
            <a:srgbClr val="87D322"/>
          </a:solidFill>
          <a:ln w="63500" cmpd="thickThin">
            <a:solidFill>
              <a:srgbClr val="FFFFFF"/>
            </a:solidFill>
            <a:bevel/>
            <a:headEnd/>
            <a:tailEnd/>
          </a:ln>
        </p:spPr>
        <p:txBody>
          <a:bodyPr lIns="107975" tIns="69875" rIns="107975" bIns="6987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2000">
                <a:solidFill>
                  <a:srgbClr val="FFFFFF"/>
                </a:solidFill>
                <a:latin typeface="黑体" panose="02010609060101010101" pitchFamily="49" charset="-122"/>
                <a:ea typeface="黑体" panose="02010609060101010101" pitchFamily="49" charset="-122"/>
                <a:sym typeface="黑体" panose="02010609060101010101" pitchFamily="49" charset="-122"/>
              </a:rPr>
              <a:t>会话层</a:t>
            </a:r>
            <a:endParaRPr lang="en-US" sz="2000">
              <a:solidFill>
                <a:srgbClr val="FFFFFF"/>
              </a:solidFill>
              <a:latin typeface="Lucida Sans Unicode" panose="020B0602030504020204" pitchFamily="34" charset="0"/>
              <a:sym typeface="Lucida Sans Unicode" panose="020B0602030504020204" pitchFamily="34" charset="0"/>
            </a:endParaRPr>
          </a:p>
        </p:txBody>
      </p:sp>
      <p:sp>
        <p:nvSpPr>
          <p:cNvPr id="17417" name="Freeform 22"/>
          <p:cNvSpPr>
            <a:spLocks noChangeArrowheads="1"/>
          </p:cNvSpPr>
          <p:nvPr/>
        </p:nvSpPr>
        <p:spPr bwMode="auto">
          <a:xfrm>
            <a:off x="3489325" y="3313113"/>
            <a:ext cx="5114925" cy="520700"/>
          </a:xfrm>
          <a:custGeom>
            <a:avLst/>
            <a:gdLst>
              <a:gd name="T0" fmla="*/ 2147483647 w 520735"/>
              <a:gd name="T1" fmla="*/ 0 h 5115448"/>
              <a:gd name="T2" fmla="*/ 2147483647 w 520735"/>
              <a:gd name="T3" fmla="*/ 0 h 5115448"/>
              <a:gd name="T4" fmla="*/ 2147483647 w 520735"/>
              <a:gd name="T5" fmla="*/ 0 h 5115448"/>
              <a:gd name="T6" fmla="*/ 2147483647 w 520735"/>
              <a:gd name="T7" fmla="*/ 0 h 5115448"/>
              <a:gd name="T8" fmla="*/ 2147483647 w 520735"/>
              <a:gd name="T9" fmla="*/ 0 h 5115448"/>
              <a:gd name="T10" fmla="*/ 2147483647 w 520735"/>
              <a:gd name="T11" fmla="*/ 0 h 5115448"/>
              <a:gd name="T12" fmla="*/ 2147483647 w 520735"/>
              <a:gd name="T13" fmla="*/ 0 h 5115448"/>
              <a:gd name="T14" fmla="*/ 0 w 520735"/>
              <a:gd name="T15" fmla="*/ 0 h 5115448"/>
              <a:gd name="T16" fmla="*/ 0 w 520735"/>
              <a:gd name="T17" fmla="*/ 0 h 5115448"/>
              <a:gd name="T18" fmla="*/ 0 w 520735"/>
              <a:gd name="T19" fmla="*/ 0 h 5115448"/>
              <a:gd name="T20" fmla="*/ 0 w 520735"/>
              <a:gd name="T21" fmla="*/ 0 h 5115448"/>
              <a:gd name="T22" fmla="*/ 2147483647 w 520735"/>
              <a:gd name="T23" fmla="*/ 0 h 5115448"/>
              <a:gd name="T24" fmla="*/ 2147483647 w 520735"/>
              <a:gd name="T25" fmla="*/ 0 h 5115448"/>
              <a:gd name="T26" fmla="*/ 2147483647 w 520735"/>
              <a:gd name="T27" fmla="*/ 0 h 5115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0735"/>
              <a:gd name="T43" fmla="*/ 0 h 5115448"/>
              <a:gd name="T44" fmla="*/ 520735 w 520735"/>
              <a:gd name="T45" fmla="*/ 5115448 h 51154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0735" h="5115448">
                <a:moveTo>
                  <a:pt x="520735" y="852596"/>
                </a:moveTo>
                <a:lnTo>
                  <a:pt x="520735" y="4262852"/>
                </a:lnTo>
                <a:cubicBezTo>
                  <a:pt x="520735" y="4488969"/>
                  <a:pt x="519804" y="4705833"/>
                  <a:pt x="518147" y="4865720"/>
                </a:cubicBezTo>
                <a:cubicBezTo>
                  <a:pt x="516490" y="5025607"/>
                  <a:pt x="514243" y="5115433"/>
                  <a:pt x="511900" y="5115433"/>
                </a:cubicBezTo>
                <a:cubicBezTo>
                  <a:pt x="341267" y="5115433"/>
                  <a:pt x="170633" y="5115443"/>
                  <a:pt x="0" y="5115443"/>
                </a:cubicBezTo>
                <a:lnTo>
                  <a:pt x="0" y="5"/>
                </a:lnTo>
                <a:lnTo>
                  <a:pt x="511900" y="5"/>
                </a:lnTo>
                <a:cubicBezTo>
                  <a:pt x="514243" y="5"/>
                  <a:pt x="516490" y="89831"/>
                  <a:pt x="518147" y="249728"/>
                </a:cubicBezTo>
                <a:cubicBezTo>
                  <a:pt x="519804" y="409615"/>
                  <a:pt x="520735" y="626479"/>
                  <a:pt x="520735" y="852606"/>
                </a:cubicBezTo>
                <a:lnTo>
                  <a:pt x="520735" y="852596"/>
                </a:lnTo>
                <a:close/>
              </a:path>
            </a:pathLst>
          </a:custGeom>
          <a:solidFill>
            <a:srgbClr val="CCECCA"/>
          </a:solidFill>
          <a:ln w="55000" cmpd="thickThin">
            <a:solidFill>
              <a:srgbClr val="CCECCA"/>
            </a:solidFill>
            <a:bevel/>
            <a:headEnd/>
            <a:tailEnd/>
          </a:ln>
        </p:spPr>
        <p:txBody>
          <a:bodyPr lIns="247651" tIns="149245" rIns="273070" bIns="149246"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171450" indent="-1714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spcAft>
                <a:spcPct val="15000"/>
              </a:spcAft>
              <a:buFont typeface="Arial" panose="020B0604020202020204" pitchFamily="34" charset="0"/>
              <a:buChar char="•"/>
            </a:pPr>
            <a:r>
              <a:rPr lang="zh-CN" altLang="en-US" sz="1800">
                <a:solidFill>
                  <a:srgbClr val="000000"/>
                </a:solidFill>
                <a:latin typeface="黑体" panose="02010609060101010101" pitchFamily="49" charset="-122"/>
                <a:ea typeface="黑体" panose="02010609060101010101" pitchFamily="49" charset="-122"/>
                <a:sym typeface="黑体" panose="02010609060101010101" pitchFamily="49" charset="-122"/>
              </a:rPr>
              <a:t>负责整个消息无差错、按顺序地的从信源到信宿传递过程</a:t>
            </a:r>
          </a:p>
        </p:txBody>
      </p:sp>
      <p:sp>
        <p:nvSpPr>
          <p:cNvPr id="17418" name="Freeform 23"/>
          <p:cNvSpPr>
            <a:spLocks noChangeArrowheads="1"/>
          </p:cNvSpPr>
          <p:nvPr/>
        </p:nvSpPr>
        <p:spPr bwMode="auto">
          <a:xfrm>
            <a:off x="611188" y="3248025"/>
            <a:ext cx="2878137" cy="650875"/>
          </a:xfrm>
          <a:custGeom>
            <a:avLst/>
            <a:gdLst>
              <a:gd name="T0" fmla="*/ 0 w 2877439"/>
              <a:gd name="T1" fmla="*/ 108419 h 650919"/>
              <a:gd name="T2" fmla="*/ 31856 w 2877439"/>
              <a:gd name="T3" fmla="*/ 31756 h 650919"/>
              <a:gd name="T4" fmla="*/ 108749 w 2877439"/>
              <a:gd name="T5" fmla="*/ 0 h 650919"/>
              <a:gd name="T6" fmla="*/ 2775678 w 2877439"/>
              <a:gd name="T7" fmla="*/ 0 h 650919"/>
              <a:gd name="T8" fmla="*/ 2852579 w 2877439"/>
              <a:gd name="T9" fmla="*/ 31756 h 650919"/>
              <a:gd name="T10" fmla="*/ 2884433 w 2877439"/>
              <a:gd name="T11" fmla="*/ 108419 h 650919"/>
              <a:gd name="T12" fmla="*/ 2884433 w 2877439"/>
              <a:gd name="T13" fmla="*/ 542060 h 650919"/>
              <a:gd name="T14" fmla="*/ 2852579 w 2877439"/>
              <a:gd name="T15" fmla="*/ 618723 h 650919"/>
              <a:gd name="T16" fmla="*/ 2775678 w 2877439"/>
              <a:gd name="T17" fmla="*/ 650479 h 650919"/>
              <a:gd name="T18" fmla="*/ 108749 w 2877439"/>
              <a:gd name="T19" fmla="*/ 650479 h 650919"/>
              <a:gd name="T20" fmla="*/ 31856 w 2877439"/>
              <a:gd name="T21" fmla="*/ 618723 h 650919"/>
              <a:gd name="T22" fmla="*/ 0 w 2877439"/>
              <a:gd name="T23" fmla="*/ 542060 h 650919"/>
              <a:gd name="T24" fmla="*/ 0 w 2877439"/>
              <a:gd name="T25" fmla="*/ 108419 h 6509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77439"/>
              <a:gd name="T40" fmla="*/ 0 h 650919"/>
              <a:gd name="T41" fmla="*/ 2877439 w 2877439"/>
              <a:gd name="T42" fmla="*/ 650919 h 6509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77439" h="650919">
                <a:moveTo>
                  <a:pt x="0" y="108489"/>
                </a:moveTo>
                <a:cubicBezTo>
                  <a:pt x="0" y="79716"/>
                  <a:pt x="11430" y="52121"/>
                  <a:pt x="31776" y="31776"/>
                </a:cubicBezTo>
                <a:cubicBezTo>
                  <a:pt x="52122" y="11430"/>
                  <a:pt x="79716" y="0"/>
                  <a:pt x="108489" y="0"/>
                </a:cubicBezTo>
                <a:lnTo>
                  <a:pt x="2768950" y="0"/>
                </a:lnTo>
                <a:cubicBezTo>
                  <a:pt x="2797723" y="0"/>
                  <a:pt x="2825318" y="11430"/>
                  <a:pt x="2845663" y="31776"/>
                </a:cubicBezTo>
                <a:cubicBezTo>
                  <a:pt x="2866009" y="52122"/>
                  <a:pt x="2877439" y="79716"/>
                  <a:pt x="2877439" y="108489"/>
                </a:cubicBezTo>
                <a:lnTo>
                  <a:pt x="2877439" y="542430"/>
                </a:lnTo>
                <a:cubicBezTo>
                  <a:pt x="2877439" y="571203"/>
                  <a:pt x="2866009" y="598798"/>
                  <a:pt x="2845663" y="619143"/>
                </a:cubicBezTo>
                <a:cubicBezTo>
                  <a:pt x="2825317" y="639489"/>
                  <a:pt x="2797723" y="650919"/>
                  <a:pt x="2768950" y="650919"/>
                </a:cubicBezTo>
                <a:lnTo>
                  <a:pt x="108489" y="650919"/>
                </a:lnTo>
                <a:cubicBezTo>
                  <a:pt x="79716" y="650919"/>
                  <a:pt x="52121" y="639489"/>
                  <a:pt x="31776" y="619143"/>
                </a:cubicBezTo>
                <a:cubicBezTo>
                  <a:pt x="11430" y="598797"/>
                  <a:pt x="0" y="571203"/>
                  <a:pt x="0" y="542430"/>
                </a:cubicBezTo>
                <a:lnTo>
                  <a:pt x="0" y="108489"/>
                </a:lnTo>
                <a:close/>
              </a:path>
            </a:pathLst>
          </a:custGeom>
          <a:solidFill>
            <a:srgbClr val="2EC729"/>
          </a:solidFill>
          <a:ln w="63500" cmpd="thickThin">
            <a:solidFill>
              <a:srgbClr val="FFFFFF"/>
            </a:solidFill>
            <a:bevel/>
            <a:headEnd/>
            <a:tailEnd/>
          </a:ln>
        </p:spPr>
        <p:txBody>
          <a:bodyPr lIns="107975" tIns="69875" rIns="107975" bIns="6987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2000">
                <a:solidFill>
                  <a:srgbClr val="FFFFFF"/>
                </a:solidFill>
                <a:latin typeface="黑体" panose="02010609060101010101" pitchFamily="49" charset="-122"/>
                <a:ea typeface="黑体" panose="02010609060101010101" pitchFamily="49" charset="-122"/>
                <a:sym typeface="黑体" panose="02010609060101010101" pitchFamily="49" charset="-122"/>
              </a:rPr>
              <a:t>传输层</a:t>
            </a:r>
            <a:endParaRPr lang="en-US" sz="2000">
              <a:solidFill>
                <a:srgbClr val="FFFFFF"/>
              </a:solidFill>
              <a:latin typeface="Lucida Sans Unicode" panose="020B0602030504020204" pitchFamily="34" charset="0"/>
              <a:sym typeface="Lucida Sans Unicode" panose="020B0602030504020204" pitchFamily="34" charset="0"/>
            </a:endParaRPr>
          </a:p>
        </p:txBody>
      </p:sp>
      <p:sp>
        <p:nvSpPr>
          <p:cNvPr id="17419" name="Freeform 24"/>
          <p:cNvSpPr>
            <a:spLocks noChangeArrowheads="1"/>
          </p:cNvSpPr>
          <p:nvPr/>
        </p:nvSpPr>
        <p:spPr bwMode="auto">
          <a:xfrm>
            <a:off x="3489325" y="3995738"/>
            <a:ext cx="5114925" cy="520700"/>
          </a:xfrm>
          <a:custGeom>
            <a:avLst/>
            <a:gdLst>
              <a:gd name="T0" fmla="*/ 2147483647 w 520735"/>
              <a:gd name="T1" fmla="*/ 0 h 5115448"/>
              <a:gd name="T2" fmla="*/ 2147483647 w 520735"/>
              <a:gd name="T3" fmla="*/ 0 h 5115448"/>
              <a:gd name="T4" fmla="*/ 2147483647 w 520735"/>
              <a:gd name="T5" fmla="*/ 0 h 5115448"/>
              <a:gd name="T6" fmla="*/ 2147483647 w 520735"/>
              <a:gd name="T7" fmla="*/ 0 h 5115448"/>
              <a:gd name="T8" fmla="*/ 2147483647 w 520735"/>
              <a:gd name="T9" fmla="*/ 0 h 5115448"/>
              <a:gd name="T10" fmla="*/ 2147483647 w 520735"/>
              <a:gd name="T11" fmla="*/ 0 h 5115448"/>
              <a:gd name="T12" fmla="*/ 2147483647 w 520735"/>
              <a:gd name="T13" fmla="*/ 0 h 5115448"/>
              <a:gd name="T14" fmla="*/ 0 w 520735"/>
              <a:gd name="T15" fmla="*/ 0 h 5115448"/>
              <a:gd name="T16" fmla="*/ 0 w 520735"/>
              <a:gd name="T17" fmla="*/ 0 h 5115448"/>
              <a:gd name="T18" fmla="*/ 0 w 520735"/>
              <a:gd name="T19" fmla="*/ 0 h 5115448"/>
              <a:gd name="T20" fmla="*/ 0 w 520735"/>
              <a:gd name="T21" fmla="*/ 0 h 5115448"/>
              <a:gd name="T22" fmla="*/ 2147483647 w 520735"/>
              <a:gd name="T23" fmla="*/ 0 h 5115448"/>
              <a:gd name="T24" fmla="*/ 2147483647 w 520735"/>
              <a:gd name="T25" fmla="*/ 0 h 5115448"/>
              <a:gd name="T26" fmla="*/ 2147483647 w 520735"/>
              <a:gd name="T27" fmla="*/ 0 h 5115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0735"/>
              <a:gd name="T43" fmla="*/ 0 h 5115448"/>
              <a:gd name="T44" fmla="*/ 520735 w 520735"/>
              <a:gd name="T45" fmla="*/ 5115448 h 51154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0735" h="5115448">
                <a:moveTo>
                  <a:pt x="520735" y="852596"/>
                </a:moveTo>
                <a:lnTo>
                  <a:pt x="520735" y="4262852"/>
                </a:lnTo>
                <a:cubicBezTo>
                  <a:pt x="520735" y="4488969"/>
                  <a:pt x="519804" y="4705833"/>
                  <a:pt x="518147" y="4865720"/>
                </a:cubicBezTo>
                <a:cubicBezTo>
                  <a:pt x="516490" y="5025607"/>
                  <a:pt x="514243" y="5115433"/>
                  <a:pt x="511900" y="5115433"/>
                </a:cubicBezTo>
                <a:cubicBezTo>
                  <a:pt x="341267" y="5115433"/>
                  <a:pt x="170633" y="5115443"/>
                  <a:pt x="0" y="5115443"/>
                </a:cubicBezTo>
                <a:lnTo>
                  <a:pt x="0" y="5"/>
                </a:lnTo>
                <a:lnTo>
                  <a:pt x="511900" y="5"/>
                </a:lnTo>
                <a:cubicBezTo>
                  <a:pt x="514243" y="5"/>
                  <a:pt x="516490" y="89831"/>
                  <a:pt x="518147" y="249728"/>
                </a:cubicBezTo>
                <a:cubicBezTo>
                  <a:pt x="519804" y="409615"/>
                  <a:pt x="520735" y="626479"/>
                  <a:pt x="520735" y="852606"/>
                </a:cubicBezTo>
                <a:lnTo>
                  <a:pt x="520735" y="852596"/>
                </a:lnTo>
                <a:close/>
              </a:path>
            </a:pathLst>
          </a:custGeom>
          <a:solidFill>
            <a:srgbClr val="CDE8DB"/>
          </a:solidFill>
          <a:ln w="55000" cmpd="thickThin">
            <a:solidFill>
              <a:srgbClr val="CDE8DB"/>
            </a:solidFill>
            <a:bevel/>
            <a:headEnd/>
            <a:tailEnd/>
          </a:ln>
        </p:spPr>
        <p:txBody>
          <a:bodyPr lIns="247651" tIns="149245" rIns="273070" bIns="149246"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171450" indent="-1714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spcAft>
                <a:spcPct val="15000"/>
              </a:spcAft>
              <a:buFont typeface="Arial" panose="020B0604020202020204" pitchFamily="34" charset="0"/>
              <a:buChar char="•"/>
            </a:pPr>
            <a:r>
              <a:rPr lang="zh-CN" altLang="en-US" sz="1800">
                <a:solidFill>
                  <a:srgbClr val="000000"/>
                </a:solidFill>
                <a:latin typeface="黑体" panose="02010609060101010101" pitchFamily="49" charset="-122"/>
                <a:ea typeface="黑体" panose="02010609060101010101" pitchFamily="49" charset="-122"/>
                <a:sym typeface="黑体" panose="02010609060101010101" pitchFamily="49" charset="-122"/>
              </a:rPr>
              <a:t>负责数据包成功和有效率地经过多条链路、</a:t>
            </a:r>
            <a:endParaRPr lang="en-US" sz="1800">
              <a:solidFill>
                <a:srgbClr val="000000"/>
              </a:solidFill>
              <a:latin typeface="Lucida Sans Unicode" panose="020B0602030504020204" pitchFamily="34" charset="0"/>
              <a:sym typeface="Lucida Sans Unicode" panose="020B0602030504020204" pitchFamily="34" charset="0"/>
            </a:endParaRPr>
          </a:p>
          <a:p>
            <a:pPr lvl="1" eaLnBrk="1" hangingPunct="1">
              <a:lnSpc>
                <a:spcPct val="90000"/>
              </a:lnSpc>
              <a:spcAft>
                <a:spcPct val="15000"/>
              </a:spcAft>
              <a:buFont typeface="Arial" panose="020B0604020202020204" pitchFamily="34" charset="0"/>
              <a:buChar char="•"/>
            </a:pPr>
            <a:r>
              <a:rPr lang="zh-CN" altLang="en-US" sz="1800">
                <a:solidFill>
                  <a:srgbClr val="000000"/>
                </a:solidFill>
                <a:latin typeface="黑体" panose="02010609060101010101" pitchFamily="49" charset="-122"/>
                <a:ea typeface="黑体" panose="02010609060101010101" pitchFamily="49" charset="-122"/>
                <a:sym typeface="黑体" panose="02010609060101010101" pitchFamily="49" charset="-122"/>
              </a:rPr>
              <a:t>由信源到信宿的传递过程</a:t>
            </a:r>
            <a:endParaRPr lang="en-US" sz="1800">
              <a:solidFill>
                <a:srgbClr val="000000"/>
              </a:solidFill>
              <a:latin typeface="Lucida Sans Unicode" panose="020B0602030504020204" pitchFamily="34" charset="0"/>
              <a:sym typeface="Lucida Sans Unicode" panose="020B0602030504020204" pitchFamily="34" charset="0"/>
            </a:endParaRPr>
          </a:p>
        </p:txBody>
      </p:sp>
      <p:sp>
        <p:nvSpPr>
          <p:cNvPr id="17420" name="Freeform 25"/>
          <p:cNvSpPr>
            <a:spLocks noChangeArrowheads="1"/>
          </p:cNvSpPr>
          <p:nvPr/>
        </p:nvSpPr>
        <p:spPr bwMode="auto">
          <a:xfrm>
            <a:off x="611188" y="3930650"/>
            <a:ext cx="2878137" cy="650875"/>
          </a:xfrm>
          <a:custGeom>
            <a:avLst/>
            <a:gdLst>
              <a:gd name="T0" fmla="*/ 0 w 2877439"/>
              <a:gd name="T1" fmla="*/ 108419 h 650919"/>
              <a:gd name="T2" fmla="*/ 31856 w 2877439"/>
              <a:gd name="T3" fmla="*/ 31756 h 650919"/>
              <a:gd name="T4" fmla="*/ 108749 w 2877439"/>
              <a:gd name="T5" fmla="*/ 0 h 650919"/>
              <a:gd name="T6" fmla="*/ 2775678 w 2877439"/>
              <a:gd name="T7" fmla="*/ 0 h 650919"/>
              <a:gd name="T8" fmla="*/ 2852579 w 2877439"/>
              <a:gd name="T9" fmla="*/ 31756 h 650919"/>
              <a:gd name="T10" fmla="*/ 2884433 w 2877439"/>
              <a:gd name="T11" fmla="*/ 108419 h 650919"/>
              <a:gd name="T12" fmla="*/ 2884433 w 2877439"/>
              <a:gd name="T13" fmla="*/ 542060 h 650919"/>
              <a:gd name="T14" fmla="*/ 2852579 w 2877439"/>
              <a:gd name="T15" fmla="*/ 618723 h 650919"/>
              <a:gd name="T16" fmla="*/ 2775678 w 2877439"/>
              <a:gd name="T17" fmla="*/ 650479 h 650919"/>
              <a:gd name="T18" fmla="*/ 108749 w 2877439"/>
              <a:gd name="T19" fmla="*/ 650479 h 650919"/>
              <a:gd name="T20" fmla="*/ 31856 w 2877439"/>
              <a:gd name="T21" fmla="*/ 618723 h 650919"/>
              <a:gd name="T22" fmla="*/ 0 w 2877439"/>
              <a:gd name="T23" fmla="*/ 542060 h 650919"/>
              <a:gd name="T24" fmla="*/ 0 w 2877439"/>
              <a:gd name="T25" fmla="*/ 108419 h 6509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77439"/>
              <a:gd name="T40" fmla="*/ 0 h 650919"/>
              <a:gd name="T41" fmla="*/ 2877439 w 2877439"/>
              <a:gd name="T42" fmla="*/ 650919 h 6509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77439" h="650919">
                <a:moveTo>
                  <a:pt x="0" y="108489"/>
                </a:moveTo>
                <a:cubicBezTo>
                  <a:pt x="0" y="79716"/>
                  <a:pt x="11430" y="52121"/>
                  <a:pt x="31776" y="31776"/>
                </a:cubicBezTo>
                <a:cubicBezTo>
                  <a:pt x="52122" y="11430"/>
                  <a:pt x="79716" y="0"/>
                  <a:pt x="108489" y="0"/>
                </a:cubicBezTo>
                <a:lnTo>
                  <a:pt x="2768950" y="0"/>
                </a:lnTo>
                <a:cubicBezTo>
                  <a:pt x="2797723" y="0"/>
                  <a:pt x="2825318" y="11430"/>
                  <a:pt x="2845663" y="31776"/>
                </a:cubicBezTo>
                <a:cubicBezTo>
                  <a:pt x="2866009" y="52122"/>
                  <a:pt x="2877439" y="79716"/>
                  <a:pt x="2877439" y="108489"/>
                </a:cubicBezTo>
                <a:lnTo>
                  <a:pt x="2877439" y="542430"/>
                </a:lnTo>
                <a:cubicBezTo>
                  <a:pt x="2877439" y="571203"/>
                  <a:pt x="2866009" y="598798"/>
                  <a:pt x="2845663" y="619143"/>
                </a:cubicBezTo>
                <a:cubicBezTo>
                  <a:pt x="2825317" y="639489"/>
                  <a:pt x="2797723" y="650919"/>
                  <a:pt x="2768950" y="650919"/>
                </a:cubicBezTo>
                <a:lnTo>
                  <a:pt x="108489" y="650919"/>
                </a:lnTo>
                <a:cubicBezTo>
                  <a:pt x="79716" y="650919"/>
                  <a:pt x="52121" y="639489"/>
                  <a:pt x="31776" y="619143"/>
                </a:cubicBezTo>
                <a:cubicBezTo>
                  <a:pt x="11430" y="598797"/>
                  <a:pt x="0" y="571203"/>
                  <a:pt x="0" y="542430"/>
                </a:cubicBezTo>
                <a:lnTo>
                  <a:pt x="0" y="108489"/>
                </a:lnTo>
                <a:close/>
              </a:path>
            </a:pathLst>
          </a:custGeom>
          <a:solidFill>
            <a:srgbClr val="2EB873"/>
          </a:solidFill>
          <a:ln w="63500" cmpd="thickThin">
            <a:solidFill>
              <a:srgbClr val="FFFFFF"/>
            </a:solidFill>
            <a:bevel/>
            <a:headEnd/>
            <a:tailEnd/>
          </a:ln>
        </p:spPr>
        <p:txBody>
          <a:bodyPr lIns="107975" tIns="69875" rIns="107975" bIns="6987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2000">
                <a:solidFill>
                  <a:srgbClr val="FFFFFF"/>
                </a:solidFill>
                <a:latin typeface="黑体" panose="02010609060101010101" pitchFamily="49" charset="-122"/>
                <a:ea typeface="黑体" panose="02010609060101010101" pitchFamily="49" charset="-122"/>
                <a:sym typeface="黑体" panose="02010609060101010101" pitchFamily="49" charset="-122"/>
              </a:rPr>
              <a:t>网络层</a:t>
            </a:r>
            <a:endParaRPr lang="en-US" sz="2000">
              <a:solidFill>
                <a:srgbClr val="FFFFFF"/>
              </a:solidFill>
              <a:latin typeface="Lucida Sans Unicode" panose="020B0602030504020204" pitchFamily="34" charset="0"/>
              <a:sym typeface="Lucida Sans Unicode" panose="020B0602030504020204" pitchFamily="34" charset="0"/>
            </a:endParaRPr>
          </a:p>
        </p:txBody>
      </p:sp>
      <p:sp>
        <p:nvSpPr>
          <p:cNvPr id="17421" name="Freeform 26"/>
          <p:cNvSpPr>
            <a:spLocks noChangeArrowheads="1"/>
          </p:cNvSpPr>
          <p:nvPr/>
        </p:nvSpPr>
        <p:spPr bwMode="auto">
          <a:xfrm>
            <a:off x="3489325" y="4679950"/>
            <a:ext cx="5114925" cy="520700"/>
          </a:xfrm>
          <a:custGeom>
            <a:avLst/>
            <a:gdLst>
              <a:gd name="T0" fmla="*/ 2147483647 w 520735"/>
              <a:gd name="T1" fmla="*/ 0 h 5115448"/>
              <a:gd name="T2" fmla="*/ 2147483647 w 520735"/>
              <a:gd name="T3" fmla="*/ 0 h 5115448"/>
              <a:gd name="T4" fmla="*/ 2147483647 w 520735"/>
              <a:gd name="T5" fmla="*/ 0 h 5115448"/>
              <a:gd name="T6" fmla="*/ 2147483647 w 520735"/>
              <a:gd name="T7" fmla="*/ 0 h 5115448"/>
              <a:gd name="T8" fmla="*/ 2147483647 w 520735"/>
              <a:gd name="T9" fmla="*/ 0 h 5115448"/>
              <a:gd name="T10" fmla="*/ 2147483647 w 520735"/>
              <a:gd name="T11" fmla="*/ 0 h 5115448"/>
              <a:gd name="T12" fmla="*/ 2147483647 w 520735"/>
              <a:gd name="T13" fmla="*/ 0 h 5115448"/>
              <a:gd name="T14" fmla="*/ 0 w 520735"/>
              <a:gd name="T15" fmla="*/ 0 h 5115448"/>
              <a:gd name="T16" fmla="*/ 0 w 520735"/>
              <a:gd name="T17" fmla="*/ 0 h 5115448"/>
              <a:gd name="T18" fmla="*/ 0 w 520735"/>
              <a:gd name="T19" fmla="*/ 0 h 5115448"/>
              <a:gd name="T20" fmla="*/ 0 w 520735"/>
              <a:gd name="T21" fmla="*/ 0 h 5115448"/>
              <a:gd name="T22" fmla="*/ 2147483647 w 520735"/>
              <a:gd name="T23" fmla="*/ 0 h 5115448"/>
              <a:gd name="T24" fmla="*/ 2147483647 w 520735"/>
              <a:gd name="T25" fmla="*/ 0 h 5115448"/>
              <a:gd name="T26" fmla="*/ 2147483647 w 520735"/>
              <a:gd name="T27" fmla="*/ 0 h 5115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0735"/>
              <a:gd name="T43" fmla="*/ 0 h 5115448"/>
              <a:gd name="T44" fmla="*/ 520735 w 520735"/>
              <a:gd name="T45" fmla="*/ 5115448 h 51154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0735" h="5115448">
                <a:moveTo>
                  <a:pt x="520735" y="852596"/>
                </a:moveTo>
                <a:lnTo>
                  <a:pt x="520735" y="4262852"/>
                </a:lnTo>
                <a:cubicBezTo>
                  <a:pt x="520735" y="4488969"/>
                  <a:pt x="519804" y="4705833"/>
                  <a:pt x="518147" y="4865720"/>
                </a:cubicBezTo>
                <a:cubicBezTo>
                  <a:pt x="516490" y="5025607"/>
                  <a:pt x="514243" y="5115433"/>
                  <a:pt x="511900" y="5115433"/>
                </a:cubicBezTo>
                <a:cubicBezTo>
                  <a:pt x="341267" y="5115433"/>
                  <a:pt x="170633" y="5115443"/>
                  <a:pt x="0" y="5115443"/>
                </a:cubicBezTo>
                <a:lnTo>
                  <a:pt x="0" y="5"/>
                </a:lnTo>
                <a:lnTo>
                  <a:pt x="511900" y="5"/>
                </a:lnTo>
                <a:cubicBezTo>
                  <a:pt x="514243" y="5"/>
                  <a:pt x="516490" y="89831"/>
                  <a:pt x="518147" y="249728"/>
                </a:cubicBezTo>
                <a:cubicBezTo>
                  <a:pt x="519804" y="409615"/>
                  <a:pt x="520735" y="626479"/>
                  <a:pt x="520735" y="852606"/>
                </a:cubicBezTo>
                <a:lnTo>
                  <a:pt x="520735" y="852596"/>
                </a:lnTo>
                <a:close/>
              </a:path>
            </a:pathLst>
          </a:custGeom>
          <a:solidFill>
            <a:srgbClr val="CEE0E3"/>
          </a:solidFill>
          <a:ln w="55000" cmpd="thickThin">
            <a:solidFill>
              <a:srgbClr val="CEE0E3"/>
            </a:solidFill>
            <a:bevel/>
            <a:headEnd/>
            <a:tailEnd/>
          </a:ln>
        </p:spPr>
        <p:txBody>
          <a:bodyPr lIns="247651" tIns="149245" rIns="273070" bIns="149246"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171450" indent="-1714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spcAft>
                <a:spcPct val="15000"/>
              </a:spcAft>
              <a:buFont typeface="Arial" panose="020B0604020202020204" pitchFamily="34" charset="0"/>
              <a:buChar char="•"/>
            </a:pPr>
            <a:r>
              <a:rPr lang="zh-CN" altLang="en-US" sz="1800">
                <a:solidFill>
                  <a:srgbClr val="000000"/>
                </a:solidFill>
                <a:latin typeface="黑体" panose="02010609060101010101" pitchFamily="49" charset="-122"/>
                <a:ea typeface="黑体" panose="02010609060101010101" pitchFamily="49" charset="-122"/>
                <a:sym typeface="黑体" panose="02010609060101010101" pitchFamily="49" charset="-122"/>
              </a:rPr>
              <a:t>负责将数据帧无差错地从一个站点送达下一个相邻站点</a:t>
            </a:r>
            <a:endParaRPr lang="en-US" sz="1800">
              <a:solidFill>
                <a:srgbClr val="000000"/>
              </a:solidFill>
              <a:latin typeface="Lucida Sans Unicode" panose="020B0602030504020204" pitchFamily="34" charset="0"/>
              <a:sym typeface="Lucida Sans Unicode" panose="020B0602030504020204" pitchFamily="34" charset="0"/>
            </a:endParaRPr>
          </a:p>
        </p:txBody>
      </p:sp>
      <p:sp>
        <p:nvSpPr>
          <p:cNvPr id="17422" name="Freeform 27"/>
          <p:cNvSpPr>
            <a:spLocks noChangeArrowheads="1"/>
          </p:cNvSpPr>
          <p:nvPr/>
        </p:nvSpPr>
        <p:spPr bwMode="auto">
          <a:xfrm>
            <a:off x="611188" y="4614863"/>
            <a:ext cx="2878137" cy="650875"/>
          </a:xfrm>
          <a:custGeom>
            <a:avLst/>
            <a:gdLst>
              <a:gd name="T0" fmla="*/ 0 w 2877439"/>
              <a:gd name="T1" fmla="*/ 108419 h 650919"/>
              <a:gd name="T2" fmla="*/ 31856 w 2877439"/>
              <a:gd name="T3" fmla="*/ 31756 h 650919"/>
              <a:gd name="T4" fmla="*/ 108749 w 2877439"/>
              <a:gd name="T5" fmla="*/ 0 h 650919"/>
              <a:gd name="T6" fmla="*/ 2775678 w 2877439"/>
              <a:gd name="T7" fmla="*/ 0 h 650919"/>
              <a:gd name="T8" fmla="*/ 2852579 w 2877439"/>
              <a:gd name="T9" fmla="*/ 31756 h 650919"/>
              <a:gd name="T10" fmla="*/ 2884433 w 2877439"/>
              <a:gd name="T11" fmla="*/ 108419 h 650919"/>
              <a:gd name="T12" fmla="*/ 2884433 w 2877439"/>
              <a:gd name="T13" fmla="*/ 542060 h 650919"/>
              <a:gd name="T14" fmla="*/ 2852579 w 2877439"/>
              <a:gd name="T15" fmla="*/ 618723 h 650919"/>
              <a:gd name="T16" fmla="*/ 2775678 w 2877439"/>
              <a:gd name="T17" fmla="*/ 650479 h 650919"/>
              <a:gd name="T18" fmla="*/ 108749 w 2877439"/>
              <a:gd name="T19" fmla="*/ 650479 h 650919"/>
              <a:gd name="T20" fmla="*/ 31856 w 2877439"/>
              <a:gd name="T21" fmla="*/ 618723 h 650919"/>
              <a:gd name="T22" fmla="*/ 0 w 2877439"/>
              <a:gd name="T23" fmla="*/ 542060 h 650919"/>
              <a:gd name="T24" fmla="*/ 0 w 2877439"/>
              <a:gd name="T25" fmla="*/ 108419 h 6509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77439"/>
              <a:gd name="T40" fmla="*/ 0 h 650919"/>
              <a:gd name="T41" fmla="*/ 2877439 w 2877439"/>
              <a:gd name="T42" fmla="*/ 650919 h 6509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77439" h="650919">
                <a:moveTo>
                  <a:pt x="0" y="108489"/>
                </a:moveTo>
                <a:cubicBezTo>
                  <a:pt x="0" y="79716"/>
                  <a:pt x="11430" y="52121"/>
                  <a:pt x="31776" y="31776"/>
                </a:cubicBezTo>
                <a:cubicBezTo>
                  <a:pt x="52122" y="11430"/>
                  <a:pt x="79716" y="0"/>
                  <a:pt x="108489" y="0"/>
                </a:cubicBezTo>
                <a:lnTo>
                  <a:pt x="2768950" y="0"/>
                </a:lnTo>
                <a:cubicBezTo>
                  <a:pt x="2797723" y="0"/>
                  <a:pt x="2825318" y="11430"/>
                  <a:pt x="2845663" y="31776"/>
                </a:cubicBezTo>
                <a:cubicBezTo>
                  <a:pt x="2866009" y="52122"/>
                  <a:pt x="2877439" y="79716"/>
                  <a:pt x="2877439" y="108489"/>
                </a:cubicBezTo>
                <a:lnTo>
                  <a:pt x="2877439" y="542430"/>
                </a:lnTo>
                <a:cubicBezTo>
                  <a:pt x="2877439" y="571203"/>
                  <a:pt x="2866009" y="598798"/>
                  <a:pt x="2845663" y="619143"/>
                </a:cubicBezTo>
                <a:cubicBezTo>
                  <a:pt x="2825317" y="639489"/>
                  <a:pt x="2797723" y="650919"/>
                  <a:pt x="2768950" y="650919"/>
                </a:cubicBezTo>
                <a:lnTo>
                  <a:pt x="108489" y="650919"/>
                </a:lnTo>
                <a:cubicBezTo>
                  <a:pt x="79716" y="650919"/>
                  <a:pt x="52121" y="639489"/>
                  <a:pt x="31776" y="619143"/>
                </a:cubicBezTo>
                <a:cubicBezTo>
                  <a:pt x="11430" y="598797"/>
                  <a:pt x="0" y="571203"/>
                  <a:pt x="0" y="542430"/>
                </a:cubicBezTo>
                <a:lnTo>
                  <a:pt x="0" y="108489"/>
                </a:lnTo>
                <a:close/>
              </a:path>
            </a:pathLst>
          </a:custGeom>
          <a:solidFill>
            <a:srgbClr val="34A8AC"/>
          </a:solidFill>
          <a:ln w="63500" cmpd="thickThin">
            <a:solidFill>
              <a:srgbClr val="FFFFFF"/>
            </a:solidFill>
            <a:bevel/>
            <a:headEnd/>
            <a:tailEnd/>
          </a:ln>
        </p:spPr>
        <p:txBody>
          <a:bodyPr lIns="107975" tIns="69875" rIns="107975" bIns="6987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2000">
                <a:solidFill>
                  <a:srgbClr val="FFFFFF"/>
                </a:solidFill>
                <a:latin typeface="黑体" panose="02010609060101010101" pitchFamily="49" charset="-122"/>
                <a:ea typeface="黑体" panose="02010609060101010101" pitchFamily="49" charset="-122"/>
                <a:sym typeface="黑体" panose="02010609060101010101" pitchFamily="49" charset="-122"/>
              </a:rPr>
              <a:t>数据链路层</a:t>
            </a:r>
            <a:endParaRPr lang="en-US" sz="2000">
              <a:solidFill>
                <a:srgbClr val="FFFFFF"/>
              </a:solidFill>
              <a:latin typeface="Lucida Sans Unicode" panose="020B0602030504020204" pitchFamily="34" charset="0"/>
              <a:sym typeface="Lucida Sans Unicode" panose="020B0602030504020204" pitchFamily="34" charset="0"/>
            </a:endParaRPr>
          </a:p>
        </p:txBody>
      </p:sp>
      <p:sp>
        <p:nvSpPr>
          <p:cNvPr id="17423" name="Freeform 28"/>
          <p:cNvSpPr>
            <a:spLocks noChangeArrowheads="1"/>
          </p:cNvSpPr>
          <p:nvPr/>
        </p:nvSpPr>
        <p:spPr bwMode="auto">
          <a:xfrm>
            <a:off x="3489325" y="5362575"/>
            <a:ext cx="5114925" cy="520700"/>
          </a:xfrm>
          <a:custGeom>
            <a:avLst/>
            <a:gdLst>
              <a:gd name="T0" fmla="*/ 2147483647 w 520735"/>
              <a:gd name="T1" fmla="*/ 0 h 5115448"/>
              <a:gd name="T2" fmla="*/ 2147483647 w 520735"/>
              <a:gd name="T3" fmla="*/ 0 h 5115448"/>
              <a:gd name="T4" fmla="*/ 2147483647 w 520735"/>
              <a:gd name="T5" fmla="*/ 0 h 5115448"/>
              <a:gd name="T6" fmla="*/ 2147483647 w 520735"/>
              <a:gd name="T7" fmla="*/ 0 h 5115448"/>
              <a:gd name="T8" fmla="*/ 2147483647 w 520735"/>
              <a:gd name="T9" fmla="*/ 0 h 5115448"/>
              <a:gd name="T10" fmla="*/ 2147483647 w 520735"/>
              <a:gd name="T11" fmla="*/ 0 h 5115448"/>
              <a:gd name="T12" fmla="*/ 2147483647 w 520735"/>
              <a:gd name="T13" fmla="*/ 0 h 5115448"/>
              <a:gd name="T14" fmla="*/ 0 w 520735"/>
              <a:gd name="T15" fmla="*/ 0 h 5115448"/>
              <a:gd name="T16" fmla="*/ 0 w 520735"/>
              <a:gd name="T17" fmla="*/ 0 h 5115448"/>
              <a:gd name="T18" fmla="*/ 0 w 520735"/>
              <a:gd name="T19" fmla="*/ 0 h 5115448"/>
              <a:gd name="T20" fmla="*/ 0 w 520735"/>
              <a:gd name="T21" fmla="*/ 0 h 5115448"/>
              <a:gd name="T22" fmla="*/ 2147483647 w 520735"/>
              <a:gd name="T23" fmla="*/ 0 h 5115448"/>
              <a:gd name="T24" fmla="*/ 2147483647 w 520735"/>
              <a:gd name="T25" fmla="*/ 0 h 5115448"/>
              <a:gd name="T26" fmla="*/ 2147483647 w 520735"/>
              <a:gd name="T27" fmla="*/ 0 h 5115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0735"/>
              <a:gd name="T43" fmla="*/ 0 h 5115448"/>
              <a:gd name="T44" fmla="*/ 520735 w 520735"/>
              <a:gd name="T45" fmla="*/ 5115448 h 51154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0735" h="5115448">
                <a:moveTo>
                  <a:pt x="520735" y="852596"/>
                </a:moveTo>
                <a:lnTo>
                  <a:pt x="520735" y="4262852"/>
                </a:lnTo>
                <a:cubicBezTo>
                  <a:pt x="520735" y="4488969"/>
                  <a:pt x="519804" y="4705833"/>
                  <a:pt x="518147" y="4865720"/>
                </a:cubicBezTo>
                <a:cubicBezTo>
                  <a:pt x="516490" y="5025607"/>
                  <a:pt x="514243" y="5115433"/>
                  <a:pt x="511900" y="5115433"/>
                </a:cubicBezTo>
                <a:cubicBezTo>
                  <a:pt x="341267" y="5115433"/>
                  <a:pt x="170633" y="5115443"/>
                  <a:pt x="0" y="5115443"/>
                </a:cubicBezTo>
                <a:lnTo>
                  <a:pt x="0" y="5"/>
                </a:lnTo>
                <a:lnTo>
                  <a:pt x="511900" y="5"/>
                </a:lnTo>
                <a:cubicBezTo>
                  <a:pt x="514243" y="5"/>
                  <a:pt x="516490" y="89831"/>
                  <a:pt x="518147" y="249728"/>
                </a:cubicBezTo>
                <a:cubicBezTo>
                  <a:pt x="519804" y="409615"/>
                  <a:pt x="520735" y="626479"/>
                  <a:pt x="520735" y="852606"/>
                </a:cubicBezTo>
                <a:lnTo>
                  <a:pt x="520735" y="852596"/>
                </a:lnTo>
                <a:close/>
              </a:path>
            </a:pathLst>
          </a:custGeom>
          <a:solidFill>
            <a:srgbClr val="CDD2DE"/>
          </a:solidFill>
          <a:ln w="55000" cmpd="thickThin">
            <a:solidFill>
              <a:srgbClr val="CDD2DE"/>
            </a:solidFill>
            <a:bevel/>
            <a:headEnd/>
            <a:tailEnd/>
          </a:ln>
        </p:spPr>
        <p:txBody>
          <a:bodyPr lIns="247651" tIns="149245" rIns="273070" bIns="149246"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171450" indent="-1714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spcAft>
                <a:spcPct val="15000"/>
              </a:spcAft>
              <a:buFont typeface="Arial" panose="020B0604020202020204" pitchFamily="34" charset="0"/>
              <a:buChar char="•"/>
            </a:pPr>
            <a:r>
              <a:rPr lang="zh-CN" altLang="en-US" sz="1800">
                <a:solidFill>
                  <a:srgbClr val="000000"/>
                </a:solidFill>
                <a:latin typeface="黑体" panose="02010609060101010101" pitchFamily="49" charset="-122"/>
                <a:ea typeface="黑体" panose="02010609060101010101" pitchFamily="49" charset="-122"/>
                <a:sym typeface="黑体" panose="02010609060101010101" pitchFamily="49" charset="-122"/>
              </a:rPr>
              <a:t>数据链路实体间透明的比特（</a:t>
            </a:r>
            <a:r>
              <a:rPr lang="en-US" altLang="zh-CN" sz="1800">
                <a:solidFill>
                  <a:srgbClr val="000000"/>
                </a:solidFill>
                <a:latin typeface="Lucida Sans Unicode" panose="020B0602030504020204" pitchFamily="34" charset="0"/>
                <a:sym typeface="Lucida Sans Unicode" panose="020B0602030504020204" pitchFamily="34" charset="0"/>
              </a:rPr>
              <a:t>Bit</a:t>
            </a:r>
            <a:r>
              <a:rPr lang="zh-CN" altLang="en-US" sz="1800">
                <a:solidFill>
                  <a:srgbClr val="000000"/>
                </a:solidFill>
                <a:latin typeface="黑体" panose="02010609060101010101" pitchFamily="49" charset="-122"/>
                <a:ea typeface="黑体" panose="02010609060101010101" pitchFamily="49" charset="-122"/>
                <a:sym typeface="黑体" panose="02010609060101010101" pitchFamily="49" charset="-122"/>
              </a:rPr>
              <a:t>）流传输</a:t>
            </a:r>
            <a:endParaRPr lang="en-US" sz="1800">
              <a:solidFill>
                <a:srgbClr val="000000"/>
              </a:solidFill>
              <a:latin typeface="Lucida Sans Unicode" panose="020B0602030504020204" pitchFamily="34" charset="0"/>
              <a:sym typeface="Lucida Sans Unicode" panose="020B0602030504020204" pitchFamily="34" charset="0"/>
            </a:endParaRPr>
          </a:p>
        </p:txBody>
      </p:sp>
      <p:sp>
        <p:nvSpPr>
          <p:cNvPr id="17424" name="Freeform 29"/>
          <p:cNvSpPr>
            <a:spLocks noChangeArrowheads="1"/>
          </p:cNvSpPr>
          <p:nvPr/>
        </p:nvSpPr>
        <p:spPr bwMode="auto">
          <a:xfrm>
            <a:off x="611188" y="5297488"/>
            <a:ext cx="2878137" cy="650875"/>
          </a:xfrm>
          <a:custGeom>
            <a:avLst/>
            <a:gdLst>
              <a:gd name="T0" fmla="*/ 0 w 2877439"/>
              <a:gd name="T1" fmla="*/ 108419 h 650919"/>
              <a:gd name="T2" fmla="*/ 31856 w 2877439"/>
              <a:gd name="T3" fmla="*/ 31756 h 650919"/>
              <a:gd name="T4" fmla="*/ 108749 w 2877439"/>
              <a:gd name="T5" fmla="*/ 0 h 650919"/>
              <a:gd name="T6" fmla="*/ 2775678 w 2877439"/>
              <a:gd name="T7" fmla="*/ 0 h 650919"/>
              <a:gd name="T8" fmla="*/ 2852579 w 2877439"/>
              <a:gd name="T9" fmla="*/ 31756 h 650919"/>
              <a:gd name="T10" fmla="*/ 2884433 w 2877439"/>
              <a:gd name="T11" fmla="*/ 108419 h 650919"/>
              <a:gd name="T12" fmla="*/ 2884433 w 2877439"/>
              <a:gd name="T13" fmla="*/ 542060 h 650919"/>
              <a:gd name="T14" fmla="*/ 2852579 w 2877439"/>
              <a:gd name="T15" fmla="*/ 618723 h 650919"/>
              <a:gd name="T16" fmla="*/ 2775678 w 2877439"/>
              <a:gd name="T17" fmla="*/ 650479 h 650919"/>
              <a:gd name="T18" fmla="*/ 108749 w 2877439"/>
              <a:gd name="T19" fmla="*/ 650479 h 650919"/>
              <a:gd name="T20" fmla="*/ 31856 w 2877439"/>
              <a:gd name="T21" fmla="*/ 618723 h 650919"/>
              <a:gd name="T22" fmla="*/ 0 w 2877439"/>
              <a:gd name="T23" fmla="*/ 542060 h 650919"/>
              <a:gd name="T24" fmla="*/ 0 w 2877439"/>
              <a:gd name="T25" fmla="*/ 108419 h 6509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77439"/>
              <a:gd name="T40" fmla="*/ 0 h 650919"/>
              <a:gd name="T41" fmla="*/ 2877439 w 2877439"/>
              <a:gd name="T42" fmla="*/ 650919 h 6509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77439" h="650919">
                <a:moveTo>
                  <a:pt x="0" y="108489"/>
                </a:moveTo>
                <a:cubicBezTo>
                  <a:pt x="0" y="79716"/>
                  <a:pt x="11430" y="52121"/>
                  <a:pt x="31776" y="31776"/>
                </a:cubicBezTo>
                <a:cubicBezTo>
                  <a:pt x="52122" y="11430"/>
                  <a:pt x="79716" y="0"/>
                  <a:pt x="108489" y="0"/>
                </a:cubicBezTo>
                <a:lnTo>
                  <a:pt x="2768950" y="0"/>
                </a:lnTo>
                <a:cubicBezTo>
                  <a:pt x="2797723" y="0"/>
                  <a:pt x="2825318" y="11430"/>
                  <a:pt x="2845663" y="31776"/>
                </a:cubicBezTo>
                <a:cubicBezTo>
                  <a:pt x="2866009" y="52122"/>
                  <a:pt x="2877439" y="79716"/>
                  <a:pt x="2877439" y="108489"/>
                </a:cubicBezTo>
                <a:lnTo>
                  <a:pt x="2877439" y="542430"/>
                </a:lnTo>
                <a:cubicBezTo>
                  <a:pt x="2877439" y="571203"/>
                  <a:pt x="2866009" y="598798"/>
                  <a:pt x="2845663" y="619143"/>
                </a:cubicBezTo>
                <a:cubicBezTo>
                  <a:pt x="2825317" y="639489"/>
                  <a:pt x="2797723" y="650919"/>
                  <a:pt x="2768950" y="650919"/>
                </a:cubicBezTo>
                <a:lnTo>
                  <a:pt x="108489" y="650919"/>
                </a:lnTo>
                <a:cubicBezTo>
                  <a:pt x="79716" y="650919"/>
                  <a:pt x="52121" y="639489"/>
                  <a:pt x="31776" y="619143"/>
                </a:cubicBezTo>
                <a:cubicBezTo>
                  <a:pt x="11430" y="598797"/>
                  <a:pt x="0" y="571203"/>
                  <a:pt x="0" y="542430"/>
                </a:cubicBezTo>
                <a:lnTo>
                  <a:pt x="0" y="108489"/>
                </a:lnTo>
                <a:close/>
              </a:path>
            </a:pathLst>
          </a:custGeom>
          <a:solidFill>
            <a:srgbClr val="39639E"/>
          </a:solidFill>
          <a:ln w="63500" cmpd="thickThin">
            <a:solidFill>
              <a:srgbClr val="FFFFFF"/>
            </a:solidFill>
            <a:bevel/>
            <a:headEnd/>
            <a:tailEnd/>
          </a:ln>
        </p:spPr>
        <p:txBody>
          <a:bodyPr lIns="107975" tIns="69875" rIns="107975" bIns="6987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2000">
                <a:solidFill>
                  <a:srgbClr val="FFFFFF"/>
                </a:solidFill>
                <a:latin typeface="黑体" panose="02010609060101010101" pitchFamily="49" charset="-122"/>
                <a:ea typeface="黑体" panose="02010609060101010101" pitchFamily="49" charset="-122"/>
                <a:sym typeface="黑体" panose="02010609060101010101" pitchFamily="49" charset="-122"/>
              </a:rPr>
              <a:t>物理层</a:t>
            </a:r>
            <a:endParaRPr lang="en-US" sz="2000">
              <a:solidFill>
                <a:srgbClr val="FFFFFF"/>
              </a:solidFill>
              <a:latin typeface="Lucida Sans Unicode" panose="020B0602030504020204" pitchFamily="34" charset="0"/>
              <a:sym typeface="Lucida Sans Unicode" panose="020B0602030504020204" pitchFamily="34" charset="0"/>
            </a:endParaRPr>
          </a:p>
        </p:txBody>
      </p:sp>
      <p:sp>
        <p:nvSpPr>
          <p:cNvPr id="2" name="灯片编号占位符 1"/>
          <p:cNvSpPr>
            <a:spLocks noGrp="1"/>
          </p:cNvSpPr>
          <p:nvPr>
            <p:ph type="sldNum" sz="quarter" idx="12"/>
          </p:nvPr>
        </p:nvSpPr>
        <p:spPr/>
        <p:txBody>
          <a:bodyPr/>
          <a:lstStyle/>
          <a:p>
            <a:fld id="{6E2A85E4-DF30-42AB-8489-F62FDE413029}" type="slidenum">
              <a:rPr lang="zh-CN" altLang="en-US" smtClean="0"/>
              <a:pPr/>
              <a:t>113</a:t>
            </a:fld>
            <a:endParaRPr lang="zh-CN" altLang="en-US" sz="1800"/>
          </a:p>
        </p:txBody>
      </p:sp>
    </p:spTree>
    <p:extLst>
      <p:ext uri="{BB962C8B-B14F-4D97-AF65-F5344CB8AC3E}">
        <p14:creationId xmlns:p14="http://schemas.microsoft.com/office/powerpoint/2010/main" val="228133019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4" presetClass="entr" presetSubtype="0" accel="100000" fill="hold" grpId="0" nodeType="afterEffect">
                                  <p:stCondLst>
                                    <p:cond delay="0"/>
                                  </p:stCondLst>
                                  <p:childTnLst>
                                    <p:set>
                                      <p:cBhvr>
                                        <p:cTn id="6" dur="1" fill="hold">
                                          <p:stCondLst>
                                            <p:cond delay="0"/>
                                          </p:stCondLst>
                                        </p:cTn>
                                        <p:tgtEl>
                                          <p:spTgt spid="17412"/>
                                        </p:tgtEl>
                                        <p:attrNameLst>
                                          <p:attrName>style.visibility</p:attrName>
                                        </p:attrNameLst>
                                      </p:cBhvr>
                                      <p:to>
                                        <p:strVal val="visible"/>
                                      </p:to>
                                    </p:set>
                                    <p:anim calcmode="lin" valueType="num">
                                      <p:cBhvr>
                                        <p:cTn id="7" dur="500" fill="hold"/>
                                        <p:tgtEl>
                                          <p:spTgt spid="17412"/>
                                        </p:tgtEl>
                                        <p:attrNameLst>
                                          <p:attrName>ppt_w</p:attrName>
                                        </p:attrNameLst>
                                      </p:cBhvr>
                                      <p:tavLst>
                                        <p:tav tm="0">
                                          <p:val>
                                            <p:strVal val="#ppt_w*0.05"/>
                                          </p:val>
                                        </p:tav>
                                        <p:tav tm="100000">
                                          <p:val>
                                            <p:strVal val="#ppt_w"/>
                                          </p:val>
                                        </p:tav>
                                      </p:tavLst>
                                    </p:anim>
                                    <p:anim calcmode="lin" valueType="num">
                                      <p:cBhvr>
                                        <p:cTn id="8" dur="500" fill="hold"/>
                                        <p:tgtEl>
                                          <p:spTgt spid="17412"/>
                                        </p:tgtEl>
                                        <p:attrNameLst>
                                          <p:attrName>ppt_h</p:attrName>
                                        </p:attrNameLst>
                                      </p:cBhvr>
                                      <p:tavLst>
                                        <p:tav tm="0">
                                          <p:val>
                                            <p:strVal val="#ppt_h"/>
                                          </p:val>
                                        </p:tav>
                                        <p:tav tm="100000">
                                          <p:val>
                                            <p:strVal val="#ppt_h"/>
                                          </p:val>
                                        </p:tav>
                                      </p:tavLst>
                                    </p:anim>
                                    <p:anim calcmode="lin" valueType="num">
                                      <p:cBhvr>
                                        <p:cTn id="9" dur="500" fill="hold"/>
                                        <p:tgtEl>
                                          <p:spTgt spid="17412"/>
                                        </p:tgtEl>
                                        <p:attrNameLst>
                                          <p:attrName>ppt_x</p:attrName>
                                        </p:attrNameLst>
                                      </p:cBhvr>
                                      <p:tavLst>
                                        <p:tav tm="0">
                                          <p:val>
                                            <p:strVal val="#ppt_x-.2"/>
                                          </p:val>
                                        </p:tav>
                                        <p:tav tm="100000">
                                          <p:val>
                                            <p:strVal val="#ppt_x"/>
                                          </p:val>
                                        </p:tav>
                                      </p:tavLst>
                                    </p:anim>
                                    <p:anim calcmode="lin" valueType="num">
                                      <p:cBhvr>
                                        <p:cTn id="10" dur="500" fill="hold"/>
                                        <p:tgtEl>
                                          <p:spTgt spid="17412"/>
                                        </p:tgtEl>
                                        <p:attrNameLst>
                                          <p:attrName>ppt_y</p:attrName>
                                        </p:attrNameLst>
                                      </p:cBhvr>
                                      <p:tavLst>
                                        <p:tav tm="0">
                                          <p:val>
                                            <p:strVal val="#ppt_y"/>
                                          </p:val>
                                        </p:tav>
                                        <p:tav tm="100000">
                                          <p:val>
                                            <p:strVal val="#ppt_y"/>
                                          </p:val>
                                        </p:tav>
                                      </p:tavLst>
                                    </p:anim>
                                    <p:animEffect>
                                      <p:cBhvr>
                                        <p:cTn id="11" dur="500"/>
                                        <p:tgtEl>
                                          <p:spTgt spid="17412"/>
                                        </p:tgtEl>
                                      </p:cBhvr>
                                    </p:animEffect>
                                  </p:childTnLst>
                                </p:cTn>
                              </p:par>
                              <p:par>
                                <p:cTn id="12" presetID="54" presetClass="entr" presetSubtype="0" accel="100000" fill="hold" grpId="0" nodeType="withEffect">
                                  <p:stCondLst>
                                    <p:cond delay="0"/>
                                  </p:stCondLst>
                                  <p:childTnLst>
                                    <p:set>
                                      <p:cBhvr>
                                        <p:cTn id="13" dur="1" fill="hold">
                                          <p:stCondLst>
                                            <p:cond delay="0"/>
                                          </p:stCondLst>
                                        </p:cTn>
                                        <p:tgtEl>
                                          <p:spTgt spid="17414"/>
                                        </p:tgtEl>
                                        <p:attrNameLst>
                                          <p:attrName>style.visibility</p:attrName>
                                        </p:attrNameLst>
                                      </p:cBhvr>
                                      <p:to>
                                        <p:strVal val="visible"/>
                                      </p:to>
                                    </p:set>
                                    <p:anim calcmode="lin" valueType="num">
                                      <p:cBhvr>
                                        <p:cTn id="14" dur="500" fill="hold"/>
                                        <p:tgtEl>
                                          <p:spTgt spid="17414"/>
                                        </p:tgtEl>
                                        <p:attrNameLst>
                                          <p:attrName>ppt_w</p:attrName>
                                        </p:attrNameLst>
                                      </p:cBhvr>
                                      <p:tavLst>
                                        <p:tav tm="0">
                                          <p:val>
                                            <p:strVal val="#ppt_w*0.05"/>
                                          </p:val>
                                        </p:tav>
                                        <p:tav tm="100000">
                                          <p:val>
                                            <p:strVal val="#ppt_w"/>
                                          </p:val>
                                        </p:tav>
                                      </p:tavLst>
                                    </p:anim>
                                    <p:anim calcmode="lin" valueType="num">
                                      <p:cBhvr>
                                        <p:cTn id="15" dur="500" fill="hold"/>
                                        <p:tgtEl>
                                          <p:spTgt spid="17414"/>
                                        </p:tgtEl>
                                        <p:attrNameLst>
                                          <p:attrName>ppt_h</p:attrName>
                                        </p:attrNameLst>
                                      </p:cBhvr>
                                      <p:tavLst>
                                        <p:tav tm="0">
                                          <p:val>
                                            <p:strVal val="#ppt_h"/>
                                          </p:val>
                                        </p:tav>
                                        <p:tav tm="100000">
                                          <p:val>
                                            <p:strVal val="#ppt_h"/>
                                          </p:val>
                                        </p:tav>
                                      </p:tavLst>
                                    </p:anim>
                                    <p:anim calcmode="lin" valueType="num">
                                      <p:cBhvr>
                                        <p:cTn id="16" dur="500" fill="hold"/>
                                        <p:tgtEl>
                                          <p:spTgt spid="17414"/>
                                        </p:tgtEl>
                                        <p:attrNameLst>
                                          <p:attrName>ppt_x</p:attrName>
                                        </p:attrNameLst>
                                      </p:cBhvr>
                                      <p:tavLst>
                                        <p:tav tm="0">
                                          <p:val>
                                            <p:strVal val="#ppt_x-.2"/>
                                          </p:val>
                                        </p:tav>
                                        <p:tav tm="100000">
                                          <p:val>
                                            <p:strVal val="#ppt_x"/>
                                          </p:val>
                                        </p:tav>
                                      </p:tavLst>
                                    </p:anim>
                                    <p:anim calcmode="lin" valueType="num">
                                      <p:cBhvr>
                                        <p:cTn id="17" dur="500" fill="hold"/>
                                        <p:tgtEl>
                                          <p:spTgt spid="17414"/>
                                        </p:tgtEl>
                                        <p:attrNameLst>
                                          <p:attrName>ppt_y</p:attrName>
                                        </p:attrNameLst>
                                      </p:cBhvr>
                                      <p:tavLst>
                                        <p:tav tm="0">
                                          <p:val>
                                            <p:strVal val="#ppt_y"/>
                                          </p:val>
                                        </p:tav>
                                        <p:tav tm="100000">
                                          <p:val>
                                            <p:strVal val="#ppt_y"/>
                                          </p:val>
                                        </p:tav>
                                      </p:tavLst>
                                    </p:anim>
                                    <p:animEffect>
                                      <p:cBhvr>
                                        <p:cTn id="18" dur="500"/>
                                        <p:tgtEl>
                                          <p:spTgt spid="17414"/>
                                        </p:tgtEl>
                                      </p:cBhvr>
                                    </p:animEffect>
                                  </p:childTnLst>
                                </p:cTn>
                              </p:par>
                              <p:par>
                                <p:cTn id="19" presetID="54" presetClass="entr" presetSubtype="0" accel="100000" fill="hold" grpId="0" nodeType="withEffect">
                                  <p:stCondLst>
                                    <p:cond delay="0"/>
                                  </p:stCondLst>
                                  <p:childTnLst>
                                    <p:set>
                                      <p:cBhvr>
                                        <p:cTn id="20" dur="1" fill="hold">
                                          <p:stCondLst>
                                            <p:cond delay="0"/>
                                          </p:stCondLst>
                                        </p:cTn>
                                        <p:tgtEl>
                                          <p:spTgt spid="17416"/>
                                        </p:tgtEl>
                                        <p:attrNameLst>
                                          <p:attrName>style.visibility</p:attrName>
                                        </p:attrNameLst>
                                      </p:cBhvr>
                                      <p:to>
                                        <p:strVal val="visible"/>
                                      </p:to>
                                    </p:set>
                                    <p:anim calcmode="lin" valueType="num">
                                      <p:cBhvr>
                                        <p:cTn id="21" dur="500" fill="hold"/>
                                        <p:tgtEl>
                                          <p:spTgt spid="17416"/>
                                        </p:tgtEl>
                                        <p:attrNameLst>
                                          <p:attrName>ppt_w</p:attrName>
                                        </p:attrNameLst>
                                      </p:cBhvr>
                                      <p:tavLst>
                                        <p:tav tm="0">
                                          <p:val>
                                            <p:strVal val="#ppt_w*0.05"/>
                                          </p:val>
                                        </p:tav>
                                        <p:tav tm="100000">
                                          <p:val>
                                            <p:strVal val="#ppt_w"/>
                                          </p:val>
                                        </p:tav>
                                      </p:tavLst>
                                    </p:anim>
                                    <p:anim calcmode="lin" valueType="num">
                                      <p:cBhvr>
                                        <p:cTn id="22" dur="500" fill="hold"/>
                                        <p:tgtEl>
                                          <p:spTgt spid="17416"/>
                                        </p:tgtEl>
                                        <p:attrNameLst>
                                          <p:attrName>ppt_h</p:attrName>
                                        </p:attrNameLst>
                                      </p:cBhvr>
                                      <p:tavLst>
                                        <p:tav tm="0">
                                          <p:val>
                                            <p:strVal val="#ppt_h"/>
                                          </p:val>
                                        </p:tav>
                                        <p:tav tm="100000">
                                          <p:val>
                                            <p:strVal val="#ppt_h"/>
                                          </p:val>
                                        </p:tav>
                                      </p:tavLst>
                                    </p:anim>
                                    <p:anim calcmode="lin" valueType="num">
                                      <p:cBhvr>
                                        <p:cTn id="23" dur="500" fill="hold"/>
                                        <p:tgtEl>
                                          <p:spTgt spid="17416"/>
                                        </p:tgtEl>
                                        <p:attrNameLst>
                                          <p:attrName>ppt_x</p:attrName>
                                        </p:attrNameLst>
                                      </p:cBhvr>
                                      <p:tavLst>
                                        <p:tav tm="0">
                                          <p:val>
                                            <p:strVal val="#ppt_x-.2"/>
                                          </p:val>
                                        </p:tav>
                                        <p:tav tm="100000">
                                          <p:val>
                                            <p:strVal val="#ppt_x"/>
                                          </p:val>
                                        </p:tav>
                                      </p:tavLst>
                                    </p:anim>
                                    <p:anim calcmode="lin" valueType="num">
                                      <p:cBhvr>
                                        <p:cTn id="24" dur="500" fill="hold"/>
                                        <p:tgtEl>
                                          <p:spTgt spid="17416"/>
                                        </p:tgtEl>
                                        <p:attrNameLst>
                                          <p:attrName>ppt_y</p:attrName>
                                        </p:attrNameLst>
                                      </p:cBhvr>
                                      <p:tavLst>
                                        <p:tav tm="0">
                                          <p:val>
                                            <p:strVal val="#ppt_y"/>
                                          </p:val>
                                        </p:tav>
                                        <p:tav tm="100000">
                                          <p:val>
                                            <p:strVal val="#ppt_y"/>
                                          </p:val>
                                        </p:tav>
                                      </p:tavLst>
                                    </p:anim>
                                    <p:animEffect>
                                      <p:cBhvr>
                                        <p:cTn id="25" dur="500"/>
                                        <p:tgtEl>
                                          <p:spTgt spid="17416"/>
                                        </p:tgtEl>
                                      </p:cBhvr>
                                    </p:animEffect>
                                  </p:childTnLst>
                                </p:cTn>
                              </p:par>
                              <p:par>
                                <p:cTn id="26" presetID="54" presetClass="entr" presetSubtype="0" accel="100000" fill="hold" grpId="0" nodeType="withEffect">
                                  <p:stCondLst>
                                    <p:cond delay="0"/>
                                  </p:stCondLst>
                                  <p:childTnLst>
                                    <p:set>
                                      <p:cBhvr>
                                        <p:cTn id="27" dur="1" fill="hold">
                                          <p:stCondLst>
                                            <p:cond delay="0"/>
                                          </p:stCondLst>
                                        </p:cTn>
                                        <p:tgtEl>
                                          <p:spTgt spid="17418"/>
                                        </p:tgtEl>
                                        <p:attrNameLst>
                                          <p:attrName>style.visibility</p:attrName>
                                        </p:attrNameLst>
                                      </p:cBhvr>
                                      <p:to>
                                        <p:strVal val="visible"/>
                                      </p:to>
                                    </p:set>
                                    <p:anim calcmode="lin" valueType="num">
                                      <p:cBhvr>
                                        <p:cTn id="28" dur="500" fill="hold"/>
                                        <p:tgtEl>
                                          <p:spTgt spid="17418"/>
                                        </p:tgtEl>
                                        <p:attrNameLst>
                                          <p:attrName>ppt_w</p:attrName>
                                        </p:attrNameLst>
                                      </p:cBhvr>
                                      <p:tavLst>
                                        <p:tav tm="0">
                                          <p:val>
                                            <p:strVal val="#ppt_w*0.05"/>
                                          </p:val>
                                        </p:tav>
                                        <p:tav tm="100000">
                                          <p:val>
                                            <p:strVal val="#ppt_w"/>
                                          </p:val>
                                        </p:tav>
                                      </p:tavLst>
                                    </p:anim>
                                    <p:anim calcmode="lin" valueType="num">
                                      <p:cBhvr>
                                        <p:cTn id="29" dur="500" fill="hold"/>
                                        <p:tgtEl>
                                          <p:spTgt spid="17418"/>
                                        </p:tgtEl>
                                        <p:attrNameLst>
                                          <p:attrName>ppt_h</p:attrName>
                                        </p:attrNameLst>
                                      </p:cBhvr>
                                      <p:tavLst>
                                        <p:tav tm="0">
                                          <p:val>
                                            <p:strVal val="#ppt_h"/>
                                          </p:val>
                                        </p:tav>
                                        <p:tav tm="100000">
                                          <p:val>
                                            <p:strVal val="#ppt_h"/>
                                          </p:val>
                                        </p:tav>
                                      </p:tavLst>
                                    </p:anim>
                                    <p:anim calcmode="lin" valueType="num">
                                      <p:cBhvr>
                                        <p:cTn id="30" dur="500" fill="hold"/>
                                        <p:tgtEl>
                                          <p:spTgt spid="17418"/>
                                        </p:tgtEl>
                                        <p:attrNameLst>
                                          <p:attrName>ppt_x</p:attrName>
                                        </p:attrNameLst>
                                      </p:cBhvr>
                                      <p:tavLst>
                                        <p:tav tm="0">
                                          <p:val>
                                            <p:strVal val="#ppt_x-.2"/>
                                          </p:val>
                                        </p:tav>
                                        <p:tav tm="100000">
                                          <p:val>
                                            <p:strVal val="#ppt_x"/>
                                          </p:val>
                                        </p:tav>
                                      </p:tavLst>
                                    </p:anim>
                                    <p:anim calcmode="lin" valueType="num">
                                      <p:cBhvr>
                                        <p:cTn id="31" dur="500" fill="hold"/>
                                        <p:tgtEl>
                                          <p:spTgt spid="17418"/>
                                        </p:tgtEl>
                                        <p:attrNameLst>
                                          <p:attrName>ppt_y</p:attrName>
                                        </p:attrNameLst>
                                      </p:cBhvr>
                                      <p:tavLst>
                                        <p:tav tm="0">
                                          <p:val>
                                            <p:strVal val="#ppt_y"/>
                                          </p:val>
                                        </p:tav>
                                        <p:tav tm="100000">
                                          <p:val>
                                            <p:strVal val="#ppt_y"/>
                                          </p:val>
                                        </p:tav>
                                      </p:tavLst>
                                    </p:anim>
                                    <p:animEffect>
                                      <p:cBhvr>
                                        <p:cTn id="32" dur="500"/>
                                        <p:tgtEl>
                                          <p:spTgt spid="17418"/>
                                        </p:tgtEl>
                                      </p:cBhvr>
                                    </p:animEffect>
                                  </p:childTnLst>
                                </p:cTn>
                              </p:par>
                              <p:par>
                                <p:cTn id="33" presetID="54" presetClass="entr" presetSubtype="0" accel="100000" fill="hold" grpId="0" nodeType="withEffect">
                                  <p:stCondLst>
                                    <p:cond delay="0"/>
                                  </p:stCondLst>
                                  <p:childTnLst>
                                    <p:set>
                                      <p:cBhvr>
                                        <p:cTn id="34" dur="1" fill="hold">
                                          <p:stCondLst>
                                            <p:cond delay="0"/>
                                          </p:stCondLst>
                                        </p:cTn>
                                        <p:tgtEl>
                                          <p:spTgt spid="17420"/>
                                        </p:tgtEl>
                                        <p:attrNameLst>
                                          <p:attrName>style.visibility</p:attrName>
                                        </p:attrNameLst>
                                      </p:cBhvr>
                                      <p:to>
                                        <p:strVal val="visible"/>
                                      </p:to>
                                    </p:set>
                                    <p:anim calcmode="lin" valueType="num">
                                      <p:cBhvr>
                                        <p:cTn id="35" dur="500" fill="hold"/>
                                        <p:tgtEl>
                                          <p:spTgt spid="17420"/>
                                        </p:tgtEl>
                                        <p:attrNameLst>
                                          <p:attrName>ppt_w</p:attrName>
                                        </p:attrNameLst>
                                      </p:cBhvr>
                                      <p:tavLst>
                                        <p:tav tm="0">
                                          <p:val>
                                            <p:strVal val="#ppt_w*0.05"/>
                                          </p:val>
                                        </p:tav>
                                        <p:tav tm="100000">
                                          <p:val>
                                            <p:strVal val="#ppt_w"/>
                                          </p:val>
                                        </p:tav>
                                      </p:tavLst>
                                    </p:anim>
                                    <p:anim calcmode="lin" valueType="num">
                                      <p:cBhvr>
                                        <p:cTn id="36" dur="500" fill="hold"/>
                                        <p:tgtEl>
                                          <p:spTgt spid="17420"/>
                                        </p:tgtEl>
                                        <p:attrNameLst>
                                          <p:attrName>ppt_h</p:attrName>
                                        </p:attrNameLst>
                                      </p:cBhvr>
                                      <p:tavLst>
                                        <p:tav tm="0">
                                          <p:val>
                                            <p:strVal val="#ppt_h"/>
                                          </p:val>
                                        </p:tav>
                                        <p:tav tm="100000">
                                          <p:val>
                                            <p:strVal val="#ppt_h"/>
                                          </p:val>
                                        </p:tav>
                                      </p:tavLst>
                                    </p:anim>
                                    <p:anim calcmode="lin" valueType="num">
                                      <p:cBhvr>
                                        <p:cTn id="37" dur="500" fill="hold"/>
                                        <p:tgtEl>
                                          <p:spTgt spid="17420"/>
                                        </p:tgtEl>
                                        <p:attrNameLst>
                                          <p:attrName>ppt_x</p:attrName>
                                        </p:attrNameLst>
                                      </p:cBhvr>
                                      <p:tavLst>
                                        <p:tav tm="0">
                                          <p:val>
                                            <p:strVal val="#ppt_x-.2"/>
                                          </p:val>
                                        </p:tav>
                                        <p:tav tm="100000">
                                          <p:val>
                                            <p:strVal val="#ppt_x"/>
                                          </p:val>
                                        </p:tav>
                                      </p:tavLst>
                                    </p:anim>
                                    <p:anim calcmode="lin" valueType="num">
                                      <p:cBhvr>
                                        <p:cTn id="38" dur="500" fill="hold"/>
                                        <p:tgtEl>
                                          <p:spTgt spid="17420"/>
                                        </p:tgtEl>
                                        <p:attrNameLst>
                                          <p:attrName>ppt_y</p:attrName>
                                        </p:attrNameLst>
                                      </p:cBhvr>
                                      <p:tavLst>
                                        <p:tav tm="0">
                                          <p:val>
                                            <p:strVal val="#ppt_y"/>
                                          </p:val>
                                        </p:tav>
                                        <p:tav tm="100000">
                                          <p:val>
                                            <p:strVal val="#ppt_y"/>
                                          </p:val>
                                        </p:tav>
                                      </p:tavLst>
                                    </p:anim>
                                    <p:animEffect>
                                      <p:cBhvr>
                                        <p:cTn id="39" dur="500"/>
                                        <p:tgtEl>
                                          <p:spTgt spid="17420"/>
                                        </p:tgtEl>
                                      </p:cBhvr>
                                    </p:animEffect>
                                  </p:childTnLst>
                                </p:cTn>
                              </p:par>
                              <p:par>
                                <p:cTn id="40" presetID="54" presetClass="entr" presetSubtype="0" accel="100000" fill="hold" grpId="0" nodeType="withEffect">
                                  <p:stCondLst>
                                    <p:cond delay="0"/>
                                  </p:stCondLst>
                                  <p:childTnLst>
                                    <p:set>
                                      <p:cBhvr>
                                        <p:cTn id="41" dur="1" fill="hold">
                                          <p:stCondLst>
                                            <p:cond delay="0"/>
                                          </p:stCondLst>
                                        </p:cTn>
                                        <p:tgtEl>
                                          <p:spTgt spid="17422"/>
                                        </p:tgtEl>
                                        <p:attrNameLst>
                                          <p:attrName>style.visibility</p:attrName>
                                        </p:attrNameLst>
                                      </p:cBhvr>
                                      <p:to>
                                        <p:strVal val="visible"/>
                                      </p:to>
                                    </p:set>
                                    <p:anim calcmode="lin" valueType="num">
                                      <p:cBhvr>
                                        <p:cTn id="42" dur="500" fill="hold"/>
                                        <p:tgtEl>
                                          <p:spTgt spid="17422"/>
                                        </p:tgtEl>
                                        <p:attrNameLst>
                                          <p:attrName>ppt_w</p:attrName>
                                        </p:attrNameLst>
                                      </p:cBhvr>
                                      <p:tavLst>
                                        <p:tav tm="0">
                                          <p:val>
                                            <p:strVal val="#ppt_w*0.05"/>
                                          </p:val>
                                        </p:tav>
                                        <p:tav tm="100000">
                                          <p:val>
                                            <p:strVal val="#ppt_w"/>
                                          </p:val>
                                        </p:tav>
                                      </p:tavLst>
                                    </p:anim>
                                    <p:anim calcmode="lin" valueType="num">
                                      <p:cBhvr>
                                        <p:cTn id="43" dur="500" fill="hold"/>
                                        <p:tgtEl>
                                          <p:spTgt spid="17422"/>
                                        </p:tgtEl>
                                        <p:attrNameLst>
                                          <p:attrName>ppt_h</p:attrName>
                                        </p:attrNameLst>
                                      </p:cBhvr>
                                      <p:tavLst>
                                        <p:tav tm="0">
                                          <p:val>
                                            <p:strVal val="#ppt_h"/>
                                          </p:val>
                                        </p:tav>
                                        <p:tav tm="100000">
                                          <p:val>
                                            <p:strVal val="#ppt_h"/>
                                          </p:val>
                                        </p:tav>
                                      </p:tavLst>
                                    </p:anim>
                                    <p:anim calcmode="lin" valueType="num">
                                      <p:cBhvr>
                                        <p:cTn id="44" dur="500" fill="hold"/>
                                        <p:tgtEl>
                                          <p:spTgt spid="17422"/>
                                        </p:tgtEl>
                                        <p:attrNameLst>
                                          <p:attrName>ppt_x</p:attrName>
                                        </p:attrNameLst>
                                      </p:cBhvr>
                                      <p:tavLst>
                                        <p:tav tm="0">
                                          <p:val>
                                            <p:strVal val="#ppt_x-.2"/>
                                          </p:val>
                                        </p:tav>
                                        <p:tav tm="100000">
                                          <p:val>
                                            <p:strVal val="#ppt_x"/>
                                          </p:val>
                                        </p:tav>
                                      </p:tavLst>
                                    </p:anim>
                                    <p:anim calcmode="lin" valueType="num">
                                      <p:cBhvr>
                                        <p:cTn id="45" dur="500" fill="hold"/>
                                        <p:tgtEl>
                                          <p:spTgt spid="17422"/>
                                        </p:tgtEl>
                                        <p:attrNameLst>
                                          <p:attrName>ppt_y</p:attrName>
                                        </p:attrNameLst>
                                      </p:cBhvr>
                                      <p:tavLst>
                                        <p:tav tm="0">
                                          <p:val>
                                            <p:strVal val="#ppt_y"/>
                                          </p:val>
                                        </p:tav>
                                        <p:tav tm="100000">
                                          <p:val>
                                            <p:strVal val="#ppt_y"/>
                                          </p:val>
                                        </p:tav>
                                      </p:tavLst>
                                    </p:anim>
                                    <p:animEffect>
                                      <p:cBhvr>
                                        <p:cTn id="46" dur="500"/>
                                        <p:tgtEl>
                                          <p:spTgt spid="17422"/>
                                        </p:tgtEl>
                                      </p:cBhvr>
                                    </p:animEffect>
                                  </p:childTnLst>
                                </p:cTn>
                              </p:par>
                              <p:par>
                                <p:cTn id="47" presetID="54" presetClass="entr" presetSubtype="0" accel="100000" fill="hold" grpId="0" nodeType="withEffect">
                                  <p:stCondLst>
                                    <p:cond delay="0"/>
                                  </p:stCondLst>
                                  <p:childTnLst>
                                    <p:set>
                                      <p:cBhvr>
                                        <p:cTn id="48" dur="1" fill="hold">
                                          <p:stCondLst>
                                            <p:cond delay="0"/>
                                          </p:stCondLst>
                                        </p:cTn>
                                        <p:tgtEl>
                                          <p:spTgt spid="17424"/>
                                        </p:tgtEl>
                                        <p:attrNameLst>
                                          <p:attrName>style.visibility</p:attrName>
                                        </p:attrNameLst>
                                      </p:cBhvr>
                                      <p:to>
                                        <p:strVal val="visible"/>
                                      </p:to>
                                    </p:set>
                                    <p:anim calcmode="lin" valueType="num">
                                      <p:cBhvr>
                                        <p:cTn id="49" dur="500" fill="hold"/>
                                        <p:tgtEl>
                                          <p:spTgt spid="17424"/>
                                        </p:tgtEl>
                                        <p:attrNameLst>
                                          <p:attrName>ppt_w</p:attrName>
                                        </p:attrNameLst>
                                      </p:cBhvr>
                                      <p:tavLst>
                                        <p:tav tm="0">
                                          <p:val>
                                            <p:strVal val="#ppt_w*0.05"/>
                                          </p:val>
                                        </p:tav>
                                        <p:tav tm="100000">
                                          <p:val>
                                            <p:strVal val="#ppt_w"/>
                                          </p:val>
                                        </p:tav>
                                      </p:tavLst>
                                    </p:anim>
                                    <p:anim calcmode="lin" valueType="num">
                                      <p:cBhvr>
                                        <p:cTn id="50" dur="500" fill="hold"/>
                                        <p:tgtEl>
                                          <p:spTgt spid="17424"/>
                                        </p:tgtEl>
                                        <p:attrNameLst>
                                          <p:attrName>ppt_h</p:attrName>
                                        </p:attrNameLst>
                                      </p:cBhvr>
                                      <p:tavLst>
                                        <p:tav tm="0">
                                          <p:val>
                                            <p:strVal val="#ppt_h"/>
                                          </p:val>
                                        </p:tav>
                                        <p:tav tm="100000">
                                          <p:val>
                                            <p:strVal val="#ppt_h"/>
                                          </p:val>
                                        </p:tav>
                                      </p:tavLst>
                                    </p:anim>
                                    <p:anim calcmode="lin" valueType="num">
                                      <p:cBhvr>
                                        <p:cTn id="51" dur="500" fill="hold"/>
                                        <p:tgtEl>
                                          <p:spTgt spid="17424"/>
                                        </p:tgtEl>
                                        <p:attrNameLst>
                                          <p:attrName>ppt_x</p:attrName>
                                        </p:attrNameLst>
                                      </p:cBhvr>
                                      <p:tavLst>
                                        <p:tav tm="0">
                                          <p:val>
                                            <p:strVal val="#ppt_x-.2"/>
                                          </p:val>
                                        </p:tav>
                                        <p:tav tm="100000">
                                          <p:val>
                                            <p:strVal val="#ppt_x"/>
                                          </p:val>
                                        </p:tav>
                                      </p:tavLst>
                                    </p:anim>
                                    <p:anim calcmode="lin" valueType="num">
                                      <p:cBhvr>
                                        <p:cTn id="52" dur="500" fill="hold"/>
                                        <p:tgtEl>
                                          <p:spTgt spid="17424"/>
                                        </p:tgtEl>
                                        <p:attrNameLst>
                                          <p:attrName>ppt_y</p:attrName>
                                        </p:attrNameLst>
                                      </p:cBhvr>
                                      <p:tavLst>
                                        <p:tav tm="0">
                                          <p:val>
                                            <p:strVal val="#ppt_y"/>
                                          </p:val>
                                        </p:tav>
                                        <p:tav tm="100000">
                                          <p:val>
                                            <p:strVal val="#ppt_y"/>
                                          </p:val>
                                        </p:tav>
                                      </p:tavLst>
                                    </p:anim>
                                    <p:animEffect>
                                      <p:cBhvr>
                                        <p:cTn id="53" dur="500"/>
                                        <p:tgtEl>
                                          <p:spTgt spid="17424"/>
                                        </p:tgtEl>
                                      </p:cBhvr>
                                    </p:animEffect>
                                  </p:childTnLst>
                                </p:cTn>
                              </p:par>
                            </p:childTnLst>
                          </p:cTn>
                        </p:par>
                        <p:par>
                          <p:cTn id="54" fill="hold" nodeType="afterGroup">
                            <p:stCondLst>
                              <p:cond delay="500"/>
                            </p:stCondLst>
                            <p:childTnLst>
                              <p:par>
                                <p:cTn id="55" presetID="12" presetClass="entr" presetSubtype="8" fill="hold" grpId="0" nodeType="afterEffect">
                                  <p:stCondLst>
                                    <p:cond delay="0"/>
                                  </p:stCondLst>
                                  <p:childTnLst>
                                    <p:set>
                                      <p:cBhvr>
                                        <p:cTn id="56" dur="1" fill="hold">
                                          <p:stCondLst>
                                            <p:cond delay="0"/>
                                          </p:stCondLst>
                                        </p:cTn>
                                        <p:tgtEl>
                                          <p:spTgt spid="17411"/>
                                        </p:tgtEl>
                                        <p:attrNameLst>
                                          <p:attrName>style.visibility</p:attrName>
                                        </p:attrNameLst>
                                      </p:cBhvr>
                                      <p:to>
                                        <p:strVal val="visible"/>
                                      </p:to>
                                    </p:set>
                                    <p:animEffect>
                                      <p:cBhvr>
                                        <p:cTn id="57" dur="500"/>
                                        <p:tgtEl>
                                          <p:spTgt spid="17411"/>
                                        </p:tgtEl>
                                      </p:cBhvr>
                                    </p:animEffect>
                                  </p:childTnLst>
                                </p:cTn>
                              </p:par>
                              <p:par>
                                <p:cTn id="58" presetID="12" presetClass="entr" presetSubtype="8" fill="hold" grpId="0" nodeType="withEffect">
                                  <p:stCondLst>
                                    <p:cond delay="0"/>
                                  </p:stCondLst>
                                  <p:childTnLst>
                                    <p:set>
                                      <p:cBhvr>
                                        <p:cTn id="59" dur="1" fill="hold">
                                          <p:stCondLst>
                                            <p:cond delay="0"/>
                                          </p:stCondLst>
                                        </p:cTn>
                                        <p:tgtEl>
                                          <p:spTgt spid="17413"/>
                                        </p:tgtEl>
                                        <p:attrNameLst>
                                          <p:attrName>style.visibility</p:attrName>
                                        </p:attrNameLst>
                                      </p:cBhvr>
                                      <p:to>
                                        <p:strVal val="visible"/>
                                      </p:to>
                                    </p:set>
                                    <p:animEffect>
                                      <p:cBhvr>
                                        <p:cTn id="60" dur="500"/>
                                        <p:tgtEl>
                                          <p:spTgt spid="17413"/>
                                        </p:tgtEl>
                                      </p:cBhvr>
                                    </p:animEffect>
                                  </p:childTnLst>
                                </p:cTn>
                              </p:par>
                              <p:par>
                                <p:cTn id="61" presetID="12" presetClass="entr" presetSubtype="8" fill="hold" grpId="0" nodeType="withEffect">
                                  <p:stCondLst>
                                    <p:cond delay="0"/>
                                  </p:stCondLst>
                                  <p:childTnLst>
                                    <p:set>
                                      <p:cBhvr>
                                        <p:cTn id="62" dur="1" fill="hold">
                                          <p:stCondLst>
                                            <p:cond delay="0"/>
                                          </p:stCondLst>
                                        </p:cTn>
                                        <p:tgtEl>
                                          <p:spTgt spid="17415"/>
                                        </p:tgtEl>
                                        <p:attrNameLst>
                                          <p:attrName>style.visibility</p:attrName>
                                        </p:attrNameLst>
                                      </p:cBhvr>
                                      <p:to>
                                        <p:strVal val="visible"/>
                                      </p:to>
                                    </p:set>
                                    <p:animEffect>
                                      <p:cBhvr>
                                        <p:cTn id="63" dur="500"/>
                                        <p:tgtEl>
                                          <p:spTgt spid="17415"/>
                                        </p:tgtEl>
                                      </p:cBhvr>
                                    </p:animEffect>
                                  </p:childTnLst>
                                </p:cTn>
                              </p:par>
                              <p:par>
                                <p:cTn id="64" presetID="12" presetClass="entr" presetSubtype="8" fill="hold" grpId="0" nodeType="withEffect">
                                  <p:stCondLst>
                                    <p:cond delay="0"/>
                                  </p:stCondLst>
                                  <p:childTnLst>
                                    <p:set>
                                      <p:cBhvr>
                                        <p:cTn id="65" dur="1" fill="hold">
                                          <p:stCondLst>
                                            <p:cond delay="0"/>
                                          </p:stCondLst>
                                        </p:cTn>
                                        <p:tgtEl>
                                          <p:spTgt spid="17417"/>
                                        </p:tgtEl>
                                        <p:attrNameLst>
                                          <p:attrName>style.visibility</p:attrName>
                                        </p:attrNameLst>
                                      </p:cBhvr>
                                      <p:to>
                                        <p:strVal val="visible"/>
                                      </p:to>
                                    </p:set>
                                    <p:animEffect>
                                      <p:cBhvr>
                                        <p:cTn id="66" dur="500"/>
                                        <p:tgtEl>
                                          <p:spTgt spid="17417"/>
                                        </p:tgtEl>
                                      </p:cBhvr>
                                    </p:animEffect>
                                  </p:childTnLst>
                                </p:cTn>
                              </p:par>
                              <p:par>
                                <p:cTn id="67" presetID="12" presetClass="entr" presetSubtype="8" fill="hold" grpId="0" nodeType="withEffect">
                                  <p:stCondLst>
                                    <p:cond delay="0"/>
                                  </p:stCondLst>
                                  <p:childTnLst>
                                    <p:set>
                                      <p:cBhvr>
                                        <p:cTn id="68" dur="1" fill="hold">
                                          <p:stCondLst>
                                            <p:cond delay="0"/>
                                          </p:stCondLst>
                                        </p:cTn>
                                        <p:tgtEl>
                                          <p:spTgt spid="17419"/>
                                        </p:tgtEl>
                                        <p:attrNameLst>
                                          <p:attrName>style.visibility</p:attrName>
                                        </p:attrNameLst>
                                      </p:cBhvr>
                                      <p:to>
                                        <p:strVal val="visible"/>
                                      </p:to>
                                    </p:set>
                                    <p:animEffect>
                                      <p:cBhvr>
                                        <p:cTn id="69" dur="500"/>
                                        <p:tgtEl>
                                          <p:spTgt spid="17419"/>
                                        </p:tgtEl>
                                      </p:cBhvr>
                                    </p:animEffect>
                                  </p:childTnLst>
                                </p:cTn>
                              </p:par>
                              <p:par>
                                <p:cTn id="70" presetID="12" presetClass="entr" presetSubtype="8" fill="hold" grpId="0" nodeType="withEffect">
                                  <p:stCondLst>
                                    <p:cond delay="0"/>
                                  </p:stCondLst>
                                  <p:childTnLst>
                                    <p:set>
                                      <p:cBhvr>
                                        <p:cTn id="71" dur="1" fill="hold">
                                          <p:stCondLst>
                                            <p:cond delay="0"/>
                                          </p:stCondLst>
                                        </p:cTn>
                                        <p:tgtEl>
                                          <p:spTgt spid="17421"/>
                                        </p:tgtEl>
                                        <p:attrNameLst>
                                          <p:attrName>style.visibility</p:attrName>
                                        </p:attrNameLst>
                                      </p:cBhvr>
                                      <p:to>
                                        <p:strVal val="visible"/>
                                      </p:to>
                                    </p:set>
                                    <p:animEffect>
                                      <p:cBhvr>
                                        <p:cTn id="72" dur="500"/>
                                        <p:tgtEl>
                                          <p:spTgt spid="17421"/>
                                        </p:tgtEl>
                                      </p:cBhvr>
                                    </p:animEffect>
                                  </p:childTnLst>
                                </p:cTn>
                              </p:par>
                              <p:par>
                                <p:cTn id="73" presetID="12" presetClass="entr" presetSubtype="8" fill="hold" grpId="0" nodeType="withEffect">
                                  <p:stCondLst>
                                    <p:cond delay="0"/>
                                  </p:stCondLst>
                                  <p:childTnLst>
                                    <p:set>
                                      <p:cBhvr>
                                        <p:cTn id="74" dur="1" fill="hold">
                                          <p:stCondLst>
                                            <p:cond delay="0"/>
                                          </p:stCondLst>
                                        </p:cTn>
                                        <p:tgtEl>
                                          <p:spTgt spid="17423"/>
                                        </p:tgtEl>
                                        <p:attrNameLst>
                                          <p:attrName>style.visibility</p:attrName>
                                        </p:attrNameLst>
                                      </p:cBhvr>
                                      <p:to>
                                        <p:strVal val="visible"/>
                                      </p:to>
                                    </p:set>
                                    <p:animEffect>
                                      <p:cBhvr>
                                        <p:cTn id="75" dur="500"/>
                                        <p:tgtEl>
                                          <p:spTgt spid="17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ldLvl="0" animBg="1" autoUpdateAnimBg="0"/>
      <p:bldP spid="17412" grpId="0" bldLvl="0" animBg="1" autoUpdateAnimBg="0"/>
      <p:bldP spid="17413" grpId="0" bldLvl="0" animBg="1" autoUpdateAnimBg="0"/>
      <p:bldP spid="17414" grpId="0" bldLvl="0" animBg="1" autoUpdateAnimBg="0"/>
      <p:bldP spid="17415" grpId="0" bldLvl="0" animBg="1" autoUpdateAnimBg="0"/>
      <p:bldP spid="17416" grpId="0" bldLvl="0" animBg="1" autoUpdateAnimBg="0"/>
      <p:bldP spid="17417" grpId="0" bldLvl="0" animBg="1" autoUpdateAnimBg="0"/>
      <p:bldP spid="17418" grpId="0" bldLvl="0" animBg="1" autoUpdateAnimBg="0"/>
      <p:bldP spid="17419" grpId="0" bldLvl="0" animBg="1" autoUpdateAnimBg="0"/>
      <p:bldP spid="17420" grpId="0" bldLvl="0" animBg="1" autoUpdateAnimBg="0"/>
      <p:bldP spid="17421" grpId="0" bldLvl="0" animBg="1" autoUpdateAnimBg="0"/>
      <p:bldP spid="17422" grpId="0" bldLvl="0" animBg="1" autoUpdateAnimBg="0"/>
      <p:bldP spid="17423" grpId="0" bldLvl="0" animBg="1" autoUpdateAnimBg="0"/>
      <p:bldP spid="17424" grpId="0" bldLvl="0" animBg="1"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403" name="Rectangle 11"/>
          <p:cNvSpPr>
            <a:spLocks noGrp="1" noChangeArrowheads="1"/>
          </p:cNvSpPr>
          <p:nvPr>
            <p:ph type="title"/>
          </p:nvPr>
        </p:nvSpPr>
        <p:spPr/>
        <p:txBody>
          <a:bodyPr/>
          <a:lstStyle/>
          <a:p>
            <a:r>
              <a:rPr lang="en-US" altLang="zh-CN" sz="4400">
                <a:solidFill>
                  <a:srgbClr val="000066"/>
                </a:solidFill>
                <a:latin typeface="Times New Roman" pitchFamily="18" charset="0"/>
              </a:rPr>
              <a:t>TCP/IP</a:t>
            </a:r>
            <a:r>
              <a:rPr lang="zh-CN" altLang="en-US" sz="4400">
                <a:solidFill>
                  <a:srgbClr val="000066"/>
                </a:solidFill>
                <a:latin typeface="Times New Roman" pitchFamily="18" charset="0"/>
              </a:rPr>
              <a:t>网络分层</a:t>
            </a:r>
          </a:p>
        </p:txBody>
      </p:sp>
      <p:grpSp>
        <p:nvGrpSpPr>
          <p:cNvPr id="2" name="组合 1"/>
          <p:cNvGrpSpPr/>
          <p:nvPr/>
        </p:nvGrpSpPr>
        <p:grpSpPr>
          <a:xfrm>
            <a:off x="1330473" y="1916113"/>
            <a:ext cx="6265863" cy="3384550"/>
            <a:chOff x="1330473" y="1916113"/>
            <a:chExt cx="6265863" cy="3384550"/>
          </a:xfrm>
        </p:grpSpPr>
        <p:sp>
          <p:nvSpPr>
            <p:cNvPr id="571394" name="Rectangle 2"/>
            <p:cNvSpPr>
              <a:spLocks noChangeArrowheads="1"/>
            </p:cNvSpPr>
            <p:nvPr/>
          </p:nvSpPr>
          <p:spPr bwMode="auto">
            <a:xfrm>
              <a:off x="1330473" y="1916113"/>
              <a:ext cx="1441450" cy="2952750"/>
            </a:xfrm>
            <a:prstGeom prst="rect">
              <a:avLst/>
            </a:prstGeom>
            <a:gradFill rotWithShape="1">
              <a:gsLst>
                <a:gs pos="0">
                  <a:srgbClr val="0000FF"/>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latin typeface="Comic Sans MS" pitchFamily="66" charset="0"/>
                </a:rPr>
                <a:t>应用层</a:t>
              </a:r>
            </a:p>
            <a:p>
              <a:pPr algn="ctr"/>
              <a:endParaRPr lang="zh-CN" altLang="en-US" sz="2000" b="1">
                <a:latin typeface="Comic Sans MS" pitchFamily="66" charset="0"/>
              </a:endParaRPr>
            </a:p>
            <a:p>
              <a:pPr algn="ctr"/>
              <a:r>
                <a:rPr lang="zh-CN" altLang="en-US" sz="2000" b="1">
                  <a:latin typeface="Comic Sans MS" pitchFamily="66" charset="0"/>
                </a:rPr>
                <a:t>传输层</a:t>
              </a:r>
            </a:p>
            <a:p>
              <a:pPr algn="ctr"/>
              <a:endParaRPr lang="zh-CN" altLang="en-US" sz="2000" b="1">
                <a:latin typeface="Comic Sans MS" pitchFamily="66" charset="0"/>
              </a:endParaRPr>
            </a:p>
            <a:p>
              <a:pPr algn="ctr"/>
              <a:r>
                <a:rPr lang="zh-CN" altLang="en-US" sz="2000" b="1">
                  <a:latin typeface="Comic Sans MS" pitchFamily="66" charset="0"/>
                </a:rPr>
                <a:t>网络层</a:t>
              </a:r>
            </a:p>
            <a:p>
              <a:pPr algn="ctr"/>
              <a:endParaRPr lang="zh-CN" altLang="en-US" sz="2000" b="1">
                <a:latin typeface="Comic Sans MS" pitchFamily="66" charset="0"/>
              </a:endParaRPr>
            </a:p>
            <a:p>
              <a:pPr algn="ctr"/>
              <a:r>
                <a:rPr lang="zh-CN" altLang="en-US" sz="2000" b="1">
                  <a:latin typeface="Comic Sans MS" pitchFamily="66" charset="0"/>
                </a:rPr>
                <a:t>数据链路层</a:t>
              </a:r>
            </a:p>
            <a:p>
              <a:pPr algn="ctr"/>
              <a:endParaRPr lang="zh-CN" altLang="en-US" sz="2000" b="1">
                <a:latin typeface="Comic Sans MS" pitchFamily="66" charset="0"/>
              </a:endParaRPr>
            </a:p>
            <a:p>
              <a:pPr algn="ctr"/>
              <a:r>
                <a:rPr lang="zh-CN" altLang="en-US" sz="2000" b="1">
                  <a:latin typeface="Comic Sans MS" pitchFamily="66" charset="0"/>
                </a:rPr>
                <a:t>物理层</a:t>
              </a:r>
            </a:p>
          </p:txBody>
        </p:sp>
        <p:sp>
          <p:nvSpPr>
            <p:cNvPr id="571395" name="Rectangle 3"/>
            <p:cNvSpPr>
              <a:spLocks noChangeArrowheads="1"/>
            </p:cNvSpPr>
            <p:nvPr/>
          </p:nvSpPr>
          <p:spPr bwMode="auto">
            <a:xfrm>
              <a:off x="6154886" y="1916113"/>
              <a:ext cx="1441450" cy="2952750"/>
            </a:xfrm>
            <a:prstGeom prst="rect">
              <a:avLst/>
            </a:prstGeom>
            <a:gradFill rotWithShape="1">
              <a:gsLst>
                <a:gs pos="0">
                  <a:srgbClr val="0000FF"/>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latin typeface="Comic Sans MS" pitchFamily="66" charset="0"/>
                </a:rPr>
                <a:t>应用层</a:t>
              </a:r>
            </a:p>
            <a:p>
              <a:pPr algn="ctr"/>
              <a:endParaRPr lang="zh-CN" altLang="en-US" sz="2000" b="1">
                <a:latin typeface="Comic Sans MS" pitchFamily="66" charset="0"/>
              </a:endParaRPr>
            </a:p>
            <a:p>
              <a:pPr algn="ctr"/>
              <a:r>
                <a:rPr lang="zh-CN" altLang="en-US" sz="2000" b="1">
                  <a:latin typeface="Comic Sans MS" pitchFamily="66" charset="0"/>
                </a:rPr>
                <a:t>传输层</a:t>
              </a:r>
            </a:p>
            <a:p>
              <a:pPr algn="ctr"/>
              <a:endParaRPr lang="zh-CN" altLang="en-US" sz="2000" b="1">
                <a:latin typeface="Comic Sans MS" pitchFamily="66" charset="0"/>
              </a:endParaRPr>
            </a:p>
            <a:p>
              <a:pPr algn="ctr"/>
              <a:r>
                <a:rPr lang="zh-CN" altLang="en-US" sz="2000" b="1">
                  <a:latin typeface="Comic Sans MS" pitchFamily="66" charset="0"/>
                </a:rPr>
                <a:t>网络层</a:t>
              </a:r>
            </a:p>
            <a:p>
              <a:pPr algn="ctr"/>
              <a:endParaRPr lang="zh-CN" altLang="en-US" sz="2000" b="1">
                <a:latin typeface="Comic Sans MS" pitchFamily="66" charset="0"/>
              </a:endParaRPr>
            </a:p>
            <a:p>
              <a:pPr algn="ctr"/>
              <a:r>
                <a:rPr lang="zh-CN" altLang="en-US" sz="2000" b="1">
                  <a:latin typeface="Comic Sans MS" pitchFamily="66" charset="0"/>
                </a:rPr>
                <a:t>数据链路层</a:t>
              </a:r>
            </a:p>
            <a:p>
              <a:pPr algn="ctr"/>
              <a:endParaRPr lang="zh-CN" altLang="en-US" sz="2000" b="1">
                <a:latin typeface="Comic Sans MS" pitchFamily="66" charset="0"/>
              </a:endParaRPr>
            </a:p>
            <a:p>
              <a:pPr algn="ctr"/>
              <a:r>
                <a:rPr lang="zh-CN" altLang="en-US" sz="2000" b="1">
                  <a:latin typeface="Comic Sans MS" pitchFamily="66" charset="0"/>
                </a:rPr>
                <a:t>物理层</a:t>
              </a:r>
            </a:p>
          </p:txBody>
        </p:sp>
        <p:sp>
          <p:nvSpPr>
            <p:cNvPr id="571396" name="Rectangle 4"/>
            <p:cNvSpPr>
              <a:spLocks noChangeArrowheads="1"/>
            </p:cNvSpPr>
            <p:nvPr/>
          </p:nvSpPr>
          <p:spPr bwMode="auto">
            <a:xfrm>
              <a:off x="3635523" y="3068960"/>
              <a:ext cx="1441450" cy="1871340"/>
            </a:xfrm>
            <a:prstGeom prst="rect">
              <a:avLst/>
            </a:prstGeom>
            <a:gradFill rotWithShape="1">
              <a:gsLst>
                <a:gs pos="0">
                  <a:srgbClr val="D6B19C"/>
                </a:gs>
                <a:gs pos="30000">
                  <a:srgbClr val="D49E6C"/>
                </a:gs>
                <a:gs pos="70000">
                  <a:srgbClr val="A65528"/>
                </a:gs>
                <a:gs pos="100000">
                  <a:srgbClr val="663012"/>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smtClean="0">
                  <a:latin typeface="Comic Sans MS" pitchFamily="66" charset="0"/>
                </a:rPr>
                <a:t>网络层</a:t>
              </a:r>
              <a:endParaRPr lang="zh-CN" altLang="en-US" sz="2000" b="1">
                <a:latin typeface="Comic Sans MS" pitchFamily="66" charset="0"/>
              </a:endParaRPr>
            </a:p>
            <a:p>
              <a:pPr algn="ctr"/>
              <a:endParaRPr lang="zh-CN" altLang="en-US" sz="2000" b="1">
                <a:latin typeface="Comic Sans MS" pitchFamily="66" charset="0"/>
              </a:endParaRPr>
            </a:p>
            <a:p>
              <a:pPr algn="ctr"/>
              <a:r>
                <a:rPr lang="zh-CN" altLang="en-US" sz="2000" b="1">
                  <a:latin typeface="Comic Sans MS" pitchFamily="66" charset="0"/>
                </a:rPr>
                <a:t>数据链路层</a:t>
              </a:r>
            </a:p>
            <a:p>
              <a:pPr algn="ctr"/>
              <a:endParaRPr lang="zh-CN" altLang="en-US" sz="2000" b="1">
                <a:latin typeface="Comic Sans MS" pitchFamily="66" charset="0"/>
              </a:endParaRPr>
            </a:p>
            <a:p>
              <a:pPr algn="ctr"/>
              <a:r>
                <a:rPr lang="zh-CN" altLang="en-US" sz="2000" b="1">
                  <a:latin typeface="Comic Sans MS" pitchFamily="66" charset="0"/>
                </a:rPr>
                <a:t>物理层</a:t>
              </a:r>
            </a:p>
          </p:txBody>
        </p:sp>
        <p:sp>
          <p:nvSpPr>
            <p:cNvPr id="571397" name="Line 5"/>
            <p:cNvSpPr>
              <a:spLocks noChangeShapeType="1"/>
            </p:cNvSpPr>
            <p:nvPr/>
          </p:nvSpPr>
          <p:spPr bwMode="auto">
            <a:xfrm>
              <a:off x="1905148" y="4868863"/>
              <a:ext cx="0" cy="431800"/>
            </a:xfrm>
            <a:prstGeom prst="line">
              <a:avLst/>
            </a:prstGeom>
            <a:noFill/>
            <a:ln w="762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1398" name="Line 6"/>
            <p:cNvSpPr>
              <a:spLocks noChangeShapeType="1"/>
            </p:cNvSpPr>
            <p:nvPr/>
          </p:nvSpPr>
          <p:spPr bwMode="auto">
            <a:xfrm>
              <a:off x="1905148" y="5300663"/>
              <a:ext cx="1873250" cy="0"/>
            </a:xfrm>
            <a:prstGeom prst="line">
              <a:avLst/>
            </a:prstGeom>
            <a:noFill/>
            <a:ln w="762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1399" name="Line 7"/>
            <p:cNvSpPr>
              <a:spLocks noChangeShapeType="1"/>
            </p:cNvSpPr>
            <p:nvPr/>
          </p:nvSpPr>
          <p:spPr bwMode="auto">
            <a:xfrm flipV="1">
              <a:off x="3706961" y="3068959"/>
              <a:ext cx="0" cy="2231703"/>
            </a:xfrm>
            <a:prstGeom prst="line">
              <a:avLst/>
            </a:prstGeom>
            <a:noFill/>
            <a:ln w="762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1400" name="Line 8"/>
            <p:cNvSpPr>
              <a:spLocks noChangeShapeType="1"/>
            </p:cNvSpPr>
            <p:nvPr/>
          </p:nvSpPr>
          <p:spPr bwMode="auto">
            <a:xfrm>
              <a:off x="5003948" y="3068960"/>
              <a:ext cx="0" cy="2160265"/>
            </a:xfrm>
            <a:prstGeom prst="line">
              <a:avLst/>
            </a:prstGeom>
            <a:noFill/>
            <a:ln w="762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1401" name="Line 9"/>
            <p:cNvSpPr>
              <a:spLocks noChangeShapeType="1"/>
            </p:cNvSpPr>
            <p:nvPr/>
          </p:nvSpPr>
          <p:spPr bwMode="auto">
            <a:xfrm>
              <a:off x="4930923" y="5229225"/>
              <a:ext cx="1871663" cy="0"/>
            </a:xfrm>
            <a:prstGeom prst="line">
              <a:avLst/>
            </a:prstGeom>
            <a:noFill/>
            <a:ln w="762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1402" name="Line 10"/>
            <p:cNvSpPr>
              <a:spLocks noChangeShapeType="1"/>
            </p:cNvSpPr>
            <p:nvPr/>
          </p:nvSpPr>
          <p:spPr bwMode="auto">
            <a:xfrm flipV="1">
              <a:off x="6802586" y="4868863"/>
              <a:ext cx="0" cy="360362"/>
            </a:xfrm>
            <a:prstGeom prst="line">
              <a:avLst/>
            </a:prstGeom>
            <a:noFill/>
            <a:ln w="762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extLst>
      <p:ext uri="{BB962C8B-B14F-4D97-AF65-F5344CB8AC3E}">
        <p14:creationId xmlns:p14="http://schemas.microsoft.com/office/powerpoint/2010/main" val="175733443"/>
      </p:ext>
    </p:extLst>
  </p:cSld>
  <p:clrMapOvr>
    <a:masterClrMapping/>
  </p:clrMapOvr>
  <p:transition spd="slow">
    <p:pull/>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fontScale="90000"/>
          </a:bodyPr>
          <a:lstStyle/>
          <a:p>
            <a:r>
              <a:rPr lang="en-US" altLang="zh-CN" smtClean="0"/>
              <a:t>TCP/IP</a:t>
            </a:r>
            <a:r>
              <a:rPr lang="zh-CN" altLang="en-US" smtClean="0"/>
              <a:t>体系结构与</a:t>
            </a:r>
            <a:r>
              <a:rPr lang="en-US" altLang="zh-CN" smtClean="0"/>
              <a:t>OSI</a:t>
            </a:r>
            <a:r>
              <a:rPr lang="zh-CN" altLang="en-US" smtClean="0"/>
              <a:t>参考模型的对应关系</a:t>
            </a:r>
            <a:endParaRPr lang="zh-CN" altLang="en-US"/>
          </a:p>
        </p:txBody>
      </p:sp>
      <p:pic>
        <p:nvPicPr>
          <p:cNvPr id="317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1341438"/>
            <a:ext cx="4098925"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739378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48"/>
                                        </p:tgtEl>
                                        <p:attrNameLst>
                                          <p:attrName>style.visibility</p:attrName>
                                        </p:attrNameLst>
                                      </p:cBhvr>
                                      <p:to>
                                        <p:strVal val="visible"/>
                                      </p:to>
                                    </p:set>
                                    <p:anim calcmode="lin" valueType="num">
                                      <p:cBhvr additive="base">
                                        <p:cTn id="7" dur="500" fill="hold"/>
                                        <p:tgtEl>
                                          <p:spTgt spid="31748"/>
                                        </p:tgtEl>
                                        <p:attrNameLst>
                                          <p:attrName>ppt_x</p:attrName>
                                        </p:attrNameLst>
                                      </p:cBhvr>
                                      <p:tavLst>
                                        <p:tav tm="0">
                                          <p:val>
                                            <p:strVal val="#ppt_x"/>
                                          </p:val>
                                        </p:tav>
                                        <p:tav tm="100000">
                                          <p:val>
                                            <p:strVal val="#ppt_x"/>
                                          </p:val>
                                        </p:tav>
                                      </p:tavLst>
                                    </p:anim>
                                    <p:anim calcmode="lin" valueType="num">
                                      <p:cBhvr additive="base">
                                        <p:cTn id="8" dur="500" fill="hold"/>
                                        <p:tgtEl>
                                          <p:spTgt spid="317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7" name="Rectangle 2"/>
          <p:cNvSpPr>
            <a:spLocks noGrp="1" noChangeArrowheads="1"/>
          </p:cNvSpPr>
          <p:nvPr>
            <p:ph type="title"/>
          </p:nvPr>
        </p:nvSpPr>
        <p:spPr>
          <a:xfrm>
            <a:off x="900113" y="765175"/>
            <a:ext cx="8043862" cy="911225"/>
          </a:xfrm>
        </p:spPr>
        <p:txBody>
          <a:bodyPr/>
          <a:lstStyle/>
          <a:p>
            <a:pPr eaLnBrk="1" fontAlgn="auto" hangingPunct="1">
              <a:spcAft>
                <a:spcPts val="0"/>
              </a:spcAft>
              <a:defRPr/>
            </a:pPr>
            <a:r>
              <a:rPr lang="zh-CN" altLang="en-US" smtClean="0"/>
              <a:t>基于</a:t>
            </a:r>
            <a:r>
              <a:rPr lang="en-US" altLang="zh-CN" smtClean="0"/>
              <a:t>TCP/IP</a:t>
            </a:r>
            <a:r>
              <a:rPr lang="zh-CN" altLang="en-US" smtClean="0"/>
              <a:t>的网络安全体系结构 </a:t>
            </a:r>
          </a:p>
        </p:txBody>
      </p:sp>
      <p:sp>
        <p:nvSpPr>
          <p:cNvPr id="149506"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636641EC-D6CD-4110-A33F-7A07CD32C2FB}" type="slidenum">
              <a:rPr kumimoji="0" lang="en-US" altLang="zh-CN" sz="1000" smtClean="0"/>
              <a:pPr eaLnBrk="1" hangingPunct="1"/>
              <a:t>116</a:t>
            </a:fld>
            <a:endParaRPr kumimoji="0" lang="en-US" altLang="zh-CN" sz="1000" smtClean="0"/>
          </a:p>
        </p:txBody>
      </p:sp>
      <p:grpSp>
        <p:nvGrpSpPr>
          <p:cNvPr id="149508" name="Group 5"/>
          <p:cNvGrpSpPr>
            <a:grpSpLocks/>
          </p:cNvGrpSpPr>
          <p:nvPr/>
        </p:nvGrpSpPr>
        <p:grpSpPr bwMode="auto">
          <a:xfrm>
            <a:off x="685800" y="1905000"/>
            <a:ext cx="8172450" cy="3810000"/>
            <a:chOff x="-3" y="-3"/>
            <a:chExt cx="2570" cy="3978"/>
          </a:xfrm>
        </p:grpSpPr>
        <p:grpSp>
          <p:nvGrpSpPr>
            <p:cNvPr id="149510" name="Group 6"/>
            <p:cNvGrpSpPr>
              <a:grpSpLocks/>
            </p:cNvGrpSpPr>
            <p:nvPr/>
          </p:nvGrpSpPr>
          <p:grpSpPr bwMode="auto">
            <a:xfrm>
              <a:off x="0" y="0"/>
              <a:ext cx="2564" cy="3972"/>
              <a:chOff x="0" y="0"/>
              <a:chExt cx="2564" cy="3972"/>
            </a:xfrm>
          </p:grpSpPr>
          <p:grpSp>
            <p:nvGrpSpPr>
              <p:cNvPr id="149512" name="Group 7"/>
              <p:cNvGrpSpPr>
                <a:grpSpLocks/>
              </p:cNvGrpSpPr>
              <p:nvPr/>
            </p:nvGrpSpPr>
            <p:grpSpPr bwMode="auto">
              <a:xfrm>
                <a:off x="0" y="0"/>
                <a:ext cx="791" cy="518"/>
                <a:chOff x="0" y="0"/>
                <a:chExt cx="791" cy="518"/>
              </a:xfrm>
            </p:grpSpPr>
            <p:sp>
              <p:nvSpPr>
                <p:cNvPr id="149579" name="Rectangle 8"/>
                <p:cNvSpPr>
                  <a:spLocks noChangeArrowheads="1"/>
                </p:cNvSpPr>
                <p:nvPr/>
              </p:nvSpPr>
              <p:spPr bwMode="auto">
                <a:xfrm>
                  <a:off x="43" y="0"/>
                  <a:ext cx="70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800" b="1">
                      <a:latin typeface="Times New Roman" pitchFamily="18" charset="0"/>
                    </a:rPr>
                    <a:t>ISO/OSI</a:t>
                  </a:r>
                  <a:r>
                    <a:rPr lang="zh-CN" altLang="en-US" sz="1800" b="1">
                      <a:latin typeface="Times New Roman" pitchFamily="18" charset="0"/>
                    </a:rPr>
                    <a:t>参考模型</a:t>
                  </a:r>
                </a:p>
                <a:p>
                  <a:pPr algn="just" eaLnBrk="0" hangingPunct="0"/>
                  <a:endParaRPr lang="en-US" altLang="zh-CN" sz="1800" b="1">
                    <a:latin typeface="Times New Roman" pitchFamily="18" charset="0"/>
                  </a:endParaRPr>
                </a:p>
              </p:txBody>
            </p:sp>
            <p:sp>
              <p:nvSpPr>
                <p:cNvPr id="149580" name="Rectangle 9"/>
                <p:cNvSpPr>
                  <a:spLocks noChangeArrowheads="1"/>
                </p:cNvSpPr>
                <p:nvPr/>
              </p:nvSpPr>
              <p:spPr bwMode="auto">
                <a:xfrm>
                  <a:off x="0" y="0"/>
                  <a:ext cx="791"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13" name="Group 10"/>
              <p:cNvGrpSpPr>
                <a:grpSpLocks/>
              </p:cNvGrpSpPr>
              <p:nvPr/>
            </p:nvGrpSpPr>
            <p:grpSpPr bwMode="auto">
              <a:xfrm>
                <a:off x="791" y="0"/>
                <a:ext cx="791" cy="518"/>
                <a:chOff x="791" y="0"/>
                <a:chExt cx="791" cy="518"/>
              </a:xfrm>
            </p:grpSpPr>
            <p:sp>
              <p:nvSpPr>
                <p:cNvPr id="149577" name="Rectangle 11"/>
                <p:cNvSpPr>
                  <a:spLocks noChangeArrowheads="1"/>
                </p:cNvSpPr>
                <p:nvPr/>
              </p:nvSpPr>
              <p:spPr bwMode="auto">
                <a:xfrm>
                  <a:off x="834" y="0"/>
                  <a:ext cx="70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800" b="1">
                      <a:latin typeface="Times New Roman" pitchFamily="18" charset="0"/>
                    </a:rPr>
                    <a:t>TCP/IP</a:t>
                  </a:r>
                  <a:r>
                    <a:rPr lang="zh-CN" altLang="en-US" sz="1800" b="1">
                      <a:latin typeface="Times New Roman" pitchFamily="18" charset="0"/>
                    </a:rPr>
                    <a:t>层次模型</a:t>
                  </a:r>
                </a:p>
                <a:p>
                  <a:pPr algn="ctr" eaLnBrk="0" hangingPunct="0"/>
                  <a:endParaRPr lang="en-US" altLang="zh-CN" sz="1800" b="1">
                    <a:latin typeface="Times New Roman" pitchFamily="18" charset="0"/>
                  </a:endParaRPr>
                </a:p>
              </p:txBody>
            </p:sp>
            <p:sp>
              <p:nvSpPr>
                <p:cNvPr id="149578" name="Rectangle 12"/>
                <p:cNvSpPr>
                  <a:spLocks noChangeArrowheads="1"/>
                </p:cNvSpPr>
                <p:nvPr/>
              </p:nvSpPr>
              <p:spPr bwMode="auto">
                <a:xfrm>
                  <a:off x="791" y="0"/>
                  <a:ext cx="791"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14" name="Group 13"/>
              <p:cNvGrpSpPr>
                <a:grpSpLocks/>
              </p:cNvGrpSpPr>
              <p:nvPr/>
            </p:nvGrpSpPr>
            <p:grpSpPr bwMode="auto">
              <a:xfrm>
                <a:off x="1582" y="0"/>
                <a:ext cx="982" cy="518"/>
                <a:chOff x="1582" y="0"/>
                <a:chExt cx="982" cy="518"/>
              </a:xfrm>
            </p:grpSpPr>
            <p:sp>
              <p:nvSpPr>
                <p:cNvPr id="149575" name="Rectangle 14"/>
                <p:cNvSpPr>
                  <a:spLocks noChangeArrowheads="1"/>
                </p:cNvSpPr>
                <p:nvPr/>
              </p:nvSpPr>
              <p:spPr bwMode="auto">
                <a:xfrm>
                  <a:off x="1625" y="0"/>
                  <a:ext cx="89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800" b="1">
                      <a:latin typeface="Times New Roman" pitchFamily="18" charset="0"/>
                    </a:rPr>
                    <a:t>TCP/IP</a:t>
                  </a:r>
                  <a:r>
                    <a:rPr lang="zh-CN" altLang="en-US" sz="1800" b="1">
                      <a:latin typeface="Times New Roman" pitchFamily="18" charset="0"/>
                    </a:rPr>
                    <a:t>体系</a:t>
                  </a:r>
                </a:p>
                <a:p>
                  <a:pPr algn="ctr" eaLnBrk="0" hangingPunct="0"/>
                  <a:endParaRPr lang="en-US" altLang="zh-CN" sz="1800" b="1">
                    <a:latin typeface="Times New Roman" pitchFamily="18" charset="0"/>
                  </a:endParaRPr>
                </a:p>
              </p:txBody>
            </p:sp>
            <p:sp>
              <p:nvSpPr>
                <p:cNvPr id="149576" name="Rectangle 15"/>
                <p:cNvSpPr>
                  <a:spLocks noChangeArrowheads="1"/>
                </p:cNvSpPr>
                <p:nvPr/>
              </p:nvSpPr>
              <p:spPr bwMode="auto">
                <a:xfrm>
                  <a:off x="1582" y="0"/>
                  <a:ext cx="982"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15" name="Group 16"/>
              <p:cNvGrpSpPr>
                <a:grpSpLocks/>
              </p:cNvGrpSpPr>
              <p:nvPr/>
            </p:nvGrpSpPr>
            <p:grpSpPr bwMode="auto">
              <a:xfrm>
                <a:off x="0" y="518"/>
                <a:ext cx="791" cy="403"/>
                <a:chOff x="0" y="518"/>
                <a:chExt cx="791" cy="403"/>
              </a:xfrm>
            </p:grpSpPr>
            <p:sp>
              <p:nvSpPr>
                <p:cNvPr id="149573" name="Rectangle 17"/>
                <p:cNvSpPr>
                  <a:spLocks noChangeArrowheads="1"/>
                </p:cNvSpPr>
                <p:nvPr/>
              </p:nvSpPr>
              <p:spPr bwMode="auto">
                <a:xfrm>
                  <a:off x="43" y="518"/>
                  <a:ext cx="7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800" b="1">
                      <a:latin typeface="Times New Roman" pitchFamily="18" charset="0"/>
                    </a:rPr>
                    <a:t>应用层（</a:t>
                  </a:r>
                  <a:r>
                    <a:rPr lang="en-US" altLang="zh-CN" sz="1800" b="1">
                      <a:latin typeface="Times New Roman" pitchFamily="18" charset="0"/>
                    </a:rPr>
                    <a:t>A</a:t>
                  </a:r>
                  <a:r>
                    <a:rPr lang="zh-CN" altLang="en-US" sz="1800" b="1">
                      <a:latin typeface="Times New Roman" pitchFamily="18" charset="0"/>
                    </a:rPr>
                    <a:t>）</a:t>
                  </a:r>
                </a:p>
                <a:p>
                  <a:pPr algn="just" eaLnBrk="0" hangingPunct="0"/>
                  <a:endParaRPr lang="en-US" altLang="zh-CN" sz="1800" b="1">
                    <a:latin typeface="Times New Roman" pitchFamily="18" charset="0"/>
                  </a:endParaRPr>
                </a:p>
              </p:txBody>
            </p:sp>
            <p:sp>
              <p:nvSpPr>
                <p:cNvPr id="149574" name="Rectangle 18"/>
                <p:cNvSpPr>
                  <a:spLocks noChangeArrowheads="1"/>
                </p:cNvSpPr>
                <p:nvPr/>
              </p:nvSpPr>
              <p:spPr bwMode="auto">
                <a:xfrm>
                  <a:off x="0" y="518"/>
                  <a:ext cx="79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16" name="Group 19"/>
              <p:cNvGrpSpPr>
                <a:grpSpLocks/>
              </p:cNvGrpSpPr>
              <p:nvPr/>
            </p:nvGrpSpPr>
            <p:grpSpPr bwMode="auto">
              <a:xfrm>
                <a:off x="791" y="518"/>
                <a:ext cx="791" cy="1324"/>
                <a:chOff x="791" y="518"/>
                <a:chExt cx="791" cy="1324"/>
              </a:xfrm>
            </p:grpSpPr>
            <p:sp>
              <p:nvSpPr>
                <p:cNvPr id="149571" name="Rectangle 20"/>
                <p:cNvSpPr>
                  <a:spLocks noChangeArrowheads="1"/>
                </p:cNvSpPr>
                <p:nvPr/>
              </p:nvSpPr>
              <p:spPr bwMode="auto">
                <a:xfrm>
                  <a:off x="834" y="518"/>
                  <a:ext cx="705" cy="1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800" b="1">
                      <a:latin typeface="Times New Roman" pitchFamily="18" charset="0"/>
                    </a:rPr>
                    <a:t> </a:t>
                  </a:r>
                </a:p>
                <a:p>
                  <a:pPr algn="ctr" eaLnBrk="0" hangingPunct="0"/>
                  <a:endParaRPr lang="en-US" altLang="zh-CN" sz="1800" b="1">
                    <a:latin typeface="Times New Roman" pitchFamily="18" charset="0"/>
                  </a:endParaRPr>
                </a:p>
                <a:p>
                  <a:pPr algn="ctr" eaLnBrk="0" hangingPunct="0"/>
                  <a:r>
                    <a:rPr lang="zh-CN" altLang="en-US" sz="1800" b="1">
                      <a:latin typeface="Times New Roman" pitchFamily="18" charset="0"/>
                    </a:rPr>
                    <a:t>应用层</a:t>
                  </a:r>
                </a:p>
                <a:p>
                  <a:pPr algn="ctr" eaLnBrk="0" hangingPunct="0"/>
                  <a:endParaRPr lang="en-US" altLang="zh-CN" sz="1800" b="1">
                    <a:latin typeface="Times New Roman" pitchFamily="18" charset="0"/>
                  </a:endParaRPr>
                </a:p>
              </p:txBody>
            </p:sp>
            <p:sp>
              <p:nvSpPr>
                <p:cNvPr id="149572" name="Rectangle 21"/>
                <p:cNvSpPr>
                  <a:spLocks noChangeArrowheads="1"/>
                </p:cNvSpPr>
                <p:nvPr/>
              </p:nvSpPr>
              <p:spPr bwMode="auto">
                <a:xfrm>
                  <a:off x="791" y="518"/>
                  <a:ext cx="791" cy="132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17" name="Group 22"/>
              <p:cNvGrpSpPr>
                <a:grpSpLocks/>
              </p:cNvGrpSpPr>
              <p:nvPr/>
            </p:nvGrpSpPr>
            <p:grpSpPr bwMode="auto">
              <a:xfrm>
                <a:off x="1582" y="518"/>
                <a:ext cx="491" cy="1324"/>
                <a:chOff x="1582" y="518"/>
                <a:chExt cx="491" cy="1324"/>
              </a:xfrm>
            </p:grpSpPr>
            <p:sp>
              <p:nvSpPr>
                <p:cNvPr id="149569" name="Rectangle 23"/>
                <p:cNvSpPr>
                  <a:spLocks noChangeArrowheads="1"/>
                </p:cNvSpPr>
                <p:nvPr/>
              </p:nvSpPr>
              <p:spPr bwMode="auto">
                <a:xfrm>
                  <a:off x="1625" y="518"/>
                  <a:ext cx="405" cy="1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800" b="1">
                      <a:latin typeface="Times New Roman" pitchFamily="18" charset="0"/>
                    </a:rPr>
                    <a:t>FTP</a:t>
                  </a:r>
                </a:p>
                <a:p>
                  <a:pPr algn="just" eaLnBrk="0" hangingPunct="0"/>
                  <a:r>
                    <a:rPr lang="en-US" altLang="zh-CN" sz="1800" b="1">
                      <a:latin typeface="Times New Roman" pitchFamily="18" charset="0"/>
                    </a:rPr>
                    <a:t>TELNET</a:t>
                  </a:r>
                </a:p>
                <a:p>
                  <a:pPr algn="just" eaLnBrk="0" hangingPunct="0"/>
                  <a:r>
                    <a:rPr lang="en-US" altLang="zh-CN" sz="1800" b="1">
                      <a:latin typeface="Times New Roman" pitchFamily="18" charset="0"/>
                    </a:rPr>
                    <a:t>HTTP</a:t>
                  </a:r>
                </a:p>
                <a:p>
                  <a:pPr algn="just" eaLnBrk="0" hangingPunct="0"/>
                  <a:r>
                    <a:rPr lang="en-US" altLang="zh-CN" sz="1800" b="1">
                      <a:latin typeface="Times New Roman" pitchFamily="18" charset="0"/>
                    </a:rPr>
                    <a:t>SNMP</a:t>
                  </a:r>
                </a:p>
                <a:p>
                  <a:pPr algn="just" eaLnBrk="0" hangingPunct="0"/>
                  <a:endParaRPr lang="en-US" altLang="zh-CN" sz="1800" b="1">
                    <a:latin typeface="Times New Roman" pitchFamily="18" charset="0"/>
                  </a:endParaRPr>
                </a:p>
              </p:txBody>
            </p:sp>
            <p:sp>
              <p:nvSpPr>
                <p:cNvPr id="149570" name="Rectangle 24"/>
                <p:cNvSpPr>
                  <a:spLocks noChangeArrowheads="1"/>
                </p:cNvSpPr>
                <p:nvPr/>
              </p:nvSpPr>
              <p:spPr bwMode="auto">
                <a:xfrm>
                  <a:off x="1582" y="518"/>
                  <a:ext cx="491" cy="132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18" name="Group 25"/>
              <p:cNvGrpSpPr>
                <a:grpSpLocks/>
              </p:cNvGrpSpPr>
              <p:nvPr/>
            </p:nvGrpSpPr>
            <p:grpSpPr bwMode="auto">
              <a:xfrm>
                <a:off x="2073" y="518"/>
                <a:ext cx="491" cy="403"/>
                <a:chOff x="2073" y="518"/>
                <a:chExt cx="491" cy="403"/>
              </a:xfrm>
            </p:grpSpPr>
            <p:sp>
              <p:nvSpPr>
                <p:cNvPr id="149567" name="Rectangle 26"/>
                <p:cNvSpPr>
                  <a:spLocks noChangeArrowheads="1"/>
                </p:cNvSpPr>
                <p:nvPr/>
              </p:nvSpPr>
              <p:spPr bwMode="auto">
                <a:xfrm>
                  <a:off x="2116" y="518"/>
                  <a:ext cx="4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800" b="1">
                      <a:latin typeface="Times New Roman" pitchFamily="18" charset="0"/>
                    </a:rPr>
                    <a:t>NFS</a:t>
                  </a:r>
                </a:p>
                <a:p>
                  <a:pPr algn="ctr" eaLnBrk="0" hangingPunct="0"/>
                  <a:endParaRPr lang="en-US" altLang="zh-CN" sz="1800" b="1">
                    <a:latin typeface="Times New Roman" pitchFamily="18" charset="0"/>
                  </a:endParaRPr>
                </a:p>
              </p:txBody>
            </p:sp>
            <p:sp>
              <p:nvSpPr>
                <p:cNvPr id="149568" name="Rectangle 27"/>
                <p:cNvSpPr>
                  <a:spLocks noChangeArrowheads="1"/>
                </p:cNvSpPr>
                <p:nvPr/>
              </p:nvSpPr>
              <p:spPr bwMode="auto">
                <a:xfrm>
                  <a:off x="2073" y="518"/>
                  <a:ext cx="49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19" name="Group 28"/>
              <p:cNvGrpSpPr>
                <a:grpSpLocks/>
              </p:cNvGrpSpPr>
              <p:nvPr/>
            </p:nvGrpSpPr>
            <p:grpSpPr bwMode="auto">
              <a:xfrm>
                <a:off x="0" y="921"/>
                <a:ext cx="791" cy="518"/>
                <a:chOff x="0" y="921"/>
                <a:chExt cx="791" cy="518"/>
              </a:xfrm>
            </p:grpSpPr>
            <p:sp>
              <p:nvSpPr>
                <p:cNvPr id="149565" name="Rectangle 29"/>
                <p:cNvSpPr>
                  <a:spLocks noChangeArrowheads="1"/>
                </p:cNvSpPr>
                <p:nvPr/>
              </p:nvSpPr>
              <p:spPr bwMode="auto">
                <a:xfrm>
                  <a:off x="43" y="921"/>
                  <a:ext cx="70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800" b="1">
                      <a:latin typeface="Times New Roman" pitchFamily="18" charset="0"/>
                    </a:rPr>
                    <a:t>表示层（</a:t>
                  </a:r>
                  <a:r>
                    <a:rPr lang="en-US" altLang="zh-CN" sz="1800" b="1">
                      <a:latin typeface="Times New Roman" pitchFamily="18" charset="0"/>
                    </a:rPr>
                    <a:t>P</a:t>
                  </a:r>
                  <a:r>
                    <a:rPr lang="zh-CN" altLang="en-US" sz="1800" b="1">
                      <a:latin typeface="Times New Roman" pitchFamily="18" charset="0"/>
                    </a:rPr>
                    <a:t>）</a:t>
                  </a:r>
                </a:p>
                <a:p>
                  <a:pPr algn="just" eaLnBrk="0" hangingPunct="0"/>
                  <a:r>
                    <a:rPr lang="zh-CN" altLang="en-US" sz="1800" b="1">
                      <a:latin typeface="Times New Roman" pitchFamily="18" charset="0"/>
                    </a:rPr>
                    <a:t> </a:t>
                  </a:r>
                </a:p>
                <a:p>
                  <a:pPr algn="just" eaLnBrk="0" hangingPunct="0"/>
                  <a:endParaRPr lang="en-US" altLang="zh-CN" sz="1800" b="1">
                    <a:latin typeface="Times New Roman" pitchFamily="18" charset="0"/>
                  </a:endParaRPr>
                </a:p>
              </p:txBody>
            </p:sp>
            <p:sp>
              <p:nvSpPr>
                <p:cNvPr id="149566" name="Rectangle 30"/>
                <p:cNvSpPr>
                  <a:spLocks noChangeArrowheads="1"/>
                </p:cNvSpPr>
                <p:nvPr/>
              </p:nvSpPr>
              <p:spPr bwMode="auto">
                <a:xfrm>
                  <a:off x="0" y="921"/>
                  <a:ext cx="791"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20" name="Group 31"/>
              <p:cNvGrpSpPr>
                <a:grpSpLocks/>
              </p:cNvGrpSpPr>
              <p:nvPr/>
            </p:nvGrpSpPr>
            <p:grpSpPr bwMode="auto">
              <a:xfrm>
                <a:off x="2073" y="921"/>
                <a:ext cx="491" cy="518"/>
                <a:chOff x="2073" y="921"/>
                <a:chExt cx="491" cy="518"/>
              </a:xfrm>
            </p:grpSpPr>
            <p:sp>
              <p:nvSpPr>
                <p:cNvPr id="149563" name="Rectangle 32"/>
                <p:cNvSpPr>
                  <a:spLocks noChangeArrowheads="1"/>
                </p:cNvSpPr>
                <p:nvPr/>
              </p:nvSpPr>
              <p:spPr bwMode="auto">
                <a:xfrm>
                  <a:off x="2116" y="921"/>
                  <a:ext cx="40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800" b="1">
                      <a:latin typeface="Times New Roman" pitchFamily="18" charset="0"/>
                    </a:rPr>
                    <a:t>XDR</a:t>
                  </a:r>
                </a:p>
                <a:p>
                  <a:pPr algn="ctr" eaLnBrk="0" hangingPunct="0"/>
                  <a:r>
                    <a:rPr lang="en-US" altLang="zh-CN" sz="1800" b="1">
                      <a:latin typeface="Times New Roman" pitchFamily="18" charset="0"/>
                    </a:rPr>
                    <a:t>SMTR</a:t>
                  </a:r>
                </a:p>
                <a:p>
                  <a:pPr algn="ctr" eaLnBrk="0" hangingPunct="0"/>
                  <a:endParaRPr lang="en-US" altLang="zh-CN" sz="1800" b="1">
                    <a:latin typeface="Times New Roman" pitchFamily="18" charset="0"/>
                  </a:endParaRPr>
                </a:p>
              </p:txBody>
            </p:sp>
            <p:sp>
              <p:nvSpPr>
                <p:cNvPr id="149564" name="Rectangle 33"/>
                <p:cNvSpPr>
                  <a:spLocks noChangeArrowheads="1"/>
                </p:cNvSpPr>
                <p:nvPr/>
              </p:nvSpPr>
              <p:spPr bwMode="auto">
                <a:xfrm>
                  <a:off x="2073" y="921"/>
                  <a:ext cx="491"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21" name="Group 34"/>
              <p:cNvGrpSpPr>
                <a:grpSpLocks/>
              </p:cNvGrpSpPr>
              <p:nvPr/>
            </p:nvGrpSpPr>
            <p:grpSpPr bwMode="auto">
              <a:xfrm>
                <a:off x="0" y="1439"/>
                <a:ext cx="791" cy="403"/>
                <a:chOff x="0" y="1439"/>
                <a:chExt cx="791" cy="403"/>
              </a:xfrm>
            </p:grpSpPr>
            <p:sp>
              <p:nvSpPr>
                <p:cNvPr id="149561" name="Rectangle 35"/>
                <p:cNvSpPr>
                  <a:spLocks noChangeArrowheads="1"/>
                </p:cNvSpPr>
                <p:nvPr/>
              </p:nvSpPr>
              <p:spPr bwMode="auto">
                <a:xfrm>
                  <a:off x="43" y="1439"/>
                  <a:ext cx="7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800" b="1">
                      <a:latin typeface="Times New Roman" pitchFamily="18" charset="0"/>
                    </a:rPr>
                    <a:t>会话层（</a:t>
                  </a:r>
                  <a:r>
                    <a:rPr lang="en-US" altLang="zh-CN" sz="1800" b="1">
                      <a:latin typeface="Times New Roman" pitchFamily="18" charset="0"/>
                    </a:rPr>
                    <a:t>S</a:t>
                  </a:r>
                  <a:r>
                    <a:rPr lang="zh-CN" altLang="en-US" sz="1800" b="1">
                      <a:latin typeface="Times New Roman" pitchFamily="18" charset="0"/>
                    </a:rPr>
                    <a:t>）</a:t>
                  </a:r>
                </a:p>
                <a:p>
                  <a:pPr algn="just" eaLnBrk="0" hangingPunct="0"/>
                  <a:endParaRPr lang="en-US" altLang="zh-CN" sz="1800" b="1">
                    <a:latin typeface="Times New Roman" pitchFamily="18" charset="0"/>
                  </a:endParaRPr>
                </a:p>
              </p:txBody>
            </p:sp>
            <p:sp>
              <p:nvSpPr>
                <p:cNvPr id="149562" name="Rectangle 36"/>
                <p:cNvSpPr>
                  <a:spLocks noChangeArrowheads="1"/>
                </p:cNvSpPr>
                <p:nvPr/>
              </p:nvSpPr>
              <p:spPr bwMode="auto">
                <a:xfrm>
                  <a:off x="0" y="1439"/>
                  <a:ext cx="79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22" name="Group 37"/>
              <p:cNvGrpSpPr>
                <a:grpSpLocks/>
              </p:cNvGrpSpPr>
              <p:nvPr/>
            </p:nvGrpSpPr>
            <p:grpSpPr bwMode="auto">
              <a:xfrm>
                <a:off x="2073" y="1439"/>
                <a:ext cx="491" cy="403"/>
                <a:chOff x="2073" y="1439"/>
                <a:chExt cx="491" cy="403"/>
              </a:xfrm>
            </p:grpSpPr>
            <p:sp>
              <p:nvSpPr>
                <p:cNvPr id="149559" name="Rectangle 38"/>
                <p:cNvSpPr>
                  <a:spLocks noChangeArrowheads="1"/>
                </p:cNvSpPr>
                <p:nvPr/>
              </p:nvSpPr>
              <p:spPr bwMode="auto">
                <a:xfrm>
                  <a:off x="2116" y="1439"/>
                  <a:ext cx="4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800" b="1">
                      <a:latin typeface="Times New Roman" pitchFamily="18" charset="0"/>
                    </a:rPr>
                    <a:t>RPC</a:t>
                  </a:r>
                </a:p>
                <a:p>
                  <a:pPr algn="ctr" eaLnBrk="0" hangingPunct="0"/>
                  <a:endParaRPr lang="en-US" altLang="zh-CN" sz="1800" b="1">
                    <a:latin typeface="Times New Roman" pitchFamily="18" charset="0"/>
                  </a:endParaRPr>
                </a:p>
              </p:txBody>
            </p:sp>
            <p:sp>
              <p:nvSpPr>
                <p:cNvPr id="149560" name="Rectangle 39"/>
                <p:cNvSpPr>
                  <a:spLocks noChangeArrowheads="1"/>
                </p:cNvSpPr>
                <p:nvPr/>
              </p:nvSpPr>
              <p:spPr bwMode="auto">
                <a:xfrm>
                  <a:off x="2073" y="1439"/>
                  <a:ext cx="49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23" name="Group 40"/>
              <p:cNvGrpSpPr>
                <a:grpSpLocks/>
              </p:cNvGrpSpPr>
              <p:nvPr/>
            </p:nvGrpSpPr>
            <p:grpSpPr bwMode="auto">
              <a:xfrm>
                <a:off x="0" y="1842"/>
                <a:ext cx="791" cy="403"/>
                <a:chOff x="0" y="1842"/>
                <a:chExt cx="791" cy="403"/>
              </a:xfrm>
            </p:grpSpPr>
            <p:sp>
              <p:nvSpPr>
                <p:cNvPr id="149557" name="Rectangle 41"/>
                <p:cNvSpPr>
                  <a:spLocks noChangeArrowheads="1"/>
                </p:cNvSpPr>
                <p:nvPr/>
              </p:nvSpPr>
              <p:spPr bwMode="auto">
                <a:xfrm>
                  <a:off x="43" y="1842"/>
                  <a:ext cx="7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800" b="1">
                      <a:latin typeface="Times New Roman" pitchFamily="18" charset="0"/>
                    </a:rPr>
                    <a:t>传输层（</a:t>
                  </a:r>
                  <a:r>
                    <a:rPr lang="en-US" altLang="zh-CN" sz="1800" b="1">
                      <a:latin typeface="Times New Roman" pitchFamily="18" charset="0"/>
                    </a:rPr>
                    <a:t>T</a:t>
                  </a:r>
                  <a:r>
                    <a:rPr lang="zh-CN" altLang="en-US" sz="1800" b="1">
                      <a:latin typeface="Times New Roman" pitchFamily="18" charset="0"/>
                    </a:rPr>
                    <a:t>）</a:t>
                  </a:r>
                </a:p>
                <a:p>
                  <a:pPr algn="just" eaLnBrk="0" hangingPunct="0"/>
                  <a:endParaRPr lang="en-US" altLang="zh-CN" sz="1800" b="1">
                    <a:latin typeface="Times New Roman" pitchFamily="18" charset="0"/>
                  </a:endParaRPr>
                </a:p>
              </p:txBody>
            </p:sp>
            <p:sp>
              <p:nvSpPr>
                <p:cNvPr id="149558" name="Rectangle 42"/>
                <p:cNvSpPr>
                  <a:spLocks noChangeArrowheads="1"/>
                </p:cNvSpPr>
                <p:nvPr/>
              </p:nvSpPr>
              <p:spPr bwMode="auto">
                <a:xfrm>
                  <a:off x="0" y="1842"/>
                  <a:ext cx="79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24" name="Group 43"/>
              <p:cNvGrpSpPr>
                <a:grpSpLocks/>
              </p:cNvGrpSpPr>
              <p:nvPr/>
            </p:nvGrpSpPr>
            <p:grpSpPr bwMode="auto">
              <a:xfrm>
                <a:off x="791" y="1842"/>
                <a:ext cx="791" cy="403"/>
                <a:chOff x="791" y="1842"/>
                <a:chExt cx="791" cy="403"/>
              </a:xfrm>
            </p:grpSpPr>
            <p:sp>
              <p:nvSpPr>
                <p:cNvPr id="149555" name="Rectangle 44"/>
                <p:cNvSpPr>
                  <a:spLocks noChangeArrowheads="1"/>
                </p:cNvSpPr>
                <p:nvPr/>
              </p:nvSpPr>
              <p:spPr bwMode="auto">
                <a:xfrm>
                  <a:off x="834" y="1842"/>
                  <a:ext cx="7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800" b="1">
                      <a:latin typeface="Times New Roman" pitchFamily="18" charset="0"/>
                    </a:rPr>
                    <a:t>传输层</a:t>
                  </a:r>
                </a:p>
                <a:p>
                  <a:pPr algn="ctr" eaLnBrk="0" hangingPunct="0"/>
                  <a:endParaRPr lang="en-US" altLang="zh-CN" sz="1800" b="1">
                    <a:latin typeface="Times New Roman" pitchFamily="18" charset="0"/>
                  </a:endParaRPr>
                </a:p>
              </p:txBody>
            </p:sp>
            <p:sp>
              <p:nvSpPr>
                <p:cNvPr id="149556" name="Rectangle 45"/>
                <p:cNvSpPr>
                  <a:spLocks noChangeArrowheads="1"/>
                </p:cNvSpPr>
                <p:nvPr/>
              </p:nvSpPr>
              <p:spPr bwMode="auto">
                <a:xfrm>
                  <a:off x="791" y="1842"/>
                  <a:ext cx="79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25" name="Group 46"/>
              <p:cNvGrpSpPr>
                <a:grpSpLocks/>
              </p:cNvGrpSpPr>
              <p:nvPr/>
            </p:nvGrpSpPr>
            <p:grpSpPr bwMode="auto">
              <a:xfrm>
                <a:off x="1582" y="1842"/>
                <a:ext cx="982" cy="403"/>
                <a:chOff x="1582" y="1842"/>
                <a:chExt cx="982" cy="403"/>
              </a:xfrm>
            </p:grpSpPr>
            <p:sp>
              <p:nvSpPr>
                <p:cNvPr id="149553" name="Rectangle 47"/>
                <p:cNvSpPr>
                  <a:spLocks noChangeArrowheads="1"/>
                </p:cNvSpPr>
                <p:nvPr/>
              </p:nvSpPr>
              <p:spPr bwMode="auto">
                <a:xfrm>
                  <a:off x="1625" y="1842"/>
                  <a:ext cx="89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800" b="1">
                      <a:latin typeface="Times New Roman" pitchFamily="18" charset="0"/>
                    </a:rPr>
                    <a:t>TCP/UDP</a:t>
                  </a:r>
                </a:p>
                <a:p>
                  <a:pPr algn="ctr" eaLnBrk="0" hangingPunct="0"/>
                  <a:endParaRPr lang="en-US" altLang="zh-CN" sz="1800" b="1">
                    <a:latin typeface="Times New Roman" pitchFamily="18" charset="0"/>
                  </a:endParaRPr>
                </a:p>
              </p:txBody>
            </p:sp>
            <p:sp>
              <p:nvSpPr>
                <p:cNvPr id="149554" name="Rectangle 48"/>
                <p:cNvSpPr>
                  <a:spLocks noChangeArrowheads="1"/>
                </p:cNvSpPr>
                <p:nvPr/>
              </p:nvSpPr>
              <p:spPr bwMode="auto">
                <a:xfrm>
                  <a:off x="1582" y="1842"/>
                  <a:ext cx="98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26" name="Group 49"/>
              <p:cNvGrpSpPr>
                <a:grpSpLocks/>
              </p:cNvGrpSpPr>
              <p:nvPr/>
            </p:nvGrpSpPr>
            <p:grpSpPr bwMode="auto">
              <a:xfrm>
                <a:off x="0" y="2245"/>
                <a:ext cx="791" cy="806"/>
                <a:chOff x="0" y="2245"/>
                <a:chExt cx="791" cy="806"/>
              </a:xfrm>
            </p:grpSpPr>
            <p:sp>
              <p:nvSpPr>
                <p:cNvPr id="149551" name="Rectangle 50"/>
                <p:cNvSpPr>
                  <a:spLocks noChangeArrowheads="1"/>
                </p:cNvSpPr>
                <p:nvPr/>
              </p:nvSpPr>
              <p:spPr bwMode="auto">
                <a:xfrm>
                  <a:off x="43" y="2245"/>
                  <a:ext cx="705" cy="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800" b="1">
                      <a:latin typeface="Times New Roman" pitchFamily="18" charset="0"/>
                    </a:rPr>
                    <a:t>网络层（</a:t>
                  </a:r>
                  <a:r>
                    <a:rPr lang="en-US" altLang="zh-CN" sz="1800" b="1">
                      <a:latin typeface="Times New Roman" pitchFamily="18" charset="0"/>
                    </a:rPr>
                    <a:t>N</a:t>
                  </a:r>
                  <a:r>
                    <a:rPr lang="zh-CN" altLang="en-US" sz="1800" b="1">
                      <a:latin typeface="Times New Roman" pitchFamily="18" charset="0"/>
                    </a:rPr>
                    <a:t>）</a:t>
                  </a:r>
                </a:p>
                <a:p>
                  <a:pPr algn="just" eaLnBrk="0" hangingPunct="0"/>
                  <a:endParaRPr lang="en-US" altLang="zh-CN" sz="1800" b="1">
                    <a:latin typeface="Times New Roman" pitchFamily="18" charset="0"/>
                  </a:endParaRPr>
                </a:p>
              </p:txBody>
            </p:sp>
            <p:sp>
              <p:nvSpPr>
                <p:cNvPr id="149552" name="Rectangle 51"/>
                <p:cNvSpPr>
                  <a:spLocks noChangeArrowheads="1"/>
                </p:cNvSpPr>
                <p:nvPr/>
              </p:nvSpPr>
              <p:spPr bwMode="auto">
                <a:xfrm>
                  <a:off x="0" y="2245"/>
                  <a:ext cx="791" cy="80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27" name="Group 52"/>
              <p:cNvGrpSpPr>
                <a:grpSpLocks/>
              </p:cNvGrpSpPr>
              <p:nvPr/>
            </p:nvGrpSpPr>
            <p:grpSpPr bwMode="auto">
              <a:xfrm>
                <a:off x="791" y="2245"/>
                <a:ext cx="791" cy="806"/>
                <a:chOff x="791" y="2245"/>
                <a:chExt cx="791" cy="806"/>
              </a:xfrm>
            </p:grpSpPr>
            <p:sp>
              <p:nvSpPr>
                <p:cNvPr id="149549" name="Rectangle 53"/>
                <p:cNvSpPr>
                  <a:spLocks noChangeArrowheads="1"/>
                </p:cNvSpPr>
                <p:nvPr/>
              </p:nvSpPr>
              <p:spPr bwMode="auto">
                <a:xfrm>
                  <a:off x="834" y="2245"/>
                  <a:ext cx="705" cy="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en-US" altLang="zh-CN" sz="1800" b="1">
                    <a:latin typeface="Times New Roman" pitchFamily="18" charset="0"/>
                  </a:endParaRPr>
                </a:p>
                <a:p>
                  <a:pPr algn="ctr"/>
                  <a:r>
                    <a:rPr lang="en-US" altLang="zh-CN" sz="1800" b="1">
                      <a:latin typeface="Times New Roman" pitchFamily="18" charset="0"/>
                    </a:rPr>
                    <a:t>IP</a:t>
                  </a:r>
                  <a:r>
                    <a:rPr lang="zh-CN" altLang="en-US" sz="1800" b="1">
                      <a:latin typeface="Times New Roman" pitchFamily="18" charset="0"/>
                    </a:rPr>
                    <a:t>层</a:t>
                  </a:r>
                </a:p>
                <a:p>
                  <a:pPr algn="ctr" eaLnBrk="0" hangingPunct="0"/>
                  <a:endParaRPr lang="en-US" altLang="zh-CN" sz="1800" b="1">
                    <a:latin typeface="Times New Roman" pitchFamily="18" charset="0"/>
                  </a:endParaRPr>
                </a:p>
              </p:txBody>
            </p:sp>
            <p:sp>
              <p:nvSpPr>
                <p:cNvPr id="149550" name="Rectangle 54"/>
                <p:cNvSpPr>
                  <a:spLocks noChangeArrowheads="1"/>
                </p:cNvSpPr>
                <p:nvPr/>
              </p:nvSpPr>
              <p:spPr bwMode="auto">
                <a:xfrm>
                  <a:off x="791" y="2245"/>
                  <a:ext cx="791" cy="80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28" name="Group 55"/>
              <p:cNvGrpSpPr>
                <a:grpSpLocks/>
              </p:cNvGrpSpPr>
              <p:nvPr/>
            </p:nvGrpSpPr>
            <p:grpSpPr bwMode="auto">
              <a:xfrm>
                <a:off x="1582" y="2245"/>
                <a:ext cx="491" cy="403"/>
                <a:chOff x="1582" y="2245"/>
                <a:chExt cx="491" cy="403"/>
              </a:xfrm>
            </p:grpSpPr>
            <p:sp>
              <p:nvSpPr>
                <p:cNvPr id="149547" name="Rectangle 56"/>
                <p:cNvSpPr>
                  <a:spLocks noChangeArrowheads="1"/>
                </p:cNvSpPr>
                <p:nvPr/>
              </p:nvSpPr>
              <p:spPr bwMode="auto">
                <a:xfrm>
                  <a:off x="1625" y="2245"/>
                  <a:ext cx="4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800" b="1">
                      <a:latin typeface="Times New Roman" pitchFamily="18" charset="0"/>
                    </a:rPr>
                    <a:t>IP</a:t>
                  </a:r>
                </a:p>
                <a:p>
                  <a:pPr algn="ctr" eaLnBrk="0" hangingPunct="0"/>
                  <a:endParaRPr lang="en-US" altLang="zh-CN" sz="1800" b="1">
                    <a:latin typeface="Times New Roman" pitchFamily="18" charset="0"/>
                  </a:endParaRPr>
                </a:p>
              </p:txBody>
            </p:sp>
            <p:sp>
              <p:nvSpPr>
                <p:cNvPr id="149548" name="Rectangle 57"/>
                <p:cNvSpPr>
                  <a:spLocks noChangeArrowheads="1"/>
                </p:cNvSpPr>
                <p:nvPr/>
              </p:nvSpPr>
              <p:spPr bwMode="auto">
                <a:xfrm>
                  <a:off x="1582" y="2245"/>
                  <a:ext cx="49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29" name="Group 58"/>
              <p:cNvGrpSpPr>
                <a:grpSpLocks/>
              </p:cNvGrpSpPr>
              <p:nvPr/>
            </p:nvGrpSpPr>
            <p:grpSpPr bwMode="auto">
              <a:xfrm>
                <a:off x="2073" y="2245"/>
                <a:ext cx="491" cy="403"/>
                <a:chOff x="2073" y="2245"/>
                <a:chExt cx="491" cy="403"/>
              </a:xfrm>
            </p:grpSpPr>
            <p:sp>
              <p:nvSpPr>
                <p:cNvPr id="149545" name="Rectangle 59"/>
                <p:cNvSpPr>
                  <a:spLocks noChangeArrowheads="1"/>
                </p:cNvSpPr>
                <p:nvPr/>
              </p:nvSpPr>
              <p:spPr bwMode="auto">
                <a:xfrm>
                  <a:off x="2116" y="2245"/>
                  <a:ext cx="4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800" b="1">
                      <a:latin typeface="Times New Roman" pitchFamily="18" charset="0"/>
                    </a:rPr>
                    <a:t>ICMP</a:t>
                  </a:r>
                </a:p>
                <a:p>
                  <a:pPr algn="ctr" eaLnBrk="0" hangingPunct="0"/>
                  <a:endParaRPr lang="en-US" altLang="zh-CN" sz="1800" b="1">
                    <a:latin typeface="Times New Roman" pitchFamily="18" charset="0"/>
                  </a:endParaRPr>
                </a:p>
              </p:txBody>
            </p:sp>
            <p:sp>
              <p:nvSpPr>
                <p:cNvPr id="149546" name="Rectangle 60"/>
                <p:cNvSpPr>
                  <a:spLocks noChangeArrowheads="1"/>
                </p:cNvSpPr>
                <p:nvPr/>
              </p:nvSpPr>
              <p:spPr bwMode="auto">
                <a:xfrm>
                  <a:off x="2073" y="2245"/>
                  <a:ext cx="49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30" name="Group 61"/>
              <p:cNvGrpSpPr>
                <a:grpSpLocks/>
              </p:cNvGrpSpPr>
              <p:nvPr/>
            </p:nvGrpSpPr>
            <p:grpSpPr bwMode="auto">
              <a:xfrm>
                <a:off x="1582" y="2648"/>
                <a:ext cx="982" cy="403"/>
                <a:chOff x="1582" y="2648"/>
                <a:chExt cx="982" cy="403"/>
              </a:xfrm>
            </p:grpSpPr>
            <p:sp>
              <p:nvSpPr>
                <p:cNvPr id="149543" name="Rectangle 62"/>
                <p:cNvSpPr>
                  <a:spLocks noChangeArrowheads="1"/>
                </p:cNvSpPr>
                <p:nvPr/>
              </p:nvSpPr>
              <p:spPr bwMode="auto">
                <a:xfrm>
                  <a:off x="1625" y="2648"/>
                  <a:ext cx="89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800" b="1">
                      <a:latin typeface="Times New Roman" pitchFamily="18" charset="0"/>
                    </a:rPr>
                    <a:t>ARP</a:t>
                  </a:r>
                  <a:r>
                    <a:rPr lang="zh-CN" altLang="en-US" sz="1800" b="1">
                      <a:latin typeface="Times New Roman" pitchFamily="18" charset="0"/>
                    </a:rPr>
                    <a:t>、</a:t>
                  </a:r>
                  <a:r>
                    <a:rPr lang="en-US" altLang="zh-CN" sz="1800" b="1">
                      <a:latin typeface="Times New Roman" pitchFamily="18" charset="0"/>
                    </a:rPr>
                    <a:t>RARP</a:t>
                  </a:r>
                </a:p>
                <a:p>
                  <a:pPr algn="ctr" eaLnBrk="0" hangingPunct="0"/>
                  <a:endParaRPr lang="en-US" altLang="zh-CN" sz="1800" b="1">
                    <a:latin typeface="Times New Roman" pitchFamily="18" charset="0"/>
                  </a:endParaRPr>
                </a:p>
              </p:txBody>
            </p:sp>
            <p:sp>
              <p:nvSpPr>
                <p:cNvPr id="149544" name="Rectangle 63"/>
                <p:cNvSpPr>
                  <a:spLocks noChangeArrowheads="1"/>
                </p:cNvSpPr>
                <p:nvPr/>
              </p:nvSpPr>
              <p:spPr bwMode="auto">
                <a:xfrm>
                  <a:off x="1582" y="2648"/>
                  <a:ext cx="98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31" name="Group 64"/>
              <p:cNvGrpSpPr>
                <a:grpSpLocks/>
              </p:cNvGrpSpPr>
              <p:nvPr/>
            </p:nvGrpSpPr>
            <p:grpSpPr bwMode="auto">
              <a:xfrm>
                <a:off x="0" y="3051"/>
                <a:ext cx="791" cy="518"/>
                <a:chOff x="0" y="3051"/>
                <a:chExt cx="791" cy="518"/>
              </a:xfrm>
            </p:grpSpPr>
            <p:sp>
              <p:nvSpPr>
                <p:cNvPr id="149541" name="Rectangle 65"/>
                <p:cNvSpPr>
                  <a:spLocks noChangeArrowheads="1"/>
                </p:cNvSpPr>
                <p:nvPr/>
              </p:nvSpPr>
              <p:spPr bwMode="auto">
                <a:xfrm>
                  <a:off x="43" y="3051"/>
                  <a:ext cx="70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800" b="1">
                      <a:latin typeface="Times New Roman" pitchFamily="18" charset="0"/>
                    </a:rPr>
                    <a:t>数据链路层（</a:t>
                  </a:r>
                  <a:r>
                    <a:rPr lang="en-US" altLang="zh-CN" sz="1800" b="1">
                      <a:latin typeface="Times New Roman" pitchFamily="18" charset="0"/>
                    </a:rPr>
                    <a:t>DL</a:t>
                  </a:r>
                  <a:r>
                    <a:rPr lang="zh-CN" altLang="en-US" sz="1800" b="1">
                      <a:latin typeface="Times New Roman" pitchFamily="18" charset="0"/>
                    </a:rPr>
                    <a:t>）</a:t>
                  </a:r>
                </a:p>
                <a:p>
                  <a:pPr algn="just" eaLnBrk="0" hangingPunct="0"/>
                  <a:endParaRPr lang="en-US" altLang="zh-CN" sz="1800" b="1">
                    <a:latin typeface="Times New Roman" pitchFamily="18" charset="0"/>
                  </a:endParaRPr>
                </a:p>
              </p:txBody>
            </p:sp>
            <p:sp>
              <p:nvSpPr>
                <p:cNvPr id="149542" name="Rectangle 66"/>
                <p:cNvSpPr>
                  <a:spLocks noChangeArrowheads="1"/>
                </p:cNvSpPr>
                <p:nvPr/>
              </p:nvSpPr>
              <p:spPr bwMode="auto">
                <a:xfrm>
                  <a:off x="0" y="3051"/>
                  <a:ext cx="791"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32" name="Group 67"/>
              <p:cNvGrpSpPr>
                <a:grpSpLocks/>
              </p:cNvGrpSpPr>
              <p:nvPr/>
            </p:nvGrpSpPr>
            <p:grpSpPr bwMode="auto">
              <a:xfrm>
                <a:off x="791" y="3051"/>
                <a:ext cx="791" cy="921"/>
                <a:chOff x="791" y="3051"/>
                <a:chExt cx="791" cy="921"/>
              </a:xfrm>
            </p:grpSpPr>
            <p:sp>
              <p:nvSpPr>
                <p:cNvPr id="149539" name="Rectangle 68"/>
                <p:cNvSpPr>
                  <a:spLocks noChangeArrowheads="1"/>
                </p:cNvSpPr>
                <p:nvPr/>
              </p:nvSpPr>
              <p:spPr bwMode="auto">
                <a:xfrm>
                  <a:off x="834" y="3051"/>
                  <a:ext cx="705" cy="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en-US" altLang="zh-CN" sz="1800" b="1">
                    <a:latin typeface="Times New Roman" pitchFamily="18" charset="0"/>
                  </a:endParaRPr>
                </a:p>
                <a:p>
                  <a:pPr algn="ctr"/>
                  <a:r>
                    <a:rPr lang="zh-CN" altLang="en-US" sz="1800" b="1">
                      <a:latin typeface="Times New Roman" pitchFamily="18" charset="0"/>
                    </a:rPr>
                    <a:t>网络接口层</a:t>
                  </a:r>
                </a:p>
                <a:p>
                  <a:pPr algn="ctr" eaLnBrk="0" hangingPunct="0"/>
                  <a:endParaRPr lang="en-US" altLang="zh-CN" sz="1800" b="1">
                    <a:latin typeface="Times New Roman" pitchFamily="18" charset="0"/>
                  </a:endParaRPr>
                </a:p>
              </p:txBody>
            </p:sp>
            <p:sp>
              <p:nvSpPr>
                <p:cNvPr id="149540" name="Rectangle 69"/>
                <p:cNvSpPr>
                  <a:spLocks noChangeArrowheads="1"/>
                </p:cNvSpPr>
                <p:nvPr/>
              </p:nvSpPr>
              <p:spPr bwMode="auto">
                <a:xfrm>
                  <a:off x="791" y="3051"/>
                  <a:ext cx="791" cy="921"/>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33" name="Group 70"/>
              <p:cNvGrpSpPr>
                <a:grpSpLocks/>
              </p:cNvGrpSpPr>
              <p:nvPr/>
            </p:nvGrpSpPr>
            <p:grpSpPr bwMode="auto">
              <a:xfrm>
                <a:off x="1582" y="3051"/>
                <a:ext cx="982" cy="921"/>
                <a:chOff x="1582" y="3051"/>
                <a:chExt cx="982" cy="921"/>
              </a:xfrm>
            </p:grpSpPr>
            <p:sp>
              <p:nvSpPr>
                <p:cNvPr id="149537" name="Rectangle 71"/>
                <p:cNvSpPr>
                  <a:spLocks noChangeArrowheads="1"/>
                </p:cNvSpPr>
                <p:nvPr/>
              </p:nvSpPr>
              <p:spPr bwMode="auto">
                <a:xfrm>
                  <a:off x="1625" y="3051"/>
                  <a:ext cx="896" cy="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800" b="1">
                      <a:latin typeface="Times New Roman" pitchFamily="18" charset="0"/>
                    </a:rPr>
                    <a:t> </a:t>
                  </a:r>
                </a:p>
                <a:p>
                  <a:pPr algn="just" eaLnBrk="0" hangingPunct="0"/>
                  <a:r>
                    <a:rPr lang="zh-CN" altLang="en-US" sz="1800" b="1">
                      <a:latin typeface="Times New Roman" pitchFamily="18" charset="0"/>
                    </a:rPr>
                    <a:t>硬件协议（不指定）</a:t>
                  </a:r>
                </a:p>
                <a:p>
                  <a:pPr algn="just" eaLnBrk="0" hangingPunct="0"/>
                  <a:endParaRPr lang="en-US" altLang="zh-CN" sz="1800" b="1">
                    <a:latin typeface="Times New Roman" pitchFamily="18" charset="0"/>
                  </a:endParaRPr>
                </a:p>
              </p:txBody>
            </p:sp>
            <p:sp>
              <p:nvSpPr>
                <p:cNvPr id="149538" name="Rectangle 72"/>
                <p:cNvSpPr>
                  <a:spLocks noChangeArrowheads="1"/>
                </p:cNvSpPr>
                <p:nvPr/>
              </p:nvSpPr>
              <p:spPr bwMode="auto">
                <a:xfrm>
                  <a:off x="1582" y="3051"/>
                  <a:ext cx="982" cy="921"/>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nvGrpSpPr>
              <p:cNvPr id="149534" name="Group 73"/>
              <p:cNvGrpSpPr>
                <a:grpSpLocks/>
              </p:cNvGrpSpPr>
              <p:nvPr/>
            </p:nvGrpSpPr>
            <p:grpSpPr bwMode="auto">
              <a:xfrm>
                <a:off x="0" y="3569"/>
                <a:ext cx="791" cy="403"/>
                <a:chOff x="0" y="3569"/>
                <a:chExt cx="791" cy="403"/>
              </a:xfrm>
            </p:grpSpPr>
            <p:sp>
              <p:nvSpPr>
                <p:cNvPr id="149535" name="Rectangle 74"/>
                <p:cNvSpPr>
                  <a:spLocks noChangeArrowheads="1"/>
                </p:cNvSpPr>
                <p:nvPr/>
              </p:nvSpPr>
              <p:spPr bwMode="auto">
                <a:xfrm>
                  <a:off x="43" y="3569"/>
                  <a:ext cx="70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800" b="1">
                      <a:latin typeface="Times New Roman" pitchFamily="18" charset="0"/>
                    </a:rPr>
                    <a:t>物理层（</a:t>
                  </a:r>
                  <a:r>
                    <a:rPr lang="en-US" altLang="zh-CN" sz="1800" b="1">
                      <a:latin typeface="Times New Roman" pitchFamily="18" charset="0"/>
                    </a:rPr>
                    <a:t>PH</a:t>
                  </a:r>
                  <a:r>
                    <a:rPr lang="zh-CN" altLang="en-US" sz="1800" b="1">
                      <a:latin typeface="Times New Roman" pitchFamily="18" charset="0"/>
                    </a:rPr>
                    <a:t>）</a:t>
                  </a:r>
                </a:p>
                <a:p>
                  <a:pPr algn="just" eaLnBrk="0" hangingPunct="0"/>
                  <a:endParaRPr lang="en-US" altLang="zh-CN" sz="1800" b="1">
                    <a:latin typeface="Times New Roman" pitchFamily="18" charset="0"/>
                  </a:endParaRPr>
                </a:p>
              </p:txBody>
            </p:sp>
            <p:sp>
              <p:nvSpPr>
                <p:cNvPr id="149536" name="Rectangle 75"/>
                <p:cNvSpPr>
                  <a:spLocks noChangeArrowheads="1"/>
                </p:cNvSpPr>
                <p:nvPr/>
              </p:nvSpPr>
              <p:spPr bwMode="auto">
                <a:xfrm>
                  <a:off x="0" y="3569"/>
                  <a:ext cx="791"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grpSp>
        <p:sp>
          <p:nvSpPr>
            <p:cNvPr id="149511" name="Rectangle 76"/>
            <p:cNvSpPr>
              <a:spLocks noChangeArrowheads="1"/>
            </p:cNvSpPr>
            <p:nvPr/>
          </p:nvSpPr>
          <p:spPr bwMode="auto">
            <a:xfrm>
              <a:off x="-3" y="-3"/>
              <a:ext cx="2570" cy="3978"/>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b="1"/>
            </a:p>
          </p:txBody>
        </p:sp>
      </p:grpSp>
      <p:sp>
        <p:nvSpPr>
          <p:cNvPr id="149509" name="Rectangle 77"/>
          <p:cNvSpPr>
            <a:spLocks noChangeArrowheads="1"/>
          </p:cNvSpPr>
          <p:nvPr/>
        </p:nvSpPr>
        <p:spPr bwMode="auto">
          <a:xfrm>
            <a:off x="3200400" y="6019800"/>
            <a:ext cx="3090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rgbClr val="085D9C"/>
                </a:solidFill>
                <a:latin typeface="Times New Roman" pitchFamily="18" charset="0"/>
              </a:rPr>
              <a:t>ISO7498-2</a:t>
            </a:r>
            <a:r>
              <a:rPr lang="zh-CN" altLang="en-US" sz="2000">
                <a:solidFill>
                  <a:srgbClr val="085D9C"/>
                </a:solidFill>
                <a:latin typeface="宋体" pitchFamily="2" charset="-122"/>
              </a:rPr>
              <a:t>到</a:t>
            </a:r>
            <a:r>
              <a:rPr lang="en-US" altLang="zh-CN" sz="2000">
                <a:solidFill>
                  <a:srgbClr val="085D9C"/>
                </a:solidFill>
                <a:latin typeface="Times New Roman" pitchFamily="18" charset="0"/>
              </a:rPr>
              <a:t>TCP/IP</a:t>
            </a:r>
            <a:r>
              <a:rPr lang="zh-CN" altLang="en-US" sz="2000">
                <a:solidFill>
                  <a:srgbClr val="085D9C"/>
                </a:solidFill>
                <a:latin typeface="宋体" pitchFamily="2" charset="-122"/>
              </a:rPr>
              <a:t>的映射</a:t>
            </a:r>
          </a:p>
        </p:txBody>
      </p:sp>
    </p:spTree>
    <p:extLst>
      <p:ext uri="{BB962C8B-B14F-4D97-AF65-F5344CB8AC3E}">
        <p14:creationId xmlns:p14="http://schemas.microsoft.com/office/powerpoint/2010/main" val="1267236151"/>
      </p:ext>
    </p:extLst>
  </p:cSld>
  <p:clrMapOvr>
    <a:masterClrMapping/>
  </p:clrMapOvr>
  <p:transition spd="slow">
    <p:pull/>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6E2A85E4-DF30-42AB-8489-F62FDE413029}" type="slidenum">
              <a:rPr lang="zh-CN" altLang="en-US" smtClean="0"/>
              <a:pPr/>
              <a:t>117</a:t>
            </a:fld>
            <a:endParaRPr lang="zh-CN" altLang="en-US" sz="1800" dirty="0"/>
          </a:p>
        </p:txBody>
      </p:sp>
      <p:sp>
        <p:nvSpPr>
          <p:cNvPr id="21506" name="标题 2"/>
          <p:cNvSpPr>
            <a:spLocks noGrp="1" noChangeArrowheads="1"/>
          </p:cNvSpPr>
          <p:nvPr>
            <p:ph type="title"/>
          </p:nvPr>
        </p:nvSpPr>
        <p:spPr/>
        <p:txBody>
          <a:bodyPr rtlCol="0">
            <a:normAutofit/>
          </a:bodyPr>
          <a:lstStyle/>
          <a:p>
            <a:pPr eaLnBrk="1" fontAlgn="auto" hangingPunct="1">
              <a:spcAft>
                <a:spcPts val="0"/>
              </a:spcAft>
              <a:defRPr/>
            </a:pPr>
            <a:r>
              <a:rPr lang="zh-CN" altLang="en-US" smtClean="0"/>
              <a:t>TCP/IP协议数据封装</a:t>
            </a:r>
          </a:p>
        </p:txBody>
      </p:sp>
      <p:sp>
        <p:nvSpPr>
          <p:cNvPr id="21507" name="Freeform 30"/>
          <p:cNvSpPr>
            <a:spLocks noChangeArrowheads="1"/>
          </p:cNvSpPr>
          <p:nvPr/>
        </p:nvSpPr>
        <p:spPr bwMode="auto">
          <a:xfrm>
            <a:off x="657225" y="1809750"/>
            <a:ext cx="1466850" cy="539750"/>
          </a:xfrm>
          <a:custGeom>
            <a:avLst/>
            <a:gdLst>
              <a:gd name="T0" fmla="*/ 0 w 1347989"/>
              <a:gd name="T1" fmla="*/ 37463 h 594927"/>
              <a:gd name="T2" fmla="*/ 67613 w 1347989"/>
              <a:gd name="T3" fmla="*/ 10972 h 594927"/>
              <a:gd name="T4" fmla="*/ 230840 w 1347989"/>
              <a:gd name="T5" fmla="*/ 0 h 594927"/>
              <a:gd name="T6" fmla="*/ 2907353 w 1347989"/>
              <a:gd name="T7" fmla="*/ 0 h 594927"/>
              <a:gd name="T8" fmla="*/ 3070579 w 1347989"/>
              <a:gd name="T9" fmla="*/ 10972 h 594927"/>
              <a:gd name="T10" fmla="*/ 3138192 w 1347989"/>
              <a:gd name="T11" fmla="*/ 37463 h 594927"/>
              <a:gd name="T12" fmla="*/ 3138192 w 1347989"/>
              <a:gd name="T13" fmla="*/ 187314 h 594927"/>
              <a:gd name="T14" fmla="*/ 3070579 w 1347989"/>
              <a:gd name="T15" fmla="*/ 213805 h 594927"/>
              <a:gd name="T16" fmla="*/ 2907353 w 1347989"/>
              <a:gd name="T17" fmla="*/ 224778 h 594927"/>
              <a:gd name="T18" fmla="*/ 230840 w 1347989"/>
              <a:gd name="T19" fmla="*/ 224778 h 594927"/>
              <a:gd name="T20" fmla="*/ 67613 w 1347989"/>
              <a:gd name="T21" fmla="*/ 213805 h 594927"/>
              <a:gd name="T22" fmla="*/ 0 w 1347989"/>
              <a:gd name="T23" fmla="*/ 187314 h 594927"/>
              <a:gd name="T24" fmla="*/ 0 w 1347989"/>
              <a:gd name="T25" fmla="*/ 37463 h 5949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7989"/>
              <a:gd name="T40" fmla="*/ 0 h 594927"/>
              <a:gd name="T41" fmla="*/ 1347989 w 1347989"/>
              <a:gd name="T42" fmla="*/ 594927 h 5949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7989" h="594927">
                <a:moveTo>
                  <a:pt x="0" y="99156"/>
                </a:moveTo>
                <a:cubicBezTo>
                  <a:pt x="0" y="72858"/>
                  <a:pt x="10447" y="47637"/>
                  <a:pt x="29042" y="29042"/>
                </a:cubicBezTo>
                <a:cubicBezTo>
                  <a:pt x="47637" y="10447"/>
                  <a:pt x="72858" y="0"/>
                  <a:pt x="99156" y="0"/>
                </a:cubicBezTo>
                <a:lnTo>
                  <a:pt x="1248833" y="0"/>
                </a:lnTo>
                <a:cubicBezTo>
                  <a:pt x="1275131" y="0"/>
                  <a:pt x="1300352" y="10447"/>
                  <a:pt x="1318947" y="29042"/>
                </a:cubicBezTo>
                <a:cubicBezTo>
                  <a:pt x="1337542" y="47637"/>
                  <a:pt x="1347989" y="72858"/>
                  <a:pt x="1347989" y="99156"/>
                </a:cubicBezTo>
                <a:lnTo>
                  <a:pt x="1347989" y="495771"/>
                </a:lnTo>
                <a:cubicBezTo>
                  <a:pt x="1347989" y="522069"/>
                  <a:pt x="1337542" y="547290"/>
                  <a:pt x="1318947" y="565885"/>
                </a:cubicBezTo>
                <a:cubicBezTo>
                  <a:pt x="1300352" y="584480"/>
                  <a:pt x="1275131" y="594927"/>
                  <a:pt x="1248833" y="594927"/>
                </a:cubicBezTo>
                <a:lnTo>
                  <a:pt x="99156" y="594927"/>
                </a:lnTo>
                <a:cubicBezTo>
                  <a:pt x="72858" y="594927"/>
                  <a:pt x="47637" y="584480"/>
                  <a:pt x="29042" y="565885"/>
                </a:cubicBezTo>
                <a:cubicBezTo>
                  <a:pt x="10447" y="547290"/>
                  <a:pt x="0" y="522069"/>
                  <a:pt x="0" y="495771"/>
                </a:cubicBezTo>
                <a:lnTo>
                  <a:pt x="0" y="99156"/>
                </a:lnTo>
                <a:close/>
              </a:path>
            </a:pathLst>
          </a:custGeom>
          <a:solidFill>
            <a:srgbClr val="EB641B"/>
          </a:solidFill>
          <a:ln w="55000" cmpd="thickThin">
            <a:solidFill>
              <a:srgbClr val="FFFFFF"/>
            </a:solidFill>
            <a:bevel/>
            <a:headEnd/>
            <a:tailEnd/>
          </a:ln>
        </p:spPr>
        <p:txBody>
          <a:bodyPr lIns="97622" tIns="63332" rIns="97622" bIns="63332"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2400">
                <a:solidFill>
                  <a:srgbClr val="FFFFFF"/>
                </a:solidFill>
                <a:latin typeface="黑体" panose="02010609060101010101" pitchFamily="49" charset="-122"/>
                <a:ea typeface="黑体" panose="02010609060101010101" pitchFamily="49" charset="-122"/>
                <a:sym typeface="黑体" panose="02010609060101010101" pitchFamily="49" charset="-122"/>
              </a:rPr>
              <a:t>应用层</a:t>
            </a:r>
            <a:endParaRPr lang="en-US" sz="2400">
              <a:solidFill>
                <a:srgbClr val="FFFFFF"/>
              </a:solidFill>
              <a:latin typeface="Lucida Sans Unicode" panose="020B0602030504020204" pitchFamily="34" charset="0"/>
              <a:sym typeface="Lucida Sans Unicode" panose="020B0602030504020204" pitchFamily="34" charset="0"/>
            </a:endParaRPr>
          </a:p>
        </p:txBody>
      </p:sp>
      <p:sp>
        <p:nvSpPr>
          <p:cNvPr id="21508" name="Freeform 31"/>
          <p:cNvSpPr>
            <a:spLocks noChangeArrowheads="1"/>
          </p:cNvSpPr>
          <p:nvPr/>
        </p:nvSpPr>
        <p:spPr bwMode="auto">
          <a:xfrm>
            <a:off x="657225" y="2636838"/>
            <a:ext cx="1466850" cy="539750"/>
          </a:xfrm>
          <a:custGeom>
            <a:avLst/>
            <a:gdLst>
              <a:gd name="T0" fmla="*/ 0 w 1347989"/>
              <a:gd name="T1" fmla="*/ 37463 h 594927"/>
              <a:gd name="T2" fmla="*/ 67613 w 1347989"/>
              <a:gd name="T3" fmla="*/ 10972 h 594927"/>
              <a:gd name="T4" fmla="*/ 230840 w 1347989"/>
              <a:gd name="T5" fmla="*/ 0 h 594927"/>
              <a:gd name="T6" fmla="*/ 2907353 w 1347989"/>
              <a:gd name="T7" fmla="*/ 0 h 594927"/>
              <a:gd name="T8" fmla="*/ 3070579 w 1347989"/>
              <a:gd name="T9" fmla="*/ 10972 h 594927"/>
              <a:gd name="T10" fmla="*/ 3138192 w 1347989"/>
              <a:gd name="T11" fmla="*/ 37463 h 594927"/>
              <a:gd name="T12" fmla="*/ 3138192 w 1347989"/>
              <a:gd name="T13" fmla="*/ 187314 h 594927"/>
              <a:gd name="T14" fmla="*/ 3070579 w 1347989"/>
              <a:gd name="T15" fmla="*/ 213805 h 594927"/>
              <a:gd name="T16" fmla="*/ 2907353 w 1347989"/>
              <a:gd name="T17" fmla="*/ 224778 h 594927"/>
              <a:gd name="T18" fmla="*/ 230840 w 1347989"/>
              <a:gd name="T19" fmla="*/ 224778 h 594927"/>
              <a:gd name="T20" fmla="*/ 67613 w 1347989"/>
              <a:gd name="T21" fmla="*/ 213805 h 594927"/>
              <a:gd name="T22" fmla="*/ 0 w 1347989"/>
              <a:gd name="T23" fmla="*/ 187314 h 594927"/>
              <a:gd name="T24" fmla="*/ 0 w 1347989"/>
              <a:gd name="T25" fmla="*/ 37463 h 5949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7989"/>
              <a:gd name="T40" fmla="*/ 0 h 594927"/>
              <a:gd name="T41" fmla="*/ 1347989 w 1347989"/>
              <a:gd name="T42" fmla="*/ 594927 h 5949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7989" h="594927">
                <a:moveTo>
                  <a:pt x="0" y="99156"/>
                </a:moveTo>
                <a:cubicBezTo>
                  <a:pt x="0" y="72858"/>
                  <a:pt x="10447" y="47637"/>
                  <a:pt x="29042" y="29042"/>
                </a:cubicBezTo>
                <a:cubicBezTo>
                  <a:pt x="47637" y="10447"/>
                  <a:pt x="72858" y="0"/>
                  <a:pt x="99156" y="0"/>
                </a:cubicBezTo>
                <a:lnTo>
                  <a:pt x="1248833" y="0"/>
                </a:lnTo>
                <a:cubicBezTo>
                  <a:pt x="1275131" y="0"/>
                  <a:pt x="1300352" y="10447"/>
                  <a:pt x="1318947" y="29042"/>
                </a:cubicBezTo>
                <a:cubicBezTo>
                  <a:pt x="1337542" y="47637"/>
                  <a:pt x="1347989" y="72858"/>
                  <a:pt x="1347989" y="99156"/>
                </a:cubicBezTo>
                <a:lnTo>
                  <a:pt x="1347989" y="495771"/>
                </a:lnTo>
                <a:cubicBezTo>
                  <a:pt x="1347989" y="522069"/>
                  <a:pt x="1337542" y="547290"/>
                  <a:pt x="1318947" y="565885"/>
                </a:cubicBezTo>
                <a:cubicBezTo>
                  <a:pt x="1300352" y="584480"/>
                  <a:pt x="1275131" y="594927"/>
                  <a:pt x="1248833" y="594927"/>
                </a:cubicBezTo>
                <a:lnTo>
                  <a:pt x="99156" y="594927"/>
                </a:lnTo>
                <a:cubicBezTo>
                  <a:pt x="72858" y="594927"/>
                  <a:pt x="47637" y="584480"/>
                  <a:pt x="29042" y="565885"/>
                </a:cubicBezTo>
                <a:cubicBezTo>
                  <a:pt x="10447" y="547290"/>
                  <a:pt x="0" y="522069"/>
                  <a:pt x="0" y="495771"/>
                </a:cubicBezTo>
                <a:lnTo>
                  <a:pt x="0" y="99156"/>
                </a:lnTo>
                <a:close/>
              </a:path>
            </a:pathLst>
          </a:custGeom>
          <a:solidFill>
            <a:srgbClr val="BDDA20"/>
          </a:solidFill>
          <a:ln w="55000" cmpd="thickThin">
            <a:solidFill>
              <a:srgbClr val="FFFFFF"/>
            </a:solidFill>
            <a:bevel/>
            <a:headEnd/>
            <a:tailEnd/>
          </a:ln>
        </p:spPr>
        <p:txBody>
          <a:bodyPr lIns="97622" tIns="63332" rIns="97622" bIns="63332"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2400">
                <a:solidFill>
                  <a:srgbClr val="FFFFFF"/>
                </a:solidFill>
                <a:latin typeface="黑体" panose="02010609060101010101" pitchFamily="49" charset="-122"/>
                <a:ea typeface="黑体" panose="02010609060101010101" pitchFamily="49" charset="-122"/>
                <a:sym typeface="黑体" panose="02010609060101010101" pitchFamily="49" charset="-122"/>
              </a:rPr>
              <a:t>传输层</a:t>
            </a:r>
            <a:endParaRPr lang="en-US" sz="2400">
              <a:solidFill>
                <a:srgbClr val="FFFFFF"/>
              </a:solidFill>
              <a:latin typeface="Lucida Sans Unicode" panose="020B0602030504020204" pitchFamily="34" charset="0"/>
              <a:sym typeface="Lucida Sans Unicode" panose="020B0602030504020204" pitchFamily="34" charset="0"/>
            </a:endParaRPr>
          </a:p>
        </p:txBody>
      </p:sp>
      <p:sp>
        <p:nvSpPr>
          <p:cNvPr id="21509" name="Freeform 32"/>
          <p:cNvSpPr>
            <a:spLocks noChangeArrowheads="1"/>
          </p:cNvSpPr>
          <p:nvPr/>
        </p:nvSpPr>
        <p:spPr bwMode="auto">
          <a:xfrm>
            <a:off x="657225" y="3392488"/>
            <a:ext cx="1466850" cy="539750"/>
          </a:xfrm>
          <a:custGeom>
            <a:avLst/>
            <a:gdLst>
              <a:gd name="T0" fmla="*/ 0 w 1347989"/>
              <a:gd name="T1" fmla="*/ 37463 h 594927"/>
              <a:gd name="T2" fmla="*/ 67613 w 1347989"/>
              <a:gd name="T3" fmla="*/ 10972 h 594927"/>
              <a:gd name="T4" fmla="*/ 230840 w 1347989"/>
              <a:gd name="T5" fmla="*/ 0 h 594927"/>
              <a:gd name="T6" fmla="*/ 2907353 w 1347989"/>
              <a:gd name="T7" fmla="*/ 0 h 594927"/>
              <a:gd name="T8" fmla="*/ 3070579 w 1347989"/>
              <a:gd name="T9" fmla="*/ 10972 h 594927"/>
              <a:gd name="T10" fmla="*/ 3138192 w 1347989"/>
              <a:gd name="T11" fmla="*/ 37463 h 594927"/>
              <a:gd name="T12" fmla="*/ 3138192 w 1347989"/>
              <a:gd name="T13" fmla="*/ 187314 h 594927"/>
              <a:gd name="T14" fmla="*/ 3070579 w 1347989"/>
              <a:gd name="T15" fmla="*/ 213805 h 594927"/>
              <a:gd name="T16" fmla="*/ 2907353 w 1347989"/>
              <a:gd name="T17" fmla="*/ 224778 h 594927"/>
              <a:gd name="T18" fmla="*/ 230840 w 1347989"/>
              <a:gd name="T19" fmla="*/ 224778 h 594927"/>
              <a:gd name="T20" fmla="*/ 67613 w 1347989"/>
              <a:gd name="T21" fmla="*/ 213805 h 594927"/>
              <a:gd name="T22" fmla="*/ 0 w 1347989"/>
              <a:gd name="T23" fmla="*/ 187314 h 594927"/>
              <a:gd name="T24" fmla="*/ 0 w 1347989"/>
              <a:gd name="T25" fmla="*/ 37463 h 5949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7989"/>
              <a:gd name="T40" fmla="*/ 0 h 594927"/>
              <a:gd name="T41" fmla="*/ 1347989 w 1347989"/>
              <a:gd name="T42" fmla="*/ 594927 h 5949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7989" h="594927">
                <a:moveTo>
                  <a:pt x="0" y="99156"/>
                </a:moveTo>
                <a:cubicBezTo>
                  <a:pt x="0" y="72858"/>
                  <a:pt x="10447" y="47637"/>
                  <a:pt x="29042" y="29042"/>
                </a:cubicBezTo>
                <a:cubicBezTo>
                  <a:pt x="47637" y="10447"/>
                  <a:pt x="72858" y="0"/>
                  <a:pt x="99156" y="0"/>
                </a:cubicBezTo>
                <a:lnTo>
                  <a:pt x="1248833" y="0"/>
                </a:lnTo>
                <a:cubicBezTo>
                  <a:pt x="1275131" y="0"/>
                  <a:pt x="1300352" y="10447"/>
                  <a:pt x="1318947" y="29042"/>
                </a:cubicBezTo>
                <a:cubicBezTo>
                  <a:pt x="1337542" y="47637"/>
                  <a:pt x="1347989" y="72858"/>
                  <a:pt x="1347989" y="99156"/>
                </a:cubicBezTo>
                <a:lnTo>
                  <a:pt x="1347989" y="495771"/>
                </a:lnTo>
                <a:cubicBezTo>
                  <a:pt x="1347989" y="522069"/>
                  <a:pt x="1337542" y="547290"/>
                  <a:pt x="1318947" y="565885"/>
                </a:cubicBezTo>
                <a:cubicBezTo>
                  <a:pt x="1300352" y="584480"/>
                  <a:pt x="1275131" y="594927"/>
                  <a:pt x="1248833" y="594927"/>
                </a:cubicBezTo>
                <a:lnTo>
                  <a:pt x="99156" y="594927"/>
                </a:lnTo>
                <a:cubicBezTo>
                  <a:pt x="72858" y="594927"/>
                  <a:pt x="47637" y="584480"/>
                  <a:pt x="29042" y="565885"/>
                </a:cubicBezTo>
                <a:cubicBezTo>
                  <a:pt x="10447" y="547290"/>
                  <a:pt x="0" y="522069"/>
                  <a:pt x="0" y="495771"/>
                </a:cubicBezTo>
                <a:lnTo>
                  <a:pt x="0" y="99156"/>
                </a:lnTo>
                <a:close/>
              </a:path>
            </a:pathLst>
          </a:custGeom>
          <a:solidFill>
            <a:srgbClr val="2EC729"/>
          </a:solidFill>
          <a:ln w="55000" cmpd="thickThin">
            <a:solidFill>
              <a:srgbClr val="FFFFFF"/>
            </a:solidFill>
            <a:bevel/>
            <a:headEnd/>
            <a:tailEnd/>
          </a:ln>
        </p:spPr>
        <p:txBody>
          <a:bodyPr lIns="97622" tIns="63332" rIns="97622" bIns="63332"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2400">
                <a:solidFill>
                  <a:srgbClr val="FFFFFF"/>
                </a:solidFill>
                <a:latin typeface="黑体" panose="02010609060101010101" pitchFamily="49" charset="-122"/>
                <a:ea typeface="黑体" panose="02010609060101010101" pitchFamily="49" charset="-122"/>
                <a:sym typeface="黑体" panose="02010609060101010101" pitchFamily="49" charset="-122"/>
              </a:rPr>
              <a:t>网络层</a:t>
            </a:r>
          </a:p>
        </p:txBody>
      </p:sp>
      <p:sp>
        <p:nvSpPr>
          <p:cNvPr id="21510" name="Freeform 33"/>
          <p:cNvSpPr>
            <a:spLocks noChangeArrowheads="1"/>
          </p:cNvSpPr>
          <p:nvPr/>
        </p:nvSpPr>
        <p:spPr bwMode="auto">
          <a:xfrm>
            <a:off x="520700" y="4221163"/>
            <a:ext cx="1816100" cy="539750"/>
          </a:xfrm>
          <a:custGeom>
            <a:avLst/>
            <a:gdLst>
              <a:gd name="T0" fmla="*/ 0 w 1347989"/>
              <a:gd name="T1" fmla="*/ 37463 h 594927"/>
              <a:gd name="T2" fmla="*/ 572208 w 1347989"/>
              <a:gd name="T3" fmla="*/ 10972 h 594927"/>
              <a:gd name="T4" fmla="*/ 1953683 w 1347989"/>
              <a:gd name="T5" fmla="*/ 0 h 594927"/>
              <a:gd name="T6" fmla="*/ 24605803 w 1347989"/>
              <a:gd name="T7" fmla="*/ 0 h 594927"/>
              <a:gd name="T8" fmla="*/ 25987279 w 1347989"/>
              <a:gd name="T9" fmla="*/ 10972 h 594927"/>
              <a:gd name="T10" fmla="*/ 26559489 w 1347989"/>
              <a:gd name="T11" fmla="*/ 37463 h 594927"/>
              <a:gd name="T12" fmla="*/ 26559489 w 1347989"/>
              <a:gd name="T13" fmla="*/ 187314 h 594927"/>
              <a:gd name="T14" fmla="*/ 25987279 w 1347989"/>
              <a:gd name="T15" fmla="*/ 213805 h 594927"/>
              <a:gd name="T16" fmla="*/ 24605803 w 1347989"/>
              <a:gd name="T17" fmla="*/ 224778 h 594927"/>
              <a:gd name="T18" fmla="*/ 1953683 w 1347989"/>
              <a:gd name="T19" fmla="*/ 224778 h 594927"/>
              <a:gd name="T20" fmla="*/ 572208 w 1347989"/>
              <a:gd name="T21" fmla="*/ 213805 h 594927"/>
              <a:gd name="T22" fmla="*/ 0 w 1347989"/>
              <a:gd name="T23" fmla="*/ 187314 h 594927"/>
              <a:gd name="T24" fmla="*/ 0 w 1347989"/>
              <a:gd name="T25" fmla="*/ 37463 h 5949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7989"/>
              <a:gd name="T40" fmla="*/ 0 h 594927"/>
              <a:gd name="T41" fmla="*/ 1347989 w 1347989"/>
              <a:gd name="T42" fmla="*/ 594927 h 5949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7989" h="594927">
                <a:moveTo>
                  <a:pt x="0" y="99156"/>
                </a:moveTo>
                <a:cubicBezTo>
                  <a:pt x="0" y="72858"/>
                  <a:pt x="10447" y="47637"/>
                  <a:pt x="29042" y="29042"/>
                </a:cubicBezTo>
                <a:cubicBezTo>
                  <a:pt x="47637" y="10447"/>
                  <a:pt x="72858" y="0"/>
                  <a:pt x="99156" y="0"/>
                </a:cubicBezTo>
                <a:lnTo>
                  <a:pt x="1248833" y="0"/>
                </a:lnTo>
                <a:cubicBezTo>
                  <a:pt x="1275131" y="0"/>
                  <a:pt x="1300352" y="10447"/>
                  <a:pt x="1318947" y="29042"/>
                </a:cubicBezTo>
                <a:cubicBezTo>
                  <a:pt x="1337542" y="47637"/>
                  <a:pt x="1347989" y="72858"/>
                  <a:pt x="1347989" y="99156"/>
                </a:cubicBezTo>
                <a:lnTo>
                  <a:pt x="1347989" y="495771"/>
                </a:lnTo>
                <a:cubicBezTo>
                  <a:pt x="1347989" y="522069"/>
                  <a:pt x="1337542" y="547290"/>
                  <a:pt x="1318947" y="565885"/>
                </a:cubicBezTo>
                <a:cubicBezTo>
                  <a:pt x="1300352" y="584480"/>
                  <a:pt x="1275131" y="594927"/>
                  <a:pt x="1248833" y="594927"/>
                </a:cubicBezTo>
                <a:lnTo>
                  <a:pt x="99156" y="594927"/>
                </a:lnTo>
                <a:cubicBezTo>
                  <a:pt x="72858" y="594927"/>
                  <a:pt x="47637" y="584480"/>
                  <a:pt x="29042" y="565885"/>
                </a:cubicBezTo>
                <a:cubicBezTo>
                  <a:pt x="10447" y="547290"/>
                  <a:pt x="0" y="522069"/>
                  <a:pt x="0" y="495771"/>
                </a:cubicBezTo>
                <a:lnTo>
                  <a:pt x="0" y="99156"/>
                </a:lnTo>
                <a:close/>
              </a:path>
            </a:pathLst>
          </a:custGeom>
          <a:solidFill>
            <a:srgbClr val="30B092"/>
          </a:solidFill>
          <a:ln w="55000" cmpd="thickThin">
            <a:solidFill>
              <a:srgbClr val="FFFFFF"/>
            </a:solidFill>
            <a:bevel/>
            <a:headEnd/>
            <a:tailEnd/>
          </a:ln>
        </p:spPr>
        <p:txBody>
          <a:bodyPr lIns="97622" tIns="63332" rIns="97622" bIns="63332"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2400">
                <a:solidFill>
                  <a:srgbClr val="FFFFFF"/>
                </a:solidFill>
                <a:latin typeface="黑体" panose="02010609060101010101" pitchFamily="49" charset="-122"/>
                <a:ea typeface="黑体" panose="02010609060101010101" pitchFamily="49" charset="-122"/>
                <a:sym typeface="黑体" panose="02010609060101010101" pitchFamily="49" charset="-122"/>
              </a:rPr>
              <a:t>数据链路层</a:t>
            </a:r>
            <a:endParaRPr lang="en-US" sz="2400">
              <a:solidFill>
                <a:srgbClr val="FFFFFF"/>
              </a:solidFill>
              <a:latin typeface="Lucida Sans Unicode" panose="020B0602030504020204" pitchFamily="34" charset="0"/>
              <a:sym typeface="Lucida Sans Unicode" panose="020B0602030504020204" pitchFamily="34" charset="0"/>
            </a:endParaRPr>
          </a:p>
        </p:txBody>
      </p:sp>
      <p:sp>
        <p:nvSpPr>
          <p:cNvPr id="21511" name="Freeform 34"/>
          <p:cNvSpPr>
            <a:spLocks noChangeArrowheads="1"/>
          </p:cNvSpPr>
          <p:nvPr/>
        </p:nvSpPr>
        <p:spPr bwMode="auto">
          <a:xfrm>
            <a:off x="657225" y="4976813"/>
            <a:ext cx="1466850" cy="539750"/>
          </a:xfrm>
          <a:custGeom>
            <a:avLst/>
            <a:gdLst>
              <a:gd name="T0" fmla="*/ 0 w 1347989"/>
              <a:gd name="T1" fmla="*/ 37463 h 594927"/>
              <a:gd name="T2" fmla="*/ 67613 w 1347989"/>
              <a:gd name="T3" fmla="*/ 10972 h 594927"/>
              <a:gd name="T4" fmla="*/ 230840 w 1347989"/>
              <a:gd name="T5" fmla="*/ 0 h 594927"/>
              <a:gd name="T6" fmla="*/ 2907353 w 1347989"/>
              <a:gd name="T7" fmla="*/ 0 h 594927"/>
              <a:gd name="T8" fmla="*/ 3070579 w 1347989"/>
              <a:gd name="T9" fmla="*/ 10972 h 594927"/>
              <a:gd name="T10" fmla="*/ 3138192 w 1347989"/>
              <a:gd name="T11" fmla="*/ 37463 h 594927"/>
              <a:gd name="T12" fmla="*/ 3138192 w 1347989"/>
              <a:gd name="T13" fmla="*/ 187314 h 594927"/>
              <a:gd name="T14" fmla="*/ 3070579 w 1347989"/>
              <a:gd name="T15" fmla="*/ 213805 h 594927"/>
              <a:gd name="T16" fmla="*/ 2907353 w 1347989"/>
              <a:gd name="T17" fmla="*/ 224778 h 594927"/>
              <a:gd name="T18" fmla="*/ 230840 w 1347989"/>
              <a:gd name="T19" fmla="*/ 224778 h 594927"/>
              <a:gd name="T20" fmla="*/ 67613 w 1347989"/>
              <a:gd name="T21" fmla="*/ 213805 h 594927"/>
              <a:gd name="T22" fmla="*/ 0 w 1347989"/>
              <a:gd name="T23" fmla="*/ 187314 h 594927"/>
              <a:gd name="T24" fmla="*/ 0 w 1347989"/>
              <a:gd name="T25" fmla="*/ 37463 h 5949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7989"/>
              <a:gd name="T40" fmla="*/ 0 h 594927"/>
              <a:gd name="T41" fmla="*/ 1347989 w 1347989"/>
              <a:gd name="T42" fmla="*/ 594927 h 5949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7989" h="594927">
                <a:moveTo>
                  <a:pt x="0" y="99156"/>
                </a:moveTo>
                <a:cubicBezTo>
                  <a:pt x="0" y="72858"/>
                  <a:pt x="10447" y="47637"/>
                  <a:pt x="29042" y="29042"/>
                </a:cubicBezTo>
                <a:cubicBezTo>
                  <a:pt x="47637" y="10447"/>
                  <a:pt x="72858" y="0"/>
                  <a:pt x="99156" y="0"/>
                </a:cubicBezTo>
                <a:lnTo>
                  <a:pt x="1248833" y="0"/>
                </a:lnTo>
                <a:cubicBezTo>
                  <a:pt x="1275131" y="0"/>
                  <a:pt x="1300352" y="10447"/>
                  <a:pt x="1318947" y="29042"/>
                </a:cubicBezTo>
                <a:cubicBezTo>
                  <a:pt x="1337542" y="47637"/>
                  <a:pt x="1347989" y="72858"/>
                  <a:pt x="1347989" y="99156"/>
                </a:cubicBezTo>
                <a:lnTo>
                  <a:pt x="1347989" y="495771"/>
                </a:lnTo>
                <a:cubicBezTo>
                  <a:pt x="1347989" y="522069"/>
                  <a:pt x="1337542" y="547290"/>
                  <a:pt x="1318947" y="565885"/>
                </a:cubicBezTo>
                <a:cubicBezTo>
                  <a:pt x="1300352" y="584480"/>
                  <a:pt x="1275131" y="594927"/>
                  <a:pt x="1248833" y="594927"/>
                </a:cubicBezTo>
                <a:lnTo>
                  <a:pt x="99156" y="594927"/>
                </a:lnTo>
                <a:cubicBezTo>
                  <a:pt x="72858" y="594927"/>
                  <a:pt x="47637" y="584480"/>
                  <a:pt x="29042" y="565885"/>
                </a:cubicBezTo>
                <a:cubicBezTo>
                  <a:pt x="10447" y="547290"/>
                  <a:pt x="0" y="522069"/>
                  <a:pt x="0" y="495771"/>
                </a:cubicBezTo>
                <a:lnTo>
                  <a:pt x="0" y="99156"/>
                </a:lnTo>
                <a:close/>
              </a:path>
            </a:pathLst>
          </a:custGeom>
          <a:solidFill>
            <a:srgbClr val="39639E"/>
          </a:solidFill>
          <a:ln w="55000" cmpd="thickThin">
            <a:solidFill>
              <a:srgbClr val="FFFFFF"/>
            </a:solidFill>
            <a:bevel/>
            <a:headEnd/>
            <a:tailEnd/>
          </a:ln>
        </p:spPr>
        <p:txBody>
          <a:bodyPr lIns="97622" tIns="63332" rIns="97622" bIns="63332"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2400">
                <a:solidFill>
                  <a:srgbClr val="FFFFFF"/>
                </a:solidFill>
                <a:latin typeface="黑体" panose="02010609060101010101" pitchFamily="49" charset="-122"/>
                <a:ea typeface="黑体" panose="02010609060101010101" pitchFamily="49" charset="-122"/>
                <a:sym typeface="黑体" panose="02010609060101010101" pitchFamily="49" charset="-122"/>
              </a:rPr>
              <a:t>物理层</a:t>
            </a:r>
          </a:p>
        </p:txBody>
      </p:sp>
      <p:cxnSp>
        <p:nvCxnSpPr>
          <p:cNvPr id="21512" name="Straight Arrow Connector 23"/>
          <p:cNvCxnSpPr>
            <a:cxnSpLocks noChangeShapeType="1"/>
          </p:cNvCxnSpPr>
          <p:nvPr/>
        </p:nvCxnSpPr>
        <p:spPr bwMode="auto">
          <a:xfrm>
            <a:off x="1403350" y="5876925"/>
            <a:ext cx="6048375" cy="3175"/>
          </a:xfrm>
          <a:prstGeom prst="straightConnector1">
            <a:avLst/>
          </a:prstGeom>
          <a:noFill/>
          <a:ln w="381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cxnSp>
        <p:nvCxnSpPr>
          <p:cNvPr id="21513" name="Straight Arrow Connector 25"/>
          <p:cNvCxnSpPr>
            <a:cxnSpLocks noChangeShapeType="1"/>
          </p:cNvCxnSpPr>
          <p:nvPr/>
        </p:nvCxnSpPr>
        <p:spPr bwMode="auto">
          <a:xfrm rot="5400000" flipH="1" flipV="1">
            <a:off x="1223963" y="5695950"/>
            <a:ext cx="357188" cy="1587"/>
          </a:xfrm>
          <a:prstGeom prst="straightConnector1">
            <a:avLst/>
          </a:prstGeom>
          <a:noFill/>
          <a:ln w="381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sp>
        <p:nvSpPr>
          <p:cNvPr id="21514" name="Straight Connector 26"/>
          <p:cNvSpPr>
            <a:spLocks noChangeShapeType="1"/>
          </p:cNvSpPr>
          <p:nvPr/>
        </p:nvSpPr>
        <p:spPr bwMode="auto">
          <a:xfrm>
            <a:off x="0" y="5734050"/>
            <a:ext cx="9144000" cy="0"/>
          </a:xfrm>
          <a:prstGeom prst="line">
            <a:avLst/>
          </a:prstGeom>
          <a:noFill/>
          <a:ln w="5500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5" name="Straight Connector 27"/>
          <p:cNvSpPr>
            <a:spLocks noChangeShapeType="1"/>
          </p:cNvSpPr>
          <p:nvPr/>
        </p:nvSpPr>
        <p:spPr bwMode="auto">
          <a:xfrm>
            <a:off x="0" y="6021388"/>
            <a:ext cx="9144000" cy="0"/>
          </a:xfrm>
          <a:prstGeom prst="line">
            <a:avLst/>
          </a:prstGeom>
          <a:noFill/>
          <a:ln w="5500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21516" name="Straight Arrow Connector 36"/>
          <p:cNvCxnSpPr>
            <a:cxnSpLocks noChangeShapeType="1"/>
          </p:cNvCxnSpPr>
          <p:nvPr/>
        </p:nvCxnSpPr>
        <p:spPr bwMode="auto">
          <a:xfrm rot="5400000" flipH="1" flipV="1">
            <a:off x="1260475" y="2492375"/>
            <a:ext cx="287338" cy="1588"/>
          </a:xfrm>
          <a:prstGeom prst="straightConnector1">
            <a:avLst/>
          </a:prstGeom>
          <a:noFill/>
          <a:ln w="254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cxnSp>
        <p:nvCxnSpPr>
          <p:cNvPr id="21517" name="Straight Arrow Connector 39"/>
          <p:cNvCxnSpPr>
            <a:cxnSpLocks noChangeShapeType="1"/>
          </p:cNvCxnSpPr>
          <p:nvPr/>
        </p:nvCxnSpPr>
        <p:spPr bwMode="auto">
          <a:xfrm rot="5400000" flipH="1" flipV="1">
            <a:off x="1259681" y="3283744"/>
            <a:ext cx="288925" cy="1588"/>
          </a:xfrm>
          <a:prstGeom prst="straightConnector1">
            <a:avLst/>
          </a:prstGeom>
          <a:noFill/>
          <a:ln w="254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cxnSp>
        <p:nvCxnSpPr>
          <p:cNvPr id="21518" name="Straight Arrow Connector 40"/>
          <p:cNvCxnSpPr>
            <a:cxnSpLocks noChangeShapeType="1"/>
          </p:cNvCxnSpPr>
          <p:nvPr/>
        </p:nvCxnSpPr>
        <p:spPr bwMode="auto">
          <a:xfrm rot="5400000" flipH="1" flipV="1">
            <a:off x="1259681" y="4075907"/>
            <a:ext cx="288925" cy="1588"/>
          </a:xfrm>
          <a:prstGeom prst="straightConnector1">
            <a:avLst/>
          </a:prstGeom>
          <a:noFill/>
          <a:ln w="254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cxnSp>
        <p:nvCxnSpPr>
          <p:cNvPr id="21519" name="Straight Arrow Connector 41"/>
          <p:cNvCxnSpPr>
            <a:cxnSpLocks noChangeShapeType="1"/>
          </p:cNvCxnSpPr>
          <p:nvPr/>
        </p:nvCxnSpPr>
        <p:spPr bwMode="auto">
          <a:xfrm rot="5400000" flipH="1" flipV="1">
            <a:off x="1259681" y="4868069"/>
            <a:ext cx="288925" cy="1588"/>
          </a:xfrm>
          <a:prstGeom prst="straightConnector1">
            <a:avLst/>
          </a:prstGeom>
          <a:noFill/>
          <a:ln w="254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sp>
        <p:nvSpPr>
          <p:cNvPr id="21520" name="Freeform 45"/>
          <p:cNvSpPr>
            <a:spLocks noChangeArrowheads="1"/>
          </p:cNvSpPr>
          <p:nvPr/>
        </p:nvSpPr>
        <p:spPr bwMode="auto">
          <a:xfrm>
            <a:off x="6661150" y="1773238"/>
            <a:ext cx="1465263" cy="539750"/>
          </a:xfrm>
          <a:custGeom>
            <a:avLst/>
            <a:gdLst>
              <a:gd name="T0" fmla="*/ 0 w 1347989"/>
              <a:gd name="T1" fmla="*/ 37463 h 594927"/>
              <a:gd name="T2" fmla="*/ 66881 w 1347989"/>
              <a:gd name="T3" fmla="*/ 10972 h 594927"/>
              <a:gd name="T4" fmla="*/ 228355 w 1347989"/>
              <a:gd name="T5" fmla="*/ 0 h 594927"/>
              <a:gd name="T6" fmla="*/ 2876050 w 1347989"/>
              <a:gd name="T7" fmla="*/ 0 h 594927"/>
              <a:gd name="T8" fmla="*/ 3037524 w 1347989"/>
              <a:gd name="T9" fmla="*/ 10972 h 594927"/>
              <a:gd name="T10" fmla="*/ 3104405 w 1347989"/>
              <a:gd name="T11" fmla="*/ 37463 h 594927"/>
              <a:gd name="T12" fmla="*/ 3104405 w 1347989"/>
              <a:gd name="T13" fmla="*/ 187314 h 594927"/>
              <a:gd name="T14" fmla="*/ 3037524 w 1347989"/>
              <a:gd name="T15" fmla="*/ 213805 h 594927"/>
              <a:gd name="T16" fmla="*/ 2876050 w 1347989"/>
              <a:gd name="T17" fmla="*/ 224778 h 594927"/>
              <a:gd name="T18" fmla="*/ 228355 w 1347989"/>
              <a:gd name="T19" fmla="*/ 224778 h 594927"/>
              <a:gd name="T20" fmla="*/ 66881 w 1347989"/>
              <a:gd name="T21" fmla="*/ 213805 h 594927"/>
              <a:gd name="T22" fmla="*/ 0 w 1347989"/>
              <a:gd name="T23" fmla="*/ 187314 h 594927"/>
              <a:gd name="T24" fmla="*/ 0 w 1347989"/>
              <a:gd name="T25" fmla="*/ 37463 h 5949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7989"/>
              <a:gd name="T40" fmla="*/ 0 h 594927"/>
              <a:gd name="T41" fmla="*/ 1347989 w 1347989"/>
              <a:gd name="T42" fmla="*/ 594927 h 5949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7989" h="594927">
                <a:moveTo>
                  <a:pt x="0" y="99156"/>
                </a:moveTo>
                <a:cubicBezTo>
                  <a:pt x="0" y="72858"/>
                  <a:pt x="10447" y="47637"/>
                  <a:pt x="29042" y="29042"/>
                </a:cubicBezTo>
                <a:cubicBezTo>
                  <a:pt x="47637" y="10447"/>
                  <a:pt x="72858" y="0"/>
                  <a:pt x="99156" y="0"/>
                </a:cubicBezTo>
                <a:lnTo>
                  <a:pt x="1248833" y="0"/>
                </a:lnTo>
                <a:cubicBezTo>
                  <a:pt x="1275131" y="0"/>
                  <a:pt x="1300352" y="10447"/>
                  <a:pt x="1318947" y="29042"/>
                </a:cubicBezTo>
                <a:cubicBezTo>
                  <a:pt x="1337542" y="47637"/>
                  <a:pt x="1347989" y="72858"/>
                  <a:pt x="1347989" y="99156"/>
                </a:cubicBezTo>
                <a:lnTo>
                  <a:pt x="1347989" y="495771"/>
                </a:lnTo>
                <a:cubicBezTo>
                  <a:pt x="1347989" y="522069"/>
                  <a:pt x="1337542" y="547290"/>
                  <a:pt x="1318947" y="565885"/>
                </a:cubicBezTo>
                <a:cubicBezTo>
                  <a:pt x="1300352" y="584480"/>
                  <a:pt x="1275131" y="594927"/>
                  <a:pt x="1248833" y="594927"/>
                </a:cubicBezTo>
                <a:lnTo>
                  <a:pt x="99156" y="594927"/>
                </a:lnTo>
                <a:cubicBezTo>
                  <a:pt x="72858" y="594927"/>
                  <a:pt x="47637" y="584480"/>
                  <a:pt x="29042" y="565885"/>
                </a:cubicBezTo>
                <a:cubicBezTo>
                  <a:pt x="10447" y="547290"/>
                  <a:pt x="0" y="522069"/>
                  <a:pt x="0" y="495771"/>
                </a:cubicBezTo>
                <a:lnTo>
                  <a:pt x="0" y="99156"/>
                </a:lnTo>
                <a:close/>
              </a:path>
            </a:pathLst>
          </a:custGeom>
          <a:solidFill>
            <a:srgbClr val="EB641B"/>
          </a:solidFill>
          <a:ln w="55000" cmpd="thickThin">
            <a:solidFill>
              <a:srgbClr val="FFFFFF"/>
            </a:solidFill>
            <a:bevel/>
            <a:headEnd/>
            <a:tailEnd/>
          </a:ln>
        </p:spPr>
        <p:txBody>
          <a:bodyPr lIns="97622" tIns="63332" rIns="97622" bIns="63332"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2400">
                <a:solidFill>
                  <a:srgbClr val="FFFFFF"/>
                </a:solidFill>
                <a:latin typeface="黑体" panose="02010609060101010101" pitchFamily="49" charset="-122"/>
                <a:ea typeface="黑体" panose="02010609060101010101" pitchFamily="49" charset="-122"/>
                <a:sym typeface="黑体" panose="02010609060101010101" pitchFamily="49" charset="-122"/>
              </a:rPr>
              <a:t>应用层</a:t>
            </a:r>
            <a:endParaRPr lang="en-US" sz="2400">
              <a:solidFill>
                <a:srgbClr val="FFFFFF"/>
              </a:solidFill>
              <a:latin typeface="Lucida Sans Unicode" panose="020B0602030504020204" pitchFamily="34" charset="0"/>
              <a:sym typeface="Lucida Sans Unicode" panose="020B0602030504020204" pitchFamily="34" charset="0"/>
            </a:endParaRPr>
          </a:p>
        </p:txBody>
      </p:sp>
      <p:sp>
        <p:nvSpPr>
          <p:cNvPr id="21521" name="Freeform 48"/>
          <p:cNvSpPr>
            <a:spLocks noChangeArrowheads="1"/>
          </p:cNvSpPr>
          <p:nvPr/>
        </p:nvSpPr>
        <p:spPr bwMode="auto">
          <a:xfrm>
            <a:off x="6661150" y="2600325"/>
            <a:ext cx="1465263" cy="539750"/>
          </a:xfrm>
          <a:custGeom>
            <a:avLst/>
            <a:gdLst>
              <a:gd name="T0" fmla="*/ 0 w 1347989"/>
              <a:gd name="T1" fmla="*/ 37463 h 594927"/>
              <a:gd name="T2" fmla="*/ 66881 w 1347989"/>
              <a:gd name="T3" fmla="*/ 10972 h 594927"/>
              <a:gd name="T4" fmla="*/ 228355 w 1347989"/>
              <a:gd name="T5" fmla="*/ 0 h 594927"/>
              <a:gd name="T6" fmla="*/ 2876050 w 1347989"/>
              <a:gd name="T7" fmla="*/ 0 h 594927"/>
              <a:gd name="T8" fmla="*/ 3037524 w 1347989"/>
              <a:gd name="T9" fmla="*/ 10972 h 594927"/>
              <a:gd name="T10" fmla="*/ 3104405 w 1347989"/>
              <a:gd name="T11" fmla="*/ 37463 h 594927"/>
              <a:gd name="T12" fmla="*/ 3104405 w 1347989"/>
              <a:gd name="T13" fmla="*/ 187314 h 594927"/>
              <a:gd name="T14" fmla="*/ 3037524 w 1347989"/>
              <a:gd name="T15" fmla="*/ 213805 h 594927"/>
              <a:gd name="T16" fmla="*/ 2876050 w 1347989"/>
              <a:gd name="T17" fmla="*/ 224778 h 594927"/>
              <a:gd name="T18" fmla="*/ 228355 w 1347989"/>
              <a:gd name="T19" fmla="*/ 224778 h 594927"/>
              <a:gd name="T20" fmla="*/ 66881 w 1347989"/>
              <a:gd name="T21" fmla="*/ 213805 h 594927"/>
              <a:gd name="T22" fmla="*/ 0 w 1347989"/>
              <a:gd name="T23" fmla="*/ 187314 h 594927"/>
              <a:gd name="T24" fmla="*/ 0 w 1347989"/>
              <a:gd name="T25" fmla="*/ 37463 h 5949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7989"/>
              <a:gd name="T40" fmla="*/ 0 h 594927"/>
              <a:gd name="T41" fmla="*/ 1347989 w 1347989"/>
              <a:gd name="T42" fmla="*/ 594927 h 5949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7989" h="594927">
                <a:moveTo>
                  <a:pt x="0" y="99156"/>
                </a:moveTo>
                <a:cubicBezTo>
                  <a:pt x="0" y="72858"/>
                  <a:pt x="10447" y="47637"/>
                  <a:pt x="29042" y="29042"/>
                </a:cubicBezTo>
                <a:cubicBezTo>
                  <a:pt x="47637" y="10447"/>
                  <a:pt x="72858" y="0"/>
                  <a:pt x="99156" y="0"/>
                </a:cubicBezTo>
                <a:lnTo>
                  <a:pt x="1248833" y="0"/>
                </a:lnTo>
                <a:cubicBezTo>
                  <a:pt x="1275131" y="0"/>
                  <a:pt x="1300352" y="10447"/>
                  <a:pt x="1318947" y="29042"/>
                </a:cubicBezTo>
                <a:cubicBezTo>
                  <a:pt x="1337542" y="47637"/>
                  <a:pt x="1347989" y="72858"/>
                  <a:pt x="1347989" y="99156"/>
                </a:cubicBezTo>
                <a:lnTo>
                  <a:pt x="1347989" y="495771"/>
                </a:lnTo>
                <a:cubicBezTo>
                  <a:pt x="1347989" y="522069"/>
                  <a:pt x="1337542" y="547290"/>
                  <a:pt x="1318947" y="565885"/>
                </a:cubicBezTo>
                <a:cubicBezTo>
                  <a:pt x="1300352" y="584480"/>
                  <a:pt x="1275131" y="594927"/>
                  <a:pt x="1248833" y="594927"/>
                </a:cubicBezTo>
                <a:lnTo>
                  <a:pt x="99156" y="594927"/>
                </a:lnTo>
                <a:cubicBezTo>
                  <a:pt x="72858" y="594927"/>
                  <a:pt x="47637" y="584480"/>
                  <a:pt x="29042" y="565885"/>
                </a:cubicBezTo>
                <a:cubicBezTo>
                  <a:pt x="10447" y="547290"/>
                  <a:pt x="0" y="522069"/>
                  <a:pt x="0" y="495771"/>
                </a:cubicBezTo>
                <a:lnTo>
                  <a:pt x="0" y="99156"/>
                </a:lnTo>
                <a:close/>
              </a:path>
            </a:pathLst>
          </a:custGeom>
          <a:solidFill>
            <a:srgbClr val="BDDA20"/>
          </a:solidFill>
          <a:ln w="55000" cmpd="thickThin">
            <a:solidFill>
              <a:srgbClr val="FFFFFF"/>
            </a:solidFill>
            <a:bevel/>
            <a:headEnd/>
            <a:tailEnd/>
          </a:ln>
        </p:spPr>
        <p:txBody>
          <a:bodyPr lIns="97622" tIns="63332" rIns="97622" bIns="63332"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2400">
                <a:solidFill>
                  <a:srgbClr val="FFFFFF"/>
                </a:solidFill>
                <a:latin typeface="黑体" panose="02010609060101010101" pitchFamily="49" charset="-122"/>
                <a:ea typeface="黑体" panose="02010609060101010101" pitchFamily="49" charset="-122"/>
                <a:sym typeface="黑体" panose="02010609060101010101" pitchFamily="49" charset="-122"/>
              </a:rPr>
              <a:t>传输层</a:t>
            </a:r>
            <a:endParaRPr lang="en-US" sz="2400">
              <a:solidFill>
                <a:srgbClr val="FFFFFF"/>
              </a:solidFill>
              <a:latin typeface="Lucida Sans Unicode" panose="020B0602030504020204" pitchFamily="34" charset="0"/>
              <a:sym typeface="Lucida Sans Unicode" panose="020B0602030504020204" pitchFamily="34" charset="0"/>
            </a:endParaRPr>
          </a:p>
        </p:txBody>
      </p:sp>
      <p:sp>
        <p:nvSpPr>
          <p:cNvPr id="21522" name="Freeform 56"/>
          <p:cNvSpPr>
            <a:spLocks noChangeArrowheads="1"/>
          </p:cNvSpPr>
          <p:nvPr/>
        </p:nvSpPr>
        <p:spPr bwMode="auto">
          <a:xfrm>
            <a:off x="6661150" y="3357563"/>
            <a:ext cx="1465263" cy="539750"/>
          </a:xfrm>
          <a:custGeom>
            <a:avLst/>
            <a:gdLst>
              <a:gd name="T0" fmla="*/ 0 w 1347989"/>
              <a:gd name="T1" fmla="*/ 37463 h 594927"/>
              <a:gd name="T2" fmla="*/ 66881 w 1347989"/>
              <a:gd name="T3" fmla="*/ 10972 h 594927"/>
              <a:gd name="T4" fmla="*/ 228355 w 1347989"/>
              <a:gd name="T5" fmla="*/ 0 h 594927"/>
              <a:gd name="T6" fmla="*/ 2876050 w 1347989"/>
              <a:gd name="T7" fmla="*/ 0 h 594927"/>
              <a:gd name="T8" fmla="*/ 3037524 w 1347989"/>
              <a:gd name="T9" fmla="*/ 10972 h 594927"/>
              <a:gd name="T10" fmla="*/ 3104405 w 1347989"/>
              <a:gd name="T11" fmla="*/ 37463 h 594927"/>
              <a:gd name="T12" fmla="*/ 3104405 w 1347989"/>
              <a:gd name="T13" fmla="*/ 187314 h 594927"/>
              <a:gd name="T14" fmla="*/ 3037524 w 1347989"/>
              <a:gd name="T15" fmla="*/ 213805 h 594927"/>
              <a:gd name="T16" fmla="*/ 2876050 w 1347989"/>
              <a:gd name="T17" fmla="*/ 224778 h 594927"/>
              <a:gd name="T18" fmla="*/ 228355 w 1347989"/>
              <a:gd name="T19" fmla="*/ 224778 h 594927"/>
              <a:gd name="T20" fmla="*/ 66881 w 1347989"/>
              <a:gd name="T21" fmla="*/ 213805 h 594927"/>
              <a:gd name="T22" fmla="*/ 0 w 1347989"/>
              <a:gd name="T23" fmla="*/ 187314 h 594927"/>
              <a:gd name="T24" fmla="*/ 0 w 1347989"/>
              <a:gd name="T25" fmla="*/ 37463 h 5949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7989"/>
              <a:gd name="T40" fmla="*/ 0 h 594927"/>
              <a:gd name="T41" fmla="*/ 1347989 w 1347989"/>
              <a:gd name="T42" fmla="*/ 594927 h 5949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7989" h="594927">
                <a:moveTo>
                  <a:pt x="0" y="99156"/>
                </a:moveTo>
                <a:cubicBezTo>
                  <a:pt x="0" y="72858"/>
                  <a:pt x="10447" y="47637"/>
                  <a:pt x="29042" y="29042"/>
                </a:cubicBezTo>
                <a:cubicBezTo>
                  <a:pt x="47637" y="10447"/>
                  <a:pt x="72858" y="0"/>
                  <a:pt x="99156" y="0"/>
                </a:cubicBezTo>
                <a:lnTo>
                  <a:pt x="1248833" y="0"/>
                </a:lnTo>
                <a:cubicBezTo>
                  <a:pt x="1275131" y="0"/>
                  <a:pt x="1300352" y="10447"/>
                  <a:pt x="1318947" y="29042"/>
                </a:cubicBezTo>
                <a:cubicBezTo>
                  <a:pt x="1337542" y="47637"/>
                  <a:pt x="1347989" y="72858"/>
                  <a:pt x="1347989" y="99156"/>
                </a:cubicBezTo>
                <a:lnTo>
                  <a:pt x="1347989" y="495771"/>
                </a:lnTo>
                <a:cubicBezTo>
                  <a:pt x="1347989" y="522069"/>
                  <a:pt x="1337542" y="547290"/>
                  <a:pt x="1318947" y="565885"/>
                </a:cubicBezTo>
                <a:cubicBezTo>
                  <a:pt x="1300352" y="584480"/>
                  <a:pt x="1275131" y="594927"/>
                  <a:pt x="1248833" y="594927"/>
                </a:cubicBezTo>
                <a:lnTo>
                  <a:pt x="99156" y="594927"/>
                </a:lnTo>
                <a:cubicBezTo>
                  <a:pt x="72858" y="594927"/>
                  <a:pt x="47637" y="584480"/>
                  <a:pt x="29042" y="565885"/>
                </a:cubicBezTo>
                <a:cubicBezTo>
                  <a:pt x="10447" y="547290"/>
                  <a:pt x="0" y="522069"/>
                  <a:pt x="0" y="495771"/>
                </a:cubicBezTo>
                <a:lnTo>
                  <a:pt x="0" y="99156"/>
                </a:lnTo>
                <a:close/>
              </a:path>
            </a:pathLst>
          </a:custGeom>
          <a:solidFill>
            <a:srgbClr val="2EC729"/>
          </a:solidFill>
          <a:ln w="55000" cmpd="thickThin">
            <a:solidFill>
              <a:srgbClr val="FFFFFF"/>
            </a:solidFill>
            <a:bevel/>
            <a:headEnd/>
            <a:tailEnd/>
          </a:ln>
        </p:spPr>
        <p:txBody>
          <a:bodyPr lIns="97622" tIns="63332" rIns="97622" bIns="63332"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2400">
                <a:solidFill>
                  <a:srgbClr val="FFFFFF"/>
                </a:solidFill>
                <a:latin typeface="黑体" panose="02010609060101010101" pitchFamily="49" charset="-122"/>
                <a:ea typeface="黑体" panose="02010609060101010101" pitchFamily="49" charset="-122"/>
                <a:sym typeface="黑体" panose="02010609060101010101" pitchFamily="49" charset="-122"/>
              </a:rPr>
              <a:t>网络层</a:t>
            </a:r>
          </a:p>
        </p:txBody>
      </p:sp>
      <p:sp>
        <p:nvSpPr>
          <p:cNvPr id="21523" name="Freeform 58"/>
          <p:cNvSpPr>
            <a:spLocks noChangeArrowheads="1"/>
          </p:cNvSpPr>
          <p:nvPr/>
        </p:nvSpPr>
        <p:spPr bwMode="auto">
          <a:xfrm>
            <a:off x="6457950" y="4184650"/>
            <a:ext cx="1885950" cy="539750"/>
          </a:xfrm>
          <a:custGeom>
            <a:avLst/>
            <a:gdLst>
              <a:gd name="T0" fmla="*/ 0 w 1347989"/>
              <a:gd name="T1" fmla="*/ 37463 h 594927"/>
              <a:gd name="T2" fmla="*/ 834569 w 1347989"/>
              <a:gd name="T3" fmla="*/ 10972 h 594927"/>
              <a:gd name="T4" fmla="*/ 2849432 w 1347989"/>
              <a:gd name="T5" fmla="*/ 0 h 594927"/>
              <a:gd name="T6" fmla="*/ 35887379 w 1347989"/>
              <a:gd name="T7" fmla="*/ 0 h 594927"/>
              <a:gd name="T8" fmla="*/ 37902260 w 1347989"/>
              <a:gd name="T9" fmla="*/ 10972 h 594927"/>
              <a:gd name="T10" fmla="*/ 38736831 w 1347989"/>
              <a:gd name="T11" fmla="*/ 37463 h 594927"/>
              <a:gd name="T12" fmla="*/ 38736831 w 1347989"/>
              <a:gd name="T13" fmla="*/ 187314 h 594927"/>
              <a:gd name="T14" fmla="*/ 37902260 w 1347989"/>
              <a:gd name="T15" fmla="*/ 213805 h 594927"/>
              <a:gd name="T16" fmla="*/ 35887379 w 1347989"/>
              <a:gd name="T17" fmla="*/ 224778 h 594927"/>
              <a:gd name="T18" fmla="*/ 2849432 w 1347989"/>
              <a:gd name="T19" fmla="*/ 224778 h 594927"/>
              <a:gd name="T20" fmla="*/ 834569 w 1347989"/>
              <a:gd name="T21" fmla="*/ 213805 h 594927"/>
              <a:gd name="T22" fmla="*/ 0 w 1347989"/>
              <a:gd name="T23" fmla="*/ 187314 h 594927"/>
              <a:gd name="T24" fmla="*/ 0 w 1347989"/>
              <a:gd name="T25" fmla="*/ 37463 h 5949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7989"/>
              <a:gd name="T40" fmla="*/ 0 h 594927"/>
              <a:gd name="T41" fmla="*/ 1347989 w 1347989"/>
              <a:gd name="T42" fmla="*/ 594927 h 5949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7989" h="594927">
                <a:moveTo>
                  <a:pt x="0" y="99156"/>
                </a:moveTo>
                <a:cubicBezTo>
                  <a:pt x="0" y="72858"/>
                  <a:pt x="10447" y="47637"/>
                  <a:pt x="29042" y="29042"/>
                </a:cubicBezTo>
                <a:cubicBezTo>
                  <a:pt x="47637" y="10447"/>
                  <a:pt x="72858" y="0"/>
                  <a:pt x="99156" y="0"/>
                </a:cubicBezTo>
                <a:lnTo>
                  <a:pt x="1248833" y="0"/>
                </a:lnTo>
                <a:cubicBezTo>
                  <a:pt x="1275131" y="0"/>
                  <a:pt x="1300352" y="10447"/>
                  <a:pt x="1318947" y="29042"/>
                </a:cubicBezTo>
                <a:cubicBezTo>
                  <a:pt x="1337542" y="47637"/>
                  <a:pt x="1347989" y="72858"/>
                  <a:pt x="1347989" y="99156"/>
                </a:cubicBezTo>
                <a:lnTo>
                  <a:pt x="1347989" y="495771"/>
                </a:lnTo>
                <a:cubicBezTo>
                  <a:pt x="1347989" y="522069"/>
                  <a:pt x="1337542" y="547290"/>
                  <a:pt x="1318947" y="565885"/>
                </a:cubicBezTo>
                <a:cubicBezTo>
                  <a:pt x="1300352" y="584480"/>
                  <a:pt x="1275131" y="594927"/>
                  <a:pt x="1248833" y="594927"/>
                </a:cubicBezTo>
                <a:lnTo>
                  <a:pt x="99156" y="594927"/>
                </a:lnTo>
                <a:cubicBezTo>
                  <a:pt x="72858" y="594927"/>
                  <a:pt x="47637" y="584480"/>
                  <a:pt x="29042" y="565885"/>
                </a:cubicBezTo>
                <a:cubicBezTo>
                  <a:pt x="10447" y="547290"/>
                  <a:pt x="0" y="522069"/>
                  <a:pt x="0" y="495771"/>
                </a:cubicBezTo>
                <a:lnTo>
                  <a:pt x="0" y="99156"/>
                </a:lnTo>
                <a:close/>
              </a:path>
            </a:pathLst>
          </a:custGeom>
          <a:solidFill>
            <a:srgbClr val="30B092"/>
          </a:solidFill>
          <a:ln w="55000" cmpd="thickThin">
            <a:solidFill>
              <a:srgbClr val="FFFFFF"/>
            </a:solidFill>
            <a:bevel/>
            <a:headEnd/>
            <a:tailEnd/>
          </a:ln>
        </p:spPr>
        <p:txBody>
          <a:bodyPr lIns="97622" tIns="63332" rIns="97622" bIns="63332"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2400">
                <a:solidFill>
                  <a:srgbClr val="FFFFFF"/>
                </a:solidFill>
                <a:latin typeface="黑体" panose="02010609060101010101" pitchFamily="49" charset="-122"/>
                <a:ea typeface="黑体" panose="02010609060101010101" pitchFamily="49" charset="-122"/>
                <a:sym typeface="黑体" panose="02010609060101010101" pitchFamily="49" charset="-122"/>
              </a:rPr>
              <a:t>数据链路层</a:t>
            </a:r>
            <a:endParaRPr lang="en-US" sz="2400">
              <a:solidFill>
                <a:srgbClr val="FFFFFF"/>
              </a:solidFill>
              <a:latin typeface="Lucida Sans Unicode" panose="020B0602030504020204" pitchFamily="34" charset="0"/>
              <a:sym typeface="Lucida Sans Unicode" panose="020B0602030504020204" pitchFamily="34" charset="0"/>
            </a:endParaRPr>
          </a:p>
        </p:txBody>
      </p:sp>
      <p:sp>
        <p:nvSpPr>
          <p:cNvPr id="21524" name="Freeform 59"/>
          <p:cNvSpPr>
            <a:spLocks noChangeArrowheads="1"/>
          </p:cNvSpPr>
          <p:nvPr/>
        </p:nvSpPr>
        <p:spPr bwMode="auto">
          <a:xfrm>
            <a:off x="6661150" y="4940300"/>
            <a:ext cx="1465263" cy="539750"/>
          </a:xfrm>
          <a:custGeom>
            <a:avLst/>
            <a:gdLst>
              <a:gd name="T0" fmla="*/ 0 w 1347989"/>
              <a:gd name="T1" fmla="*/ 37463 h 594927"/>
              <a:gd name="T2" fmla="*/ 66881 w 1347989"/>
              <a:gd name="T3" fmla="*/ 10972 h 594927"/>
              <a:gd name="T4" fmla="*/ 228355 w 1347989"/>
              <a:gd name="T5" fmla="*/ 0 h 594927"/>
              <a:gd name="T6" fmla="*/ 2876050 w 1347989"/>
              <a:gd name="T7" fmla="*/ 0 h 594927"/>
              <a:gd name="T8" fmla="*/ 3037524 w 1347989"/>
              <a:gd name="T9" fmla="*/ 10972 h 594927"/>
              <a:gd name="T10" fmla="*/ 3104405 w 1347989"/>
              <a:gd name="T11" fmla="*/ 37463 h 594927"/>
              <a:gd name="T12" fmla="*/ 3104405 w 1347989"/>
              <a:gd name="T13" fmla="*/ 187314 h 594927"/>
              <a:gd name="T14" fmla="*/ 3037524 w 1347989"/>
              <a:gd name="T15" fmla="*/ 213805 h 594927"/>
              <a:gd name="T16" fmla="*/ 2876050 w 1347989"/>
              <a:gd name="T17" fmla="*/ 224778 h 594927"/>
              <a:gd name="T18" fmla="*/ 228355 w 1347989"/>
              <a:gd name="T19" fmla="*/ 224778 h 594927"/>
              <a:gd name="T20" fmla="*/ 66881 w 1347989"/>
              <a:gd name="T21" fmla="*/ 213805 h 594927"/>
              <a:gd name="T22" fmla="*/ 0 w 1347989"/>
              <a:gd name="T23" fmla="*/ 187314 h 594927"/>
              <a:gd name="T24" fmla="*/ 0 w 1347989"/>
              <a:gd name="T25" fmla="*/ 37463 h 5949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7989"/>
              <a:gd name="T40" fmla="*/ 0 h 594927"/>
              <a:gd name="T41" fmla="*/ 1347989 w 1347989"/>
              <a:gd name="T42" fmla="*/ 594927 h 5949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7989" h="594927">
                <a:moveTo>
                  <a:pt x="0" y="99156"/>
                </a:moveTo>
                <a:cubicBezTo>
                  <a:pt x="0" y="72858"/>
                  <a:pt x="10447" y="47637"/>
                  <a:pt x="29042" y="29042"/>
                </a:cubicBezTo>
                <a:cubicBezTo>
                  <a:pt x="47637" y="10447"/>
                  <a:pt x="72858" y="0"/>
                  <a:pt x="99156" y="0"/>
                </a:cubicBezTo>
                <a:lnTo>
                  <a:pt x="1248833" y="0"/>
                </a:lnTo>
                <a:cubicBezTo>
                  <a:pt x="1275131" y="0"/>
                  <a:pt x="1300352" y="10447"/>
                  <a:pt x="1318947" y="29042"/>
                </a:cubicBezTo>
                <a:cubicBezTo>
                  <a:pt x="1337542" y="47637"/>
                  <a:pt x="1347989" y="72858"/>
                  <a:pt x="1347989" y="99156"/>
                </a:cubicBezTo>
                <a:lnTo>
                  <a:pt x="1347989" y="495771"/>
                </a:lnTo>
                <a:cubicBezTo>
                  <a:pt x="1347989" y="522069"/>
                  <a:pt x="1337542" y="547290"/>
                  <a:pt x="1318947" y="565885"/>
                </a:cubicBezTo>
                <a:cubicBezTo>
                  <a:pt x="1300352" y="584480"/>
                  <a:pt x="1275131" y="594927"/>
                  <a:pt x="1248833" y="594927"/>
                </a:cubicBezTo>
                <a:lnTo>
                  <a:pt x="99156" y="594927"/>
                </a:lnTo>
                <a:cubicBezTo>
                  <a:pt x="72858" y="594927"/>
                  <a:pt x="47637" y="584480"/>
                  <a:pt x="29042" y="565885"/>
                </a:cubicBezTo>
                <a:cubicBezTo>
                  <a:pt x="10447" y="547290"/>
                  <a:pt x="0" y="522069"/>
                  <a:pt x="0" y="495771"/>
                </a:cubicBezTo>
                <a:lnTo>
                  <a:pt x="0" y="99156"/>
                </a:lnTo>
                <a:close/>
              </a:path>
            </a:pathLst>
          </a:custGeom>
          <a:solidFill>
            <a:srgbClr val="39639E"/>
          </a:solidFill>
          <a:ln w="55000" cmpd="thickThin">
            <a:solidFill>
              <a:srgbClr val="FFFFFF"/>
            </a:solidFill>
            <a:bevel/>
            <a:headEnd/>
            <a:tailEnd/>
          </a:ln>
        </p:spPr>
        <p:txBody>
          <a:bodyPr lIns="97622" tIns="63332" rIns="97622" bIns="63332"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2400">
                <a:solidFill>
                  <a:srgbClr val="FFFFFF"/>
                </a:solidFill>
                <a:latin typeface="黑体" panose="02010609060101010101" pitchFamily="49" charset="-122"/>
                <a:ea typeface="黑体" panose="02010609060101010101" pitchFamily="49" charset="-122"/>
                <a:sym typeface="黑体" panose="02010609060101010101" pitchFamily="49" charset="-122"/>
              </a:rPr>
              <a:t>物理层</a:t>
            </a:r>
          </a:p>
        </p:txBody>
      </p:sp>
      <p:cxnSp>
        <p:nvCxnSpPr>
          <p:cNvPr id="21525" name="Straight Arrow Connector 60"/>
          <p:cNvCxnSpPr>
            <a:cxnSpLocks noChangeShapeType="1"/>
          </p:cNvCxnSpPr>
          <p:nvPr/>
        </p:nvCxnSpPr>
        <p:spPr bwMode="auto">
          <a:xfrm rot="5400000" flipH="1" flipV="1">
            <a:off x="7226300" y="5659438"/>
            <a:ext cx="357187" cy="1588"/>
          </a:xfrm>
          <a:prstGeom prst="straightConnector1">
            <a:avLst/>
          </a:prstGeom>
          <a:noFill/>
          <a:ln w="381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cxnSp>
        <p:nvCxnSpPr>
          <p:cNvPr id="21526" name="Straight Arrow Connector 61"/>
          <p:cNvCxnSpPr>
            <a:cxnSpLocks noChangeShapeType="1"/>
          </p:cNvCxnSpPr>
          <p:nvPr/>
        </p:nvCxnSpPr>
        <p:spPr bwMode="auto">
          <a:xfrm rot="5400000" flipH="1" flipV="1">
            <a:off x="7262813" y="2455863"/>
            <a:ext cx="287337" cy="1587"/>
          </a:xfrm>
          <a:prstGeom prst="straightConnector1">
            <a:avLst/>
          </a:prstGeom>
          <a:noFill/>
          <a:ln w="254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cxnSp>
        <p:nvCxnSpPr>
          <p:cNvPr id="21527" name="Straight Arrow Connector 62"/>
          <p:cNvCxnSpPr>
            <a:cxnSpLocks noChangeShapeType="1"/>
          </p:cNvCxnSpPr>
          <p:nvPr/>
        </p:nvCxnSpPr>
        <p:spPr bwMode="auto">
          <a:xfrm rot="5400000" flipH="1" flipV="1">
            <a:off x="7262813" y="3248025"/>
            <a:ext cx="287338" cy="1587"/>
          </a:xfrm>
          <a:prstGeom prst="straightConnector1">
            <a:avLst/>
          </a:prstGeom>
          <a:noFill/>
          <a:ln w="254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cxnSp>
        <p:nvCxnSpPr>
          <p:cNvPr id="21528" name="Straight Arrow Connector 63"/>
          <p:cNvCxnSpPr>
            <a:cxnSpLocks noChangeShapeType="1"/>
          </p:cNvCxnSpPr>
          <p:nvPr/>
        </p:nvCxnSpPr>
        <p:spPr bwMode="auto">
          <a:xfrm rot="5400000" flipH="1" flipV="1">
            <a:off x="7262813" y="4040188"/>
            <a:ext cx="287337" cy="1587"/>
          </a:xfrm>
          <a:prstGeom prst="straightConnector1">
            <a:avLst/>
          </a:prstGeom>
          <a:noFill/>
          <a:ln w="254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cxnSp>
        <p:nvCxnSpPr>
          <p:cNvPr id="21529" name="Straight Arrow Connector 64"/>
          <p:cNvCxnSpPr>
            <a:cxnSpLocks noChangeShapeType="1"/>
          </p:cNvCxnSpPr>
          <p:nvPr/>
        </p:nvCxnSpPr>
        <p:spPr bwMode="auto">
          <a:xfrm rot="5400000" flipH="1" flipV="1">
            <a:off x="7262813" y="4832350"/>
            <a:ext cx="287338" cy="1587"/>
          </a:xfrm>
          <a:prstGeom prst="straightConnector1">
            <a:avLst/>
          </a:prstGeom>
          <a:noFill/>
          <a:ln w="25400">
            <a:solidFill>
              <a:srgbClr val="062228"/>
            </a:solidFill>
            <a:bevel/>
            <a:headEnd type="arrow" w="med" len="med"/>
            <a:tailEnd type="arrow" w="med" len="med"/>
          </a:ln>
          <a:extLst>
            <a:ext uri="{909E8E84-426E-40DD-AFC4-6F175D3DCCD1}">
              <a14:hiddenFill xmlns:a14="http://schemas.microsoft.com/office/drawing/2010/main">
                <a:noFill/>
              </a14:hiddenFill>
            </a:ext>
          </a:extLst>
        </p:spPr>
      </p:cxnSp>
      <p:sp>
        <p:nvSpPr>
          <p:cNvPr id="21530" name="Freeform 90"/>
          <p:cNvSpPr>
            <a:spLocks noChangeArrowheads="1"/>
          </p:cNvSpPr>
          <p:nvPr/>
        </p:nvSpPr>
        <p:spPr bwMode="auto">
          <a:xfrm>
            <a:off x="4216400" y="1917700"/>
            <a:ext cx="635000" cy="376238"/>
          </a:xfrm>
          <a:custGeom>
            <a:avLst/>
            <a:gdLst>
              <a:gd name="T0" fmla="*/ 0 w 434116"/>
              <a:gd name="T1" fmla="*/ 61387 h 377129"/>
              <a:gd name="T2" fmla="*/ 825519 w 434116"/>
              <a:gd name="T3" fmla="*/ 17980 h 377129"/>
              <a:gd name="T4" fmla="*/ 2818543 w 434116"/>
              <a:gd name="T5" fmla="*/ 0 h 377129"/>
              <a:gd name="T6" fmla="*/ 16647803 w 434116"/>
              <a:gd name="T7" fmla="*/ 0 h 377129"/>
              <a:gd name="T8" fmla="*/ 18640819 w 434116"/>
              <a:gd name="T9" fmla="*/ 17980 h 377129"/>
              <a:gd name="T10" fmla="*/ 19466367 w 434116"/>
              <a:gd name="T11" fmla="*/ 61387 h 377129"/>
              <a:gd name="T12" fmla="*/ 19466367 w 434116"/>
              <a:gd name="T13" fmla="*/ 306927 h 377129"/>
              <a:gd name="T14" fmla="*/ 18640819 w 434116"/>
              <a:gd name="T15" fmla="*/ 350330 h 377129"/>
              <a:gd name="T16" fmla="*/ 16647803 w 434116"/>
              <a:gd name="T17" fmla="*/ 368313 h 377129"/>
              <a:gd name="T18" fmla="*/ 2818543 w 434116"/>
              <a:gd name="T19" fmla="*/ 368313 h 377129"/>
              <a:gd name="T20" fmla="*/ 825519 w 434116"/>
              <a:gd name="T21" fmla="*/ 350330 h 377129"/>
              <a:gd name="T22" fmla="*/ 0 w 434116"/>
              <a:gd name="T23" fmla="*/ 306927 h 377129"/>
              <a:gd name="T24" fmla="*/ 0 w 434116"/>
              <a:gd name="T25" fmla="*/ 61387 h 377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4116"/>
              <a:gd name="T40" fmla="*/ 0 h 377129"/>
              <a:gd name="T41" fmla="*/ 434116 w 434116"/>
              <a:gd name="T42" fmla="*/ 377129 h 3771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4116" h="377129">
                <a:moveTo>
                  <a:pt x="0" y="62856"/>
                </a:moveTo>
                <a:cubicBezTo>
                  <a:pt x="0" y="46186"/>
                  <a:pt x="6622" y="30198"/>
                  <a:pt x="18410" y="18410"/>
                </a:cubicBezTo>
                <a:cubicBezTo>
                  <a:pt x="30198" y="6622"/>
                  <a:pt x="46185" y="0"/>
                  <a:pt x="62856" y="0"/>
                </a:cubicBezTo>
                <a:lnTo>
                  <a:pt x="371260" y="0"/>
                </a:lnTo>
                <a:cubicBezTo>
                  <a:pt x="387930" y="0"/>
                  <a:pt x="403918" y="6622"/>
                  <a:pt x="415706" y="18410"/>
                </a:cubicBezTo>
                <a:cubicBezTo>
                  <a:pt x="427494" y="30198"/>
                  <a:pt x="434116" y="46185"/>
                  <a:pt x="434116" y="62856"/>
                </a:cubicBezTo>
                <a:lnTo>
                  <a:pt x="434116" y="314273"/>
                </a:lnTo>
                <a:cubicBezTo>
                  <a:pt x="434116" y="330943"/>
                  <a:pt x="427494" y="346931"/>
                  <a:pt x="415706" y="358719"/>
                </a:cubicBezTo>
                <a:cubicBezTo>
                  <a:pt x="403918" y="370507"/>
                  <a:pt x="387931" y="377129"/>
                  <a:pt x="371260" y="377129"/>
                </a:cubicBezTo>
                <a:lnTo>
                  <a:pt x="62856" y="377129"/>
                </a:lnTo>
                <a:cubicBezTo>
                  <a:pt x="46186" y="377129"/>
                  <a:pt x="30198" y="370507"/>
                  <a:pt x="18410" y="358719"/>
                </a:cubicBezTo>
                <a:cubicBezTo>
                  <a:pt x="6622" y="346931"/>
                  <a:pt x="0" y="330944"/>
                  <a:pt x="0" y="314273"/>
                </a:cubicBezTo>
                <a:lnTo>
                  <a:pt x="0" y="62856"/>
                </a:lnTo>
                <a:close/>
              </a:path>
            </a:pathLst>
          </a:custGeom>
          <a:gradFill rotWithShape="1">
            <a:gsLst>
              <a:gs pos="0">
                <a:srgbClr val="EB641B"/>
              </a:gs>
              <a:gs pos="50000">
                <a:srgbClr val="B63F00"/>
              </a:gs>
              <a:gs pos="70000">
                <a:srgbClr val="E14800"/>
              </a:gs>
              <a:gs pos="100000">
                <a:srgbClr val="FF6933"/>
              </a:gs>
            </a:gsLst>
            <a:lin ang="162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67940" tIns="43175" rIns="67940" bIns="4317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en-US" altLang="zh-CN" sz="2000">
                <a:solidFill>
                  <a:srgbClr val="FFFFFF"/>
                </a:solidFill>
                <a:latin typeface="Lucida Sans Unicode" panose="020B0602030504020204" pitchFamily="34" charset="0"/>
                <a:sym typeface="Lucida Sans Unicode" panose="020B0602030504020204" pitchFamily="34" charset="0"/>
              </a:rPr>
              <a:t>AH</a:t>
            </a:r>
          </a:p>
        </p:txBody>
      </p:sp>
      <p:sp>
        <p:nvSpPr>
          <p:cNvPr id="21531" name="Freeform 91"/>
          <p:cNvSpPr>
            <a:spLocks noChangeArrowheads="1"/>
          </p:cNvSpPr>
          <p:nvPr/>
        </p:nvSpPr>
        <p:spPr bwMode="auto">
          <a:xfrm>
            <a:off x="3778250" y="2670175"/>
            <a:ext cx="654050" cy="376238"/>
          </a:xfrm>
          <a:custGeom>
            <a:avLst/>
            <a:gdLst>
              <a:gd name="T0" fmla="*/ 0 w 434116"/>
              <a:gd name="T1" fmla="*/ 61387 h 377129"/>
              <a:gd name="T2" fmla="*/ 1109432 w 434116"/>
              <a:gd name="T3" fmla="*/ 17980 h 377129"/>
              <a:gd name="T4" fmla="*/ 3787885 w 434116"/>
              <a:gd name="T5" fmla="*/ 0 h 377129"/>
              <a:gd name="T6" fmla="*/ 22373284 w 434116"/>
              <a:gd name="T7" fmla="*/ 0 h 377129"/>
              <a:gd name="T8" fmla="*/ 25051725 w 434116"/>
              <a:gd name="T9" fmla="*/ 17980 h 377129"/>
              <a:gd name="T10" fmla="*/ 26161161 w 434116"/>
              <a:gd name="T11" fmla="*/ 61387 h 377129"/>
              <a:gd name="T12" fmla="*/ 26161161 w 434116"/>
              <a:gd name="T13" fmla="*/ 306927 h 377129"/>
              <a:gd name="T14" fmla="*/ 25051725 w 434116"/>
              <a:gd name="T15" fmla="*/ 350330 h 377129"/>
              <a:gd name="T16" fmla="*/ 22373284 w 434116"/>
              <a:gd name="T17" fmla="*/ 368313 h 377129"/>
              <a:gd name="T18" fmla="*/ 3787885 w 434116"/>
              <a:gd name="T19" fmla="*/ 368313 h 377129"/>
              <a:gd name="T20" fmla="*/ 1109432 w 434116"/>
              <a:gd name="T21" fmla="*/ 350330 h 377129"/>
              <a:gd name="T22" fmla="*/ 0 w 434116"/>
              <a:gd name="T23" fmla="*/ 306927 h 377129"/>
              <a:gd name="T24" fmla="*/ 0 w 434116"/>
              <a:gd name="T25" fmla="*/ 61387 h 377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4116"/>
              <a:gd name="T40" fmla="*/ 0 h 377129"/>
              <a:gd name="T41" fmla="*/ 434116 w 434116"/>
              <a:gd name="T42" fmla="*/ 377129 h 3771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4116" h="377129">
                <a:moveTo>
                  <a:pt x="0" y="62856"/>
                </a:moveTo>
                <a:cubicBezTo>
                  <a:pt x="0" y="46186"/>
                  <a:pt x="6622" y="30198"/>
                  <a:pt x="18410" y="18410"/>
                </a:cubicBezTo>
                <a:cubicBezTo>
                  <a:pt x="30198" y="6622"/>
                  <a:pt x="46185" y="0"/>
                  <a:pt x="62856" y="0"/>
                </a:cubicBezTo>
                <a:lnTo>
                  <a:pt x="371260" y="0"/>
                </a:lnTo>
                <a:cubicBezTo>
                  <a:pt x="387930" y="0"/>
                  <a:pt x="403918" y="6622"/>
                  <a:pt x="415706" y="18410"/>
                </a:cubicBezTo>
                <a:cubicBezTo>
                  <a:pt x="427494" y="30198"/>
                  <a:pt x="434116" y="46185"/>
                  <a:pt x="434116" y="62856"/>
                </a:cubicBezTo>
                <a:lnTo>
                  <a:pt x="434116" y="314273"/>
                </a:lnTo>
                <a:cubicBezTo>
                  <a:pt x="434116" y="330943"/>
                  <a:pt x="427494" y="346931"/>
                  <a:pt x="415706" y="358719"/>
                </a:cubicBezTo>
                <a:cubicBezTo>
                  <a:pt x="403918" y="370507"/>
                  <a:pt x="387931" y="377129"/>
                  <a:pt x="371260" y="377129"/>
                </a:cubicBezTo>
                <a:lnTo>
                  <a:pt x="62856" y="377129"/>
                </a:lnTo>
                <a:cubicBezTo>
                  <a:pt x="46186" y="377129"/>
                  <a:pt x="30198" y="370507"/>
                  <a:pt x="18410" y="358719"/>
                </a:cubicBezTo>
                <a:cubicBezTo>
                  <a:pt x="6622" y="346931"/>
                  <a:pt x="0" y="330944"/>
                  <a:pt x="0" y="314273"/>
                </a:cubicBezTo>
                <a:lnTo>
                  <a:pt x="0" y="62856"/>
                </a:lnTo>
                <a:close/>
              </a:path>
            </a:pathLst>
          </a:custGeom>
          <a:gradFill rotWithShape="1">
            <a:gsLst>
              <a:gs pos="0">
                <a:srgbClr val="596900"/>
              </a:gs>
              <a:gs pos="50000">
                <a:srgbClr val="91AE00"/>
              </a:gs>
              <a:gs pos="70000">
                <a:srgbClr val="B4D700"/>
              </a:gs>
              <a:gs pos="100000">
                <a:srgbClr val="D7FF25"/>
              </a:gs>
            </a:gsLst>
            <a:lin ang="162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67940" tIns="43175" rIns="67940" bIns="4317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en-US" altLang="zh-CN" sz="2000">
                <a:solidFill>
                  <a:srgbClr val="FFFFFF"/>
                </a:solidFill>
                <a:latin typeface="Lucida Sans Unicode" panose="020B0602030504020204" pitchFamily="34" charset="0"/>
                <a:sym typeface="Lucida Sans Unicode" panose="020B0602030504020204" pitchFamily="34" charset="0"/>
              </a:rPr>
              <a:t>TH</a:t>
            </a:r>
          </a:p>
        </p:txBody>
      </p:sp>
      <p:sp>
        <p:nvSpPr>
          <p:cNvPr id="21532" name="Freeform 92"/>
          <p:cNvSpPr>
            <a:spLocks noChangeArrowheads="1"/>
          </p:cNvSpPr>
          <p:nvPr/>
        </p:nvSpPr>
        <p:spPr bwMode="auto">
          <a:xfrm>
            <a:off x="3348038" y="3460750"/>
            <a:ext cx="735012" cy="377825"/>
          </a:xfrm>
          <a:custGeom>
            <a:avLst/>
            <a:gdLst>
              <a:gd name="T0" fmla="*/ 0 w 434116"/>
              <a:gd name="T1" fmla="*/ 64026 h 377129"/>
              <a:gd name="T2" fmla="*/ 3564009 w 434116"/>
              <a:gd name="T3" fmla="*/ 18751 h 377129"/>
              <a:gd name="T4" fmla="*/ 12168357 w 434116"/>
              <a:gd name="T5" fmla="*/ 0 h 377129"/>
              <a:gd name="T6" fmla="*/ 71872747 w 434116"/>
              <a:gd name="T7" fmla="*/ 0 h 377129"/>
              <a:gd name="T8" fmla="*/ 80477008 w 434116"/>
              <a:gd name="T9" fmla="*/ 18751 h 377129"/>
              <a:gd name="T10" fmla="*/ 84041073 w 434116"/>
              <a:gd name="T11" fmla="*/ 64026 h 377129"/>
              <a:gd name="T12" fmla="*/ 84041073 w 434116"/>
              <a:gd name="T13" fmla="*/ 320121 h 377129"/>
              <a:gd name="T14" fmla="*/ 80477008 w 434116"/>
              <a:gd name="T15" fmla="*/ 365394 h 377129"/>
              <a:gd name="T16" fmla="*/ 71872747 w 434116"/>
              <a:gd name="T17" fmla="*/ 384147 h 377129"/>
              <a:gd name="T18" fmla="*/ 12168357 w 434116"/>
              <a:gd name="T19" fmla="*/ 384147 h 377129"/>
              <a:gd name="T20" fmla="*/ 3564009 w 434116"/>
              <a:gd name="T21" fmla="*/ 365394 h 377129"/>
              <a:gd name="T22" fmla="*/ 0 w 434116"/>
              <a:gd name="T23" fmla="*/ 320121 h 377129"/>
              <a:gd name="T24" fmla="*/ 0 w 434116"/>
              <a:gd name="T25" fmla="*/ 64026 h 377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4116"/>
              <a:gd name="T40" fmla="*/ 0 h 377129"/>
              <a:gd name="T41" fmla="*/ 434116 w 434116"/>
              <a:gd name="T42" fmla="*/ 377129 h 3771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4116" h="377129">
                <a:moveTo>
                  <a:pt x="0" y="62856"/>
                </a:moveTo>
                <a:cubicBezTo>
                  <a:pt x="0" y="46186"/>
                  <a:pt x="6622" y="30198"/>
                  <a:pt x="18410" y="18410"/>
                </a:cubicBezTo>
                <a:cubicBezTo>
                  <a:pt x="30198" y="6622"/>
                  <a:pt x="46185" y="0"/>
                  <a:pt x="62856" y="0"/>
                </a:cubicBezTo>
                <a:lnTo>
                  <a:pt x="371260" y="0"/>
                </a:lnTo>
                <a:cubicBezTo>
                  <a:pt x="387930" y="0"/>
                  <a:pt x="403918" y="6622"/>
                  <a:pt x="415706" y="18410"/>
                </a:cubicBezTo>
                <a:cubicBezTo>
                  <a:pt x="427494" y="30198"/>
                  <a:pt x="434116" y="46185"/>
                  <a:pt x="434116" y="62856"/>
                </a:cubicBezTo>
                <a:lnTo>
                  <a:pt x="434116" y="314273"/>
                </a:lnTo>
                <a:cubicBezTo>
                  <a:pt x="434116" y="330943"/>
                  <a:pt x="427494" y="346931"/>
                  <a:pt x="415706" y="358719"/>
                </a:cubicBezTo>
                <a:cubicBezTo>
                  <a:pt x="403918" y="370507"/>
                  <a:pt x="387931" y="377129"/>
                  <a:pt x="371260" y="377129"/>
                </a:cubicBezTo>
                <a:lnTo>
                  <a:pt x="62856" y="377129"/>
                </a:lnTo>
                <a:cubicBezTo>
                  <a:pt x="46186" y="377129"/>
                  <a:pt x="30198" y="370507"/>
                  <a:pt x="18410" y="358719"/>
                </a:cubicBezTo>
                <a:cubicBezTo>
                  <a:pt x="6622" y="346931"/>
                  <a:pt x="0" y="330944"/>
                  <a:pt x="0" y="314273"/>
                </a:cubicBezTo>
                <a:lnTo>
                  <a:pt x="0" y="62856"/>
                </a:lnTo>
                <a:close/>
              </a:path>
            </a:pathLst>
          </a:custGeom>
          <a:gradFill rotWithShape="1">
            <a:gsLst>
              <a:gs pos="0">
                <a:srgbClr val="036500"/>
              </a:gs>
              <a:gs pos="50000">
                <a:srgbClr val="06A600"/>
              </a:gs>
              <a:gs pos="70000">
                <a:srgbClr val="0BC507"/>
              </a:gs>
              <a:gs pos="100000">
                <a:srgbClr val="2CEC28"/>
              </a:gs>
            </a:gsLst>
            <a:lin ang="162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67940" tIns="43175" rIns="67940" bIns="4317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en-US" altLang="zh-CN" sz="2000">
                <a:solidFill>
                  <a:srgbClr val="FFFFFF"/>
                </a:solidFill>
                <a:latin typeface="Lucida Sans Unicode" panose="020B0602030504020204" pitchFamily="34" charset="0"/>
                <a:sym typeface="Lucida Sans Unicode" panose="020B0602030504020204" pitchFamily="34" charset="0"/>
              </a:rPr>
              <a:t>IH</a:t>
            </a:r>
          </a:p>
        </p:txBody>
      </p:sp>
      <p:sp>
        <p:nvSpPr>
          <p:cNvPr id="21533" name="Freeform 93"/>
          <p:cNvSpPr>
            <a:spLocks noChangeArrowheads="1"/>
          </p:cNvSpPr>
          <p:nvPr/>
        </p:nvSpPr>
        <p:spPr bwMode="auto">
          <a:xfrm>
            <a:off x="2914650" y="4254500"/>
            <a:ext cx="609600" cy="377825"/>
          </a:xfrm>
          <a:custGeom>
            <a:avLst/>
            <a:gdLst>
              <a:gd name="T0" fmla="*/ 0 w 434116"/>
              <a:gd name="T1" fmla="*/ 64026 h 377129"/>
              <a:gd name="T2" fmla="*/ 548835 w 434116"/>
              <a:gd name="T3" fmla="*/ 18751 h 377129"/>
              <a:gd name="T4" fmla="*/ 1873859 w 434116"/>
              <a:gd name="T5" fmla="*/ 0 h 377129"/>
              <a:gd name="T6" fmla="*/ 11068012 w 434116"/>
              <a:gd name="T7" fmla="*/ 0 h 377129"/>
              <a:gd name="T8" fmla="*/ 12393032 w 434116"/>
              <a:gd name="T9" fmla="*/ 18751 h 377129"/>
              <a:gd name="T10" fmla="*/ 12941874 w 434116"/>
              <a:gd name="T11" fmla="*/ 64026 h 377129"/>
              <a:gd name="T12" fmla="*/ 12941874 w 434116"/>
              <a:gd name="T13" fmla="*/ 320121 h 377129"/>
              <a:gd name="T14" fmla="*/ 12393032 w 434116"/>
              <a:gd name="T15" fmla="*/ 365394 h 377129"/>
              <a:gd name="T16" fmla="*/ 11068012 w 434116"/>
              <a:gd name="T17" fmla="*/ 384147 h 377129"/>
              <a:gd name="T18" fmla="*/ 1873859 w 434116"/>
              <a:gd name="T19" fmla="*/ 384147 h 377129"/>
              <a:gd name="T20" fmla="*/ 548835 w 434116"/>
              <a:gd name="T21" fmla="*/ 365394 h 377129"/>
              <a:gd name="T22" fmla="*/ 0 w 434116"/>
              <a:gd name="T23" fmla="*/ 320121 h 377129"/>
              <a:gd name="T24" fmla="*/ 0 w 434116"/>
              <a:gd name="T25" fmla="*/ 64026 h 377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4116"/>
              <a:gd name="T40" fmla="*/ 0 h 377129"/>
              <a:gd name="T41" fmla="*/ 434116 w 434116"/>
              <a:gd name="T42" fmla="*/ 377129 h 3771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4116" h="377129">
                <a:moveTo>
                  <a:pt x="0" y="62856"/>
                </a:moveTo>
                <a:cubicBezTo>
                  <a:pt x="0" y="46186"/>
                  <a:pt x="6622" y="30198"/>
                  <a:pt x="18410" y="18410"/>
                </a:cubicBezTo>
                <a:cubicBezTo>
                  <a:pt x="30198" y="6622"/>
                  <a:pt x="46185" y="0"/>
                  <a:pt x="62856" y="0"/>
                </a:cubicBezTo>
                <a:lnTo>
                  <a:pt x="371260" y="0"/>
                </a:lnTo>
                <a:cubicBezTo>
                  <a:pt x="387930" y="0"/>
                  <a:pt x="403918" y="6622"/>
                  <a:pt x="415706" y="18410"/>
                </a:cubicBezTo>
                <a:cubicBezTo>
                  <a:pt x="427494" y="30198"/>
                  <a:pt x="434116" y="46185"/>
                  <a:pt x="434116" y="62856"/>
                </a:cubicBezTo>
                <a:lnTo>
                  <a:pt x="434116" y="314273"/>
                </a:lnTo>
                <a:cubicBezTo>
                  <a:pt x="434116" y="330943"/>
                  <a:pt x="427494" y="346931"/>
                  <a:pt x="415706" y="358719"/>
                </a:cubicBezTo>
                <a:cubicBezTo>
                  <a:pt x="403918" y="370507"/>
                  <a:pt x="387931" y="377129"/>
                  <a:pt x="371260" y="377129"/>
                </a:cubicBezTo>
                <a:lnTo>
                  <a:pt x="62856" y="377129"/>
                </a:lnTo>
                <a:cubicBezTo>
                  <a:pt x="46186" y="377129"/>
                  <a:pt x="30198" y="370507"/>
                  <a:pt x="18410" y="358719"/>
                </a:cubicBezTo>
                <a:cubicBezTo>
                  <a:pt x="6622" y="346931"/>
                  <a:pt x="0" y="330944"/>
                  <a:pt x="0" y="314273"/>
                </a:cubicBezTo>
                <a:lnTo>
                  <a:pt x="0" y="62856"/>
                </a:lnTo>
                <a:close/>
              </a:path>
            </a:pathLst>
          </a:custGeom>
          <a:gradFill rotWithShape="1">
            <a:gsLst>
              <a:gs pos="0">
                <a:srgbClr val="005E49"/>
              </a:gs>
              <a:gs pos="50000">
                <a:srgbClr val="019975"/>
              </a:gs>
              <a:gs pos="70000">
                <a:srgbClr val="12AC87"/>
              </a:gs>
              <a:gs pos="100000">
                <a:srgbClr val="32D1A7"/>
              </a:gs>
            </a:gsLst>
            <a:lin ang="162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67940" tIns="43175" rIns="67940" bIns="4317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en-US" altLang="zh-CN" sz="2000">
                <a:solidFill>
                  <a:srgbClr val="FFFFFF"/>
                </a:solidFill>
                <a:latin typeface="Lucida Sans Unicode" panose="020B0602030504020204" pitchFamily="34" charset="0"/>
                <a:sym typeface="Lucida Sans Unicode" panose="020B0602030504020204" pitchFamily="34" charset="0"/>
              </a:rPr>
              <a:t>FH</a:t>
            </a:r>
          </a:p>
        </p:txBody>
      </p:sp>
      <p:sp>
        <p:nvSpPr>
          <p:cNvPr id="21534" name="Freeform 94"/>
          <p:cNvSpPr>
            <a:spLocks noChangeArrowheads="1"/>
          </p:cNvSpPr>
          <p:nvPr/>
        </p:nvSpPr>
        <p:spPr bwMode="auto">
          <a:xfrm>
            <a:off x="2916238" y="5013325"/>
            <a:ext cx="2879725" cy="377825"/>
          </a:xfrm>
          <a:custGeom>
            <a:avLst/>
            <a:gdLst>
              <a:gd name="T0" fmla="*/ 0 w 434116"/>
              <a:gd name="T1" fmla="*/ 64026 h 377129"/>
              <a:gd name="T2" fmla="*/ 2147483647 w 434116"/>
              <a:gd name="T3" fmla="*/ 18751 h 377129"/>
              <a:gd name="T4" fmla="*/ 2147483647 w 434116"/>
              <a:gd name="T5" fmla="*/ 0 h 377129"/>
              <a:gd name="T6" fmla="*/ 2147483647 w 434116"/>
              <a:gd name="T7" fmla="*/ 0 h 377129"/>
              <a:gd name="T8" fmla="*/ 2147483647 w 434116"/>
              <a:gd name="T9" fmla="*/ 18751 h 377129"/>
              <a:gd name="T10" fmla="*/ 2147483647 w 434116"/>
              <a:gd name="T11" fmla="*/ 64026 h 377129"/>
              <a:gd name="T12" fmla="*/ 2147483647 w 434116"/>
              <a:gd name="T13" fmla="*/ 320121 h 377129"/>
              <a:gd name="T14" fmla="*/ 2147483647 w 434116"/>
              <a:gd name="T15" fmla="*/ 365394 h 377129"/>
              <a:gd name="T16" fmla="*/ 2147483647 w 434116"/>
              <a:gd name="T17" fmla="*/ 384147 h 377129"/>
              <a:gd name="T18" fmla="*/ 2147483647 w 434116"/>
              <a:gd name="T19" fmla="*/ 384147 h 377129"/>
              <a:gd name="T20" fmla="*/ 2147483647 w 434116"/>
              <a:gd name="T21" fmla="*/ 365394 h 377129"/>
              <a:gd name="T22" fmla="*/ 0 w 434116"/>
              <a:gd name="T23" fmla="*/ 320121 h 377129"/>
              <a:gd name="T24" fmla="*/ 0 w 434116"/>
              <a:gd name="T25" fmla="*/ 64026 h 377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4116"/>
              <a:gd name="T40" fmla="*/ 0 h 377129"/>
              <a:gd name="T41" fmla="*/ 434116 w 434116"/>
              <a:gd name="T42" fmla="*/ 377129 h 3771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4116" h="377129">
                <a:moveTo>
                  <a:pt x="0" y="62856"/>
                </a:moveTo>
                <a:cubicBezTo>
                  <a:pt x="0" y="46186"/>
                  <a:pt x="6622" y="30198"/>
                  <a:pt x="18410" y="18410"/>
                </a:cubicBezTo>
                <a:cubicBezTo>
                  <a:pt x="30198" y="6622"/>
                  <a:pt x="46185" y="0"/>
                  <a:pt x="62856" y="0"/>
                </a:cubicBezTo>
                <a:lnTo>
                  <a:pt x="371260" y="0"/>
                </a:lnTo>
                <a:cubicBezTo>
                  <a:pt x="387930" y="0"/>
                  <a:pt x="403918" y="6622"/>
                  <a:pt x="415706" y="18410"/>
                </a:cubicBezTo>
                <a:cubicBezTo>
                  <a:pt x="427494" y="30198"/>
                  <a:pt x="434116" y="46185"/>
                  <a:pt x="434116" y="62856"/>
                </a:cubicBezTo>
                <a:lnTo>
                  <a:pt x="434116" y="314273"/>
                </a:lnTo>
                <a:cubicBezTo>
                  <a:pt x="434116" y="330943"/>
                  <a:pt x="427494" y="346931"/>
                  <a:pt x="415706" y="358719"/>
                </a:cubicBezTo>
                <a:cubicBezTo>
                  <a:pt x="403918" y="370507"/>
                  <a:pt x="387931" y="377129"/>
                  <a:pt x="371260" y="377129"/>
                </a:cubicBezTo>
                <a:lnTo>
                  <a:pt x="62856" y="377129"/>
                </a:lnTo>
                <a:cubicBezTo>
                  <a:pt x="46186" y="377129"/>
                  <a:pt x="30198" y="370507"/>
                  <a:pt x="18410" y="358719"/>
                </a:cubicBezTo>
                <a:cubicBezTo>
                  <a:pt x="6622" y="346931"/>
                  <a:pt x="0" y="330944"/>
                  <a:pt x="0" y="314273"/>
                </a:cubicBezTo>
                <a:lnTo>
                  <a:pt x="0" y="62856"/>
                </a:lnTo>
                <a:close/>
              </a:path>
            </a:pathLst>
          </a:custGeom>
          <a:gradFill rotWithShape="1">
            <a:gsLst>
              <a:gs pos="0">
                <a:srgbClr val="062754"/>
              </a:gs>
              <a:gs pos="50000">
                <a:srgbClr val="0E4186"/>
              </a:gs>
              <a:gs pos="70000">
                <a:srgbClr val="1D5097"/>
              </a:gs>
              <a:gs pos="100000">
                <a:srgbClr val="3D6CBB"/>
              </a:gs>
            </a:gsLst>
            <a:lin ang="162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67940" tIns="43175" rIns="67940" bIns="4317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en-US" altLang="zh-CN" sz="2000">
                <a:solidFill>
                  <a:srgbClr val="FFFFFF"/>
                </a:solidFill>
                <a:latin typeface="Lucida Sans Unicode" panose="020B0602030504020204" pitchFamily="34" charset="0"/>
                <a:sym typeface="Lucida Sans Unicode" panose="020B0602030504020204" pitchFamily="34" charset="0"/>
              </a:rPr>
              <a:t>Bits</a:t>
            </a:r>
          </a:p>
        </p:txBody>
      </p:sp>
      <p:sp>
        <p:nvSpPr>
          <p:cNvPr id="21535" name="Freeform 95"/>
          <p:cNvSpPr>
            <a:spLocks noChangeArrowheads="1"/>
          </p:cNvSpPr>
          <p:nvPr/>
        </p:nvSpPr>
        <p:spPr bwMode="auto">
          <a:xfrm>
            <a:off x="4648200" y="1179513"/>
            <a:ext cx="1041400" cy="377825"/>
          </a:xfrm>
          <a:custGeom>
            <a:avLst/>
            <a:gdLst>
              <a:gd name="T0" fmla="*/ 0 w 434116"/>
              <a:gd name="T1" fmla="*/ 64026 h 377129"/>
              <a:gd name="T2" fmla="*/ 116191262 w 434116"/>
              <a:gd name="T3" fmla="*/ 18751 h 377129"/>
              <a:gd name="T4" fmla="*/ 396701463 w 434116"/>
              <a:gd name="T5" fmla="*/ 0 h 377129"/>
              <a:gd name="T6" fmla="*/ 2147483647 w 434116"/>
              <a:gd name="T7" fmla="*/ 0 h 377129"/>
              <a:gd name="T8" fmla="*/ 2147483647 w 434116"/>
              <a:gd name="T9" fmla="*/ 18751 h 377129"/>
              <a:gd name="T10" fmla="*/ 2147483647 w 434116"/>
              <a:gd name="T11" fmla="*/ 64026 h 377129"/>
              <a:gd name="T12" fmla="*/ 2147483647 w 434116"/>
              <a:gd name="T13" fmla="*/ 320121 h 377129"/>
              <a:gd name="T14" fmla="*/ 2147483647 w 434116"/>
              <a:gd name="T15" fmla="*/ 365394 h 377129"/>
              <a:gd name="T16" fmla="*/ 2147483647 w 434116"/>
              <a:gd name="T17" fmla="*/ 384147 h 377129"/>
              <a:gd name="T18" fmla="*/ 396701463 w 434116"/>
              <a:gd name="T19" fmla="*/ 384147 h 377129"/>
              <a:gd name="T20" fmla="*/ 116191262 w 434116"/>
              <a:gd name="T21" fmla="*/ 365394 h 377129"/>
              <a:gd name="T22" fmla="*/ 0 w 434116"/>
              <a:gd name="T23" fmla="*/ 320121 h 377129"/>
              <a:gd name="T24" fmla="*/ 0 w 434116"/>
              <a:gd name="T25" fmla="*/ 64026 h 377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4116"/>
              <a:gd name="T40" fmla="*/ 0 h 377129"/>
              <a:gd name="T41" fmla="*/ 434116 w 434116"/>
              <a:gd name="T42" fmla="*/ 377129 h 3771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4116" h="377129">
                <a:moveTo>
                  <a:pt x="0" y="62856"/>
                </a:moveTo>
                <a:cubicBezTo>
                  <a:pt x="0" y="46186"/>
                  <a:pt x="6622" y="30198"/>
                  <a:pt x="18410" y="18410"/>
                </a:cubicBezTo>
                <a:cubicBezTo>
                  <a:pt x="30198" y="6622"/>
                  <a:pt x="46185" y="0"/>
                  <a:pt x="62856" y="0"/>
                </a:cubicBezTo>
                <a:lnTo>
                  <a:pt x="371260" y="0"/>
                </a:lnTo>
                <a:cubicBezTo>
                  <a:pt x="387930" y="0"/>
                  <a:pt x="403918" y="6622"/>
                  <a:pt x="415706" y="18410"/>
                </a:cubicBezTo>
                <a:cubicBezTo>
                  <a:pt x="427494" y="30198"/>
                  <a:pt x="434116" y="46185"/>
                  <a:pt x="434116" y="62856"/>
                </a:cubicBezTo>
                <a:lnTo>
                  <a:pt x="434116" y="314273"/>
                </a:lnTo>
                <a:cubicBezTo>
                  <a:pt x="434116" y="330943"/>
                  <a:pt x="427494" y="346931"/>
                  <a:pt x="415706" y="358719"/>
                </a:cubicBezTo>
                <a:cubicBezTo>
                  <a:pt x="403918" y="370507"/>
                  <a:pt x="387931" y="377129"/>
                  <a:pt x="371260" y="377129"/>
                </a:cubicBezTo>
                <a:lnTo>
                  <a:pt x="62856" y="377129"/>
                </a:lnTo>
                <a:cubicBezTo>
                  <a:pt x="46186" y="377129"/>
                  <a:pt x="30198" y="370507"/>
                  <a:pt x="18410" y="358719"/>
                </a:cubicBezTo>
                <a:cubicBezTo>
                  <a:pt x="6622" y="346931"/>
                  <a:pt x="0" y="330944"/>
                  <a:pt x="0" y="314273"/>
                </a:cubicBezTo>
                <a:lnTo>
                  <a:pt x="0" y="62856"/>
                </a:lnTo>
                <a:close/>
              </a:path>
            </a:pathLst>
          </a:cu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7940" tIns="43175" rIns="67940" bIns="4317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en-US" altLang="zh-CN" sz="2000">
                <a:solidFill>
                  <a:srgbClr val="FFFFFF"/>
                </a:solidFill>
                <a:latin typeface="Lucida Sans Unicode" panose="020B0602030504020204" pitchFamily="34" charset="0"/>
                <a:sym typeface="Lucida Sans Unicode" panose="020B0602030504020204" pitchFamily="34" charset="0"/>
              </a:rPr>
              <a:t>DATA</a:t>
            </a:r>
          </a:p>
        </p:txBody>
      </p:sp>
      <p:sp>
        <p:nvSpPr>
          <p:cNvPr id="21536" name="Freeform 102"/>
          <p:cNvSpPr>
            <a:spLocks noChangeArrowheads="1"/>
          </p:cNvSpPr>
          <p:nvPr/>
        </p:nvSpPr>
        <p:spPr bwMode="auto">
          <a:xfrm>
            <a:off x="5130800" y="4254500"/>
            <a:ext cx="669925" cy="377825"/>
          </a:xfrm>
          <a:custGeom>
            <a:avLst/>
            <a:gdLst>
              <a:gd name="T0" fmla="*/ 0 w 434116"/>
              <a:gd name="T1" fmla="*/ 64026 h 377129"/>
              <a:gd name="T2" fmla="*/ 1410121 w 434116"/>
              <a:gd name="T3" fmla="*/ 18751 h 377129"/>
              <a:gd name="T4" fmla="*/ 4814502 w 434116"/>
              <a:gd name="T5" fmla="*/ 0 h 377129"/>
              <a:gd name="T6" fmla="*/ 28436863 w 434116"/>
              <a:gd name="T7" fmla="*/ 0 h 377129"/>
              <a:gd name="T8" fmla="*/ 31841246 w 434116"/>
              <a:gd name="T9" fmla="*/ 18751 h 377129"/>
              <a:gd name="T10" fmla="*/ 33251329 w 434116"/>
              <a:gd name="T11" fmla="*/ 64026 h 377129"/>
              <a:gd name="T12" fmla="*/ 33251329 w 434116"/>
              <a:gd name="T13" fmla="*/ 320121 h 377129"/>
              <a:gd name="T14" fmla="*/ 31841246 w 434116"/>
              <a:gd name="T15" fmla="*/ 365394 h 377129"/>
              <a:gd name="T16" fmla="*/ 28436863 w 434116"/>
              <a:gd name="T17" fmla="*/ 384147 h 377129"/>
              <a:gd name="T18" fmla="*/ 4814502 w 434116"/>
              <a:gd name="T19" fmla="*/ 384147 h 377129"/>
              <a:gd name="T20" fmla="*/ 1410121 w 434116"/>
              <a:gd name="T21" fmla="*/ 365394 h 377129"/>
              <a:gd name="T22" fmla="*/ 0 w 434116"/>
              <a:gd name="T23" fmla="*/ 320121 h 377129"/>
              <a:gd name="T24" fmla="*/ 0 w 434116"/>
              <a:gd name="T25" fmla="*/ 64026 h 377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4116"/>
              <a:gd name="T40" fmla="*/ 0 h 377129"/>
              <a:gd name="T41" fmla="*/ 434116 w 434116"/>
              <a:gd name="T42" fmla="*/ 377129 h 3771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4116" h="377129">
                <a:moveTo>
                  <a:pt x="0" y="62856"/>
                </a:moveTo>
                <a:cubicBezTo>
                  <a:pt x="0" y="46186"/>
                  <a:pt x="6622" y="30198"/>
                  <a:pt x="18410" y="18410"/>
                </a:cubicBezTo>
                <a:cubicBezTo>
                  <a:pt x="30198" y="6622"/>
                  <a:pt x="46185" y="0"/>
                  <a:pt x="62856" y="0"/>
                </a:cubicBezTo>
                <a:lnTo>
                  <a:pt x="371260" y="0"/>
                </a:lnTo>
                <a:cubicBezTo>
                  <a:pt x="387930" y="0"/>
                  <a:pt x="403918" y="6622"/>
                  <a:pt x="415706" y="18410"/>
                </a:cubicBezTo>
                <a:cubicBezTo>
                  <a:pt x="427494" y="30198"/>
                  <a:pt x="434116" y="46185"/>
                  <a:pt x="434116" y="62856"/>
                </a:cubicBezTo>
                <a:lnTo>
                  <a:pt x="434116" y="314273"/>
                </a:lnTo>
                <a:cubicBezTo>
                  <a:pt x="434116" y="330943"/>
                  <a:pt x="427494" y="346931"/>
                  <a:pt x="415706" y="358719"/>
                </a:cubicBezTo>
                <a:cubicBezTo>
                  <a:pt x="403918" y="370507"/>
                  <a:pt x="387931" y="377129"/>
                  <a:pt x="371260" y="377129"/>
                </a:cubicBezTo>
                <a:lnTo>
                  <a:pt x="62856" y="377129"/>
                </a:lnTo>
                <a:cubicBezTo>
                  <a:pt x="46186" y="377129"/>
                  <a:pt x="30198" y="370507"/>
                  <a:pt x="18410" y="358719"/>
                </a:cubicBezTo>
                <a:cubicBezTo>
                  <a:pt x="6622" y="346931"/>
                  <a:pt x="0" y="330944"/>
                  <a:pt x="0" y="314273"/>
                </a:cubicBezTo>
                <a:lnTo>
                  <a:pt x="0" y="62856"/>
                </a:lnTo>
                <a:close/>
              </a:path>
            </a:pathLst>
          </a:custGeom>
          <a:gradFill rotWithShape="1">
            <a:gsLst>
              <a:gs pos="0">
                <a:srgbClr val="005E49"/>
              </a:gs>
              <a:gs pos="50000">
                <a:srgbClr val="019975"/>
              </a:gs>
              <a:gs pos="70000">
                <a:srgbClr val="12AC87"/>
              </a:gs>
              <a:gs pos="100000">
                <a:srgbClr val="32D1A7"/>
              </a:gs>
            </a:gsLst>
            <a:lin ang="162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67940" tIns="43175" rIns="67940" bIns="4317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en-US" altLang="zh-CN" sz="2000">
                <a:solidFill>
                  <a:srgbClr val="FFFFFF"/>
                </a:solidFill>
                <a:latin typeface="Lucida Sans Unicode" panose="020B0602030504020204" pitchFamily="34" charset="0"/>
                <a:sym typeface="Lucida Sans Unicode" panose="020B0602030504020204" pitchFamily="34" charset="0"/>
              </a:rPr>
              <a:t>FT</a:t>
            </a:r>
          </a:p>
        </p:txBody>
      </p:sp>
    </p:spTree>
    <p:extLst>
      <p:ext uri="{BB962C8B-B14F-4D97-AF65-F5344CB8AC3E}">
        <p14:creationId xmlns:p14="http://schemas.microsoft.com/office/powerpoint/2010/main" val="111715127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1515"/>
                                        </p:tgtEl>
                                        <p:attrNameLst>
                                          <p:attrName>style.visibility</p:attrName>
                                        </p:attrNameLst>
                                      </p:cBhvr>
                                      <p:to>
                                        <p:strVal val="visible"/>
                                      </p:to>
                                    </p:set>
                                    <p:anim calcmode="lin" valueType="num">
                                      <p:cBhvr>
                                        <p:cTn id="7" dur="500" fill="hold"/>
                                        <p:tgtEl>
                                          <p:spTgt spid="21515"/>
                                        </p:tgtEl>
                                        <p:attrNameLst>
                                          <p:attrName>ppt_w</p:attrName>
                                        </p:attrNameLst>
                                      </p:cBhvr>
                                      <p:tavLst>
                                        <p:tav tm="0">
                                          <p:val>
                                            <p:strVal val="#ppt_w*0.70"/>
                                          </p:val>
                                        </p:tav>
                                        <p:tav tm="100000">
                                          <p:val>
                                            <p:strVal val="#ppt_w"/>
                                          </p:val>
                                        </p:tav>
                                      </p:tavLst>
                                    </p:anim>
                                    <p:anim calcmode="lin" valueType="num">
                                      <p:cBhvr>
                                        <p:cTn id="8" dur="500" fill="hold"/>
                                        <p:tgtEl>
                                          <p:spTgt spid="21515"/>
                                        </p:tgtEl>
                                        <p:attrNameLst>
                                          <p:attrName>ppt_h</p:attrName>
                                        </p:attrNameLst>
                                      </p:cBhvr>
                                      <p:tavLst>
                                        <p:tav tm="0">
                                          <p:val>
                                            <p:strVal val="#ppt_h"/>
                                          </p:val>
                                        </p:tav>
                                        <p:tav tm="100000">
                                          <p:val>
                                            <p:strVal val="#ppt_h"/>
                                          </p:val>
                                        </p:tav>
                                      </p:tavLst>
                                    </p:anim>
                                    <p:animEffect>
                                      <p:cBhvr>
                                        <p:cTn id="9" dur="500"/>
                                        <p:tgtEl>
                                          <p:spTgt spid="21515"/>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21514"/>
                                        </p:tgtEl>
                                        <p:attrNameLst>
                                          <p:attrName>style.visibility</p:attrName>
                                        </p:attrNameLst>
                                      </p:cBhvr>
                                      <p:to>
                                        <p:strVal val="visible"/>
                                      </p:to>
                                    </p:set>
                                    <p:anim calcmode="lin" valueType="num">
                                      <p:cBhvr>
                                        <p:cTn id="12" dur="500" fill="hold"/>
                                        <p:tgtEl>
                                          <p:spTgt spid="21514"/>
                                        </p:tgtEl>
                                        <p:attrNameLst>
                                          <p:attrName>ppt_w</p:attrName>
                                        </p:attrNameLst>
                                      </p:cBhvr>
                                      <p:tavLst>
                                        <p:tav tm="0">
                                          <p:val>
                                            <p:strVal val="#ppt_w*0.70"/>
                                          </p:val>
                                        </p:tav>
                                        <p:tav tm="100000">
                                          <p:val>
                                            <p:strVal val="#ppt_w"/>
                                          </p:val>
                                        </p:tav>
                                      </p:tavLst>
                                    </p:anim>
                                    <p:anim calcmode="lin" valueType="num">
                                      <p:cBhvr>
                                        <p:cTn id="13" dur="500" fill="hold"/>
                                        <p:tgtEl>
                                          <p:spTgt spid="21514"/>
                                        </p:tgtEl>
                                        <p:attrNameLst>
                                          <p:attrName>ppt_h</p:attrName>
                                        </p:attrNameLst>
                                      </p:cBhvr>
                                      <p:tavLst>
                                        <p:tav tm="0">
                                          <p:val>
                                            <p:strVal val="#ppt_h"/>
                                          </p:val>
                                        </p:tav>
                                        <p:tav tm="100000">
                                          <p:val>
                                            <p:strVal val="#ppt_h"/>
                                          </p:val>
                                        </p:tav>
                                      </p:tavLst>
                                    </p:anim>
                                    <p:animEffect>
                                      <p:cBhvr>
                                        <p:cTn id="14" dur="500"/>
                                        <p:tgtEl>
                                          <p:spTgt spid="21514"/>
                                        </p:tgtEl>
                                      </p:cBhvr>
                                    </p:animEffect>
                                  </p:childTnLst>
                                </p:cTn>
                              </p:par>
                            </p:childTnLst>
                          </p:cTn>
                        </p:par>
                        <p:par>
                          <p:cTn id="15" fill="hold" nodeType="afterGroup">
                            <p:stCondLst>
                              <p:cond delay="500"/>
                            </p:stCondLst>
                            <p:childTnLst>
                              <p:par>
                                <p:cTn id="16" presetID="55" presetClass="entr" presetSubtype="0" fill="hold" grpId="0" nodeType="afterEffect">
                                  <p:stCondLst>
                                    <p:cond delay="0"/>
                                  </p:stCondLst>
                                  <p:childTnLst>
                                    <p:set>
                                      <p:cBhvr>
                                        <p:cTn id="17" dur="1" fill="hold">
                                          <p:stCondLst>
                                            <p:cond delay="0"/>
                                          </p:stCondLst>
                                        </p:cTn>
                                        <p:tgtEl>
                                          <p:spTgt spid="21512"/>
                                        </p:tgtEl>
                                        <p:attrNameLst>
                                          <p:attrName>style.visibility</p:attrName>
                                        </p:attrNameLst>
                                      </p:cBhvr>
                                      <p:to>
                                        <p:strVal val="visible"/>
                                      </p:to>
                                    </p:set>
                                    <p:anim calcmode="lin" valueType="num">
                                      <p:cBhvr>
                                        <p:cTn id="18" dur="500" fill="hold"/>
                                        <p:tgtEl>
                                          <p:spTgt spid="21512"/>
                                        </p:tgtEl>
                                        <p:attrNameLst>
                                          <p:attrName>ppt_w</p:attrName>
                                        </p:attrNameLst>
                                      </p:cBhvr>
                                      <p:tavLst>
                                        <p:tav tm="0">
                                          <p:val>
                                            <p:strVal val="#ppt_w*0.70"/>
                                          </p:val>
                                        </p:tav>
                                        <p:tav tm="100000">
                                          <p:val>
                                            <p:strVal val="#ppt_w"/>
                                          </p:val>
                                        </p:tav>
                                      </p:tavLst>
                                    </p:anim>
                                    <p:anim calcmode="lin" valueType="num">
                                      <p:cBhvr>
                                        <p:cTn id="19" dur="500" fill="hold"/>
                                        <p:tgtEl>
                                          <p:spTgt spid="21512"/>
                                        </p:tgtEl>
                                        <p:attrNameLst>
                                          <p:attrName>ppt_h</p:attrName>
                                        </p:attrNameLst>
                                      </p:cBhvr>
                                      <p:tavLst>
                                        <p:tav tm="0">
                                          <p:val>
                                            <p:strVal val="#ppt_h"/>
                                          </p:val>
                                        </p:tav>
                                        <p:tav tm="100000">
                                          <p:val>
                                            <p:strVal val="#ppt_h"/>
                                          </p:val>
                                        </p:tav>
                                      </p:tavLst>
                                    </p:anim>
                                    <p:animEffect>
                                      <p:cBhvr>
                                        <p:cTn id="20" dur="500"/>
                                        <p:tgtEl>
                                          <p:spTgt spid="21512"/>
                                        </p:tgtEl>
                                      </p:cBhvr>
                                    </p:animEffect>
                                  </p:childTnLst>
                                </p:cTn>
                              </p:par>
                            </p:childTnLst>
                          </p:cTn>
                        </p:par>
                        <p:par>
                          <p:cTn id="21" fill="hold" nodeType="afterGroup">
                            <p:stCondLst>
                              <p:cond delay="1000"/>
                            </p:stCondLst>
                            <p:childTnLst>
                              <p:par>
                                <p:cTn id="22" presetID="12" presetClass="entr" presetSubtype="4" fill="hold" grpId="0" nodeType="afterEffect">
                                  <p:stCondLst>
                                    <p:cond delay="0"/>
                                  </p:stCondLst>
                                  <p:childTnLst>
                                    <p:set>
                                      <p:cBhvr>
                                        <p:cTn id="23" dur="1" fill="hold">
                                          <p:stCondLst>
                                            <p:cond delay="0"/>
                                          </p:stCondLst>
                                        </p:cTn>
                                        <p:tgtEl>
                                          <p:spTgt spid="21513"/>
                                        </p:tgtEl>
                                        <p:attrNameLst>
                                          <p:attrName>style.visibility</p:attrName>
                                        </p:attrNameLst>
                                      </p:cBhvr>
                                      <p:to>
                                        <p:strVal val="visible"/>
                                      </p:to>
                                    </p:set>
                                    <p:animEffect>
                                      <p:cBhvr>
                                        <p:cTn id="24" dur="500"/>
                                        <p:tgtEl>
                                          <p:spTgt spid="21513"/>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21525"/>
                                        </p:tgtEl>
                                        <p:attrNameLst>
                                          <p:attrName>style.visibility</p:attrName>
                                        </p:attrNameLst>
                                      </p:cBhvr>
                                      <p:to>
                                        <p:strVal val="visible"/>
                                      </p:to>
                                    </p:set>
                                    <p:animEffect>
                                      <p:cBhvr>
                                        <p:cTn id="27" dur="500"/>
                                        <p:tgtEl>
                                          <p:spTgt spid="21525"/>
                                        </p:tgtEl>
                                      </p:cBhvr>
                                    </p:animEffect>
                                  </p:childTnLst>
                                </p:cTn>
                              </p:par>
                            </p:childTnLst>
                          </p:cTn>
                        </p:par>
                        <p:par>
                          <p:cTn id="28" fill="hold" nodeType="afterGroup">
                            <p:stCondLst>
                              <p:cond delay="1500"/>
                            </p:stCondLst>
                            <p:childTnLst>
                              <p:par>
                                <p:cTn id="29" presetID="50" presetClass="entr" presetSubtype="0" decel="100000" fill="hold" grpId="0" nodeType="afterEffect">
                                  <p:stCondLst>
                                    <p:cond delay="0"/>
                                  </p:stCondLst>
                                  <p:childTnLst>
                                    <p:set>
                                      <p:cBhvr>
                                        <p:cTn id="30" dur="1" fill="hold">
                                          <p:stCondLst>
                                            <p:cond delay="0"/>
                                          </p:stCondLst>
                                        </p:cTn>
                                        <p:tgtEl>
                                          <p:spTgt spid="21511"/>
                                        </p:tgtEl>
                                        <p:attrNameLst>
                                          <p:attrName>style.visibility</p:attrName>
                                        </p:attrNameLst>
                                      </p:cBhvr>
                                      <p:to>
                                        <p:strVal val="visible"/>
                                      </p:to>
                                    </p:set>
                                    <p:anim calcmode="lin" valueType="num">
                                      <p:cBhvr>
                                        <p:cTn id="31" dur="500" fill="hold"/>
                                        <p:tgtEl>
                                          <p:spTgt spid="21511"/>
                                        </p:tgtEl>
                                        <p:attrNameLst>
                                          <p:attrName>ppt_w</p:attrName>
                                        </p:attrNameLst>
                                      </p:cBhvr>
                                      <p:tavLst>
                                        <p:tav tm="0">
                                          <p:val>
                                            <p:strVal val="#ppt_w+.3"/>
                                          </p:val>
                                        </p:tav>
                                        <p:tav tm="100000">
                                          <p:val>
                                            <p:strVal val="#ppt_w"/>
                                          </p:val>
                                        </p:tav>
                                      </p:tavLst>
                                    </p:anim>
                                    <p:anim calcmode="lin" valueType="num">
                                      <p:cBhvr>
                                        <p:cTn id="32" dur="500" fill="hold"/>
                                        <p:tgtEl>
                                          <p:spTgt spid="21511"/>
                                        </p:tgtEl>
                                        <p:attrNameLst>
                                          <p:attrName>ppt_h</p:attrName>
                                        </p:attrNameLst>
                                      </p:cBhvr>
                                      <p:tavLst>
                                        <p:tav tm="0">
                                          <p:val>
                                            <p:strVal val="#ppt_h"/>
                                          </p:val>
                                        </p:tav>
                                        <p:tav tm="100000">
                                          <p:val>
                                            <p:strVal val="#ppt_h"/>
                                          </p:val>
                                        </p:tav>
                                      </p:tavLst>
                                    </p:anim>
                                    <p:animEffect>
                                      <p:cBhvr>
                                        <p:cTn id="33" dur="500"/>
                                        <p:tgtEl>
                                          <p:spTgt spid="21511"/>
                                        </p:tgtEl>
                                      </p:cBhvr>
                                    </p:animEffect>
                                  </p:childTnLst>
                                </p:cTn>
                              </p:par>
                              <p:par>
                                <p:cTn id="34" presetID="50" presetClass="entr" presetSubtype="0" decel="100000" fill="hold" grpId="0" nodeType="withEffect">
                                  <p:stCondLst>
                                    <p:cond delay="0"/>
                                  </p:stCondLst>
                                  <p:childTnLst>
                                    <p:set>
                                      <p:cBhvr>
                                        <p:cTn id="35" dur="1" fill="hold">
                                          <p:stCondLst>
                                            <p:cond delay="0"/>
                                          </p:stCondLst>
                                        </p:cTn>
                                        <p:tgtEl>
                                          <p:spTgt spid="21510"/>
                                        </p:tgtEl>
                                        <p:attrNameLst>
                                          <p:attrName>style.visibility</p:attrName>
                                        </p:attrNameLst>
                                      </p:cBhvr>
                                      <p:to>
                                        <p:strVal val="visible"/>
                                      </p:to>
                                    </p:set>
                                    <p:anim calcmode="lin" valueType="num">
                                      <p:cBhvr>
                                        <p:cTn id="36" dur="500" fill="hold"/>
                                        <p:tgtEl>
                                          <p:spTgt spid="21510"/>
                                        </p:tgtEl>
                                        <p:attrNameLst>
                                          <p:attrName>ppt_w</p:attrName>
                                        </p:attrNameLst>
                                      </p:cBhvr>
                                      <p:tavLst>
                                        <p:tav tm="0">
                                          <p:val>
                                            <p:strVal val="#ppt_w+.3"/>
                                          </p:val>
                                        </p:tav>
                                        <p:tav tm="100000">
                                          <p:val>
                                            <p:strVal val="#ppt_w"/>
                                          </p:val>
                                        </p:tav>
                                      </p:tavLst>
                                    </p:anim>
                                    <p:anim calcmode="lin" valueType="num">
                                      <p:cBhvr>
                                        <p:cTn id="37" dur="500" fill="hold"/>
                                        <p:tgtEl>
                                          <p:spTgt spid="21510"/>
                                        </p:tgtEl>
                                        <p:attrNameLst>
                                          <p:attrName>ppt_h</p:attrName>
                                        </p:attrNameLst>
                                      </p:cBhvr>
                                      <p:tavLst>
                                        <p:tav tm="0">
                                          <p:val>
                                            <p:strVal val="#ppt_h"/>
                                          </p:val>
                                        </p:tav>
                                        <p:tav tm="100000">
                                          <p:val>
                                            <p:strVal val="#ppt_h"/>
                                          </p:val>
                                        </p:tav>
                                      </p:tavLst>
                                    </p:anim>
                                    <p:animEffect>
                                      <p:cBhvr>
                                        <p:cTn id="38" dur="500"/>
                                        <p:tgtEl>
                                          <p:spTgt spid="21510"/>
                                        </p:tgtEl>
                                      </p:cBhvr>
                                    </p:animEffect>
                                  </p:childTnLst>
                                </p:cTn>
                              </p:par>
                              <p:par>
                                <p:cTn id="39" presetID="50" presetClass="entr" presetSubtype="0" decel="100000" fill="hold" grpId="0" nodeType="withEffect">
                                  <p:stCondLst>
                                    <p:cond delay="0"/>
                                  </p:stCondLst>
                                  <p:childTnLst>
                                    <p:set>
                                      <p:cBhvr>
                                        <p:cTn id="40" dur="1" fill="hold">
                                          <p:stCondLst>
                                            <p:cond delay="0"/>
                                          </p:stCondLst>
                                        </p:cTn>
                                        <p:tgtEl>
                                          <p:spTgt spid="21509"/>
                                        </p:tgtEl>
                                        <p:attrNameLst>
                                          <p:attrName>style.visibility</p:attrName>
                                        </p:attrNameLst>
                                      </p:cBhvr>
                                      <p:to>
                                        <p:strVal val="visible"/>
                                      </p:to>
                                    </p:set>
                                    <p:anim calcmode="lin" valueType="num">
                                      <p:cBhvr>
                                        <p:cTn id="41" dur="500" fill="hold"/>
                                        <p:tgtEl>
                                          <p:spTgt spid="21509"/>
                                        </p:tgtEl>
                                        <p:attrNameLst>
                                          <p:attrName>ppt_w</p:attrName>
                                        </p:attrNameLst>
                                      </p:cBhvr>
                                      <p:tavLst>
                                        <p:tav tm="0">
                                          <p:val>
                                            <p:strVal val="#ppt_w+.3"/>
                                          </p:val>
                                        </p:tav>
                                        <p:tav tm="100000">
                                          <p:val>
                                            <p:strVal val="#ppt_w"/>
                                          </p:val>
                                        </p:tav>
                                      </p:tavLst>
                                    </p:anim>
                                    <p:anim calcmode="lin" valueType="num">
                                      <p:cBhvr>
                                        <p:cTn id="42" dur="500" fill="hold"/>
                                        <p:tgtEl>
                                          <p:spTgt spid="21509"/>
                                        </p:tgtEl>
                                        <p:attrNameLst>
                                          <p:attrName>ppt_h</p:attrName>
                                        </p:attrNameLst>
                                      </p:cBhvr>
                                      <p:tavLst>
                                        <p:tav tm="0">
                                          <p:val>
                                            <p:strVal val="#ppt_h"/>
                                          </p:val>
                                        </p:tav>
                                        <p:tav tm="100000">
                                          <p:val>
                                            <p:strVal val="#ppt_h"/>
                                          </p:val>
                                        </p:tav>
                                      </p:tavLst>
                                    </p:anim>
                                    <p:animEffect>
                                      <p:cBhvr>
                                        <p:cTn id="43" dur="500"/>
                                        <p:tgtEl>
                                          <p:spTgt spid="21509"/>
                                        </p:tgtEl>
                                      </p:cBhvr>
                                    </p:animEffect>
                                  </p:childTnLst>
                                </p:cTn>
                              </p:par>
                              <p:par>
                                <p:cTn id="44" presetID="50" presetClass="entr" presetSubtype="0" decel="100000" fill="hold" grpId="0" nodeType="withEffect">
                                  <p:stCondLst>
                                    <p:cond delay="0"/>
                                  </p:stCondLst>
                                  <p:childTnLst>
                                    <p:set>
                                      <p:cBhvr>
                                        <p:cTn id="45" dur="1" fill="hold">
                                          <p:stCondLst>
                                            <p:cond delay="0"/>
                                          </p:stCondLst>
                                        </p:cTn>
                                        <p:tgtEl>
                                          <p:spTgt spid="21508"/>
                                        </p:tgtEl>
                                        <p:attrNameLst>
                                          <p:attrName>style.visibility</p:attrName>
                                        </p:attrNameLst>
                                      </p:cBhvr>
                                      <p:to>
                                        <p:strVal val="visible"/>
                                      </p:to>
                                    </p:set>
                                    <p:anim calcmode="lin" valueType="num">
                                      <p:cBhvr>
                                        <p:cTn id="46" dur="500" fill="hold"/>
                                        <p:tgtEl>
                                          <p:spTgt spid="21508"/>
                                        </p:tgtEl>
                                        <p:attrNameLst>
                                          <p:attrName>ppt_w</p:attrName>
                                        </p:attrNameLst>
                                      </p:cBhvr>
                                      <p:tavLst>
                                        <p:tav tm="0">
                                          <p:val>
                                            <p:strVal val="#ppt_w+.3"/>
                                          </p:val>
                                        </p:tav>
                                        <p:tav tm="100000">
                                          <p:val>
                                            <p:strVal val="#ppt_w"/>
                                          </p:val>
                                        </p:tav>
                                      </p:tavLst>
                                    </p:anim>
                                    <p:anim calcmode="lin" valueType="num">
                                      <p:cBhvr>
                                        <p:cTn id="47" dur="500" fill="hold"/>
                                        <p:tgtEl>
                                          <p:spTgt spid="21508"/>
                                        </p:tgtEl>
                                        <p:attrNameLst>
                                          <p:attrName>ppt_h</p:attrName>
                                        </p:attrNameLst>
                                      </p:cBhvr>
                                      <p:tavLst>
                                        <p:tav tm="0">
                                          <p:val>
                                            <p:strVal val="#ppt_h"/>
                                          </p:val>
                                        </p:tav>
                                        <p:tav tm="100000">
                                          <p:val>
                                            <p:strVal val="#ppt_h"/>
                                          </p:val>
                                        </p:tav>
                                      </p:tavLst>
                                    </p:anim>
                                    <p:animEffect>
                                      <p:cBhvr>
                                        <p:cTn id="48" dur="500"/>
                                        <p:tgtEl>
                                          <p:spTgt spid="21508"/>
                                        </p:tgtEl>
                                      </p:cBhvr>
                                    </p:animEffect>
                                  </p:childTnLst>
                                </p:cTn>
                              </p:par>
                              <p:par>
                                <p:cTn id="49" presetID="50" presetClass="entr" presetSubtype="0" decel="100000" fill="hold" grpId="0" nodeType="withEffect">
                                  <p:stCondLst>
                                    <p:cond delay="0"/>
                                  </p:stCondLst>
                                  <p:childTnLst>
                                    <p:set>
                                      <p:cBhvr>
                                        <p:cTn id="50" dur="1" fill="hold">
                                          <p:stCondLst>
                                            <p:cond delay="0"/>
                                          </p:stCondLst>
                                        </p:cTn>
                                        <p:tgtEl>
                                          <p:spTgt spid="21507"/>
                                        </p:tgtEl>
                                        <p:attrNameLst>
                                          <p:attrName>style.visibility</p:attrName>
                                        </p:attrNameLst>
                                      </p:cBhvr>
                                      <p:to>
                                        <p:strVal val="visible"/>
                                      </p:to>
                                    </p:set>
                                    <p:anim calcmode="lin" valueType="num">
                                      <p:cBhvr>
                                        <p:cTn id="51" dur="500" fill="hold"/>
                                        <p:tgtEl>
                                          <p:spTgt spid="21507"/>
                                        </p:tgtEl>
                                        <p:attrNameLst>
                                          <p:attrName>ppt_w</p:attrName>
                                        </p:attrNameLst>
                                      </p:cBhvr>
                                      <p:tavLst>
                                        <p:tav tm="0">
                                          <p:val>
                                            <p:strVal val="#ppt_w+.3"/>
                                          </p:val>
                                        </p:tav>
                                        <p:tav tm="100000">
                                          <p:val>
                                            <p:strVal val="#ppt_w"/>
                                          </p:val>
                                        </p:tav>
                                      </p:tavLst>
                                    </p:anim>
                                    <p:anim calcmode="lin" valueType="num">
                                      <p:cBhvr>
                                        <p:cTn id="52" dur="500" fill="hold"/>
                                        <p:tgtEl>
                                          <p:spTgt spid="21507"/>
                                        </p:tgtEl>
                                        <p:attrNameLst>
                                          <p:attrName>ppt_h</p:attrName>
                                        </p:attrNameLst>
                                      </p:cBhvr>
                                      <p:tavLst>
                                        <p:tav tm="0">
                                          <p:val>
                                            <p:strVal val="#ppt_h"/>
                                          </p:val>
                                        </p:tav>
                                        <p:tav tm="100000">
                                          <p:val>
                                            <p:strVal val="#ppt_h"/>
                                          </p:val>
                                        </p:tav>
                                      </p:tavLst>
                                    </p:anim>
                                    <p:animEffect>
                                      <p:cBhvr>
                                        <p:cTn id="53" dur="500"/>
                                        <p:tgtEl>
                                          <p:spTgt spid="21507"/>
                                        </p:tgtEl>
                                      </p:cBhvr>
                                    </p:animEffect>
                                  </p:childTnLst>
                                </p:cTn>
                              </p:par>
                              <p:par>
                                <p:cTn id="54" presetID="50" presetClass="entr" presetSubtype="0" decel="100000" fill="hold" grpId="0" nodeType="withEffect">
                                  <p:stCondLst>
                                    <p:cond delay="0"/>
                                  </p:stCondLst>
                                  <p:childTnLst>
                                    <p:set>
                                      <p:cBhvr>
                                        <p:cTn id="55" dur="1" fill="hold">
                                          <p:stCondLst>
                                            <p:cond delay="0"/>
                                          </p:stCondLst>
                                        </p:cTn>
                                        <p:tgtEl>
                                          <p:spTgt spid="21520"/>
                                        </p:tgtEl>
                                        <p:attrNameLst>
                                          <p:attrName>style.visibility</p:attrName>
                                        </p:attrNameLst>
                                      </p:cBhvr>
                                      <p:to>
                                        <p:strVal val="visible"/>
                                      </p:to>
                                    </p:set>
                                    <p:anim calcmode="lin" valueType="num">
                                      <p:cBhvr>
                                        <p:cTn id="56" dur="500" fill="hold"/>
                                        <p:tgtEl>
                                          <p:spTgt spid="21520"/>
                                        </p:tgtEl>
                                        <p:attrNameLst>
                                          <p:attrName>ppt_w</p:attrName>
                                        </p:attrNameLst>
                                      </p:cBhvr>
                                      <p:tavLst>
                                        <p:tav tm="0">
                                          <p:val>
                                            <p:strVal val="#ppt_w+.3"/>
                                          </p:val>
                                        </p:tav>
                                        <p:tav tm="100000">
                                          <p:val>
                                            <p:strVal val="#ppt_w"/>
                                          </p:val>
                                        </p:tav>
                                      </p:tavLst>
                                    </p:anim>
                                    <p:anim calcmode="lin" valueType="num">
                                      <p:cBhvr>
                                        <p:cTn id="57" dur="500" fill="hold"/>
                                        <p:tgtEl>
                                          <p:spTgt spid="21520"/>
                                        </p:tgtEl>
                                        <p:attrNameLst>
                                          <p:attrName>ppt_h</p:attrName>
                                        </p:attrNameLst>
                                      </p:cBhvr>
                                      <p:tavLst>
                                        <p:tav tm="0">
                                          <p:val>
                                            <p:strVal val="#ppt_h"/>
                                          </p:val>
                                        </p:tav>
                                        <p:tav tm="100000">
                                          <p:val>
                                            <p:strVal val="#ppt_h"/>
                                          </p:val>
                                        </p:tav>
                                      </p:tavLst>
                                    </p:anim>
                                    <p:animEffect>
                                      <p:cBhvr>
                                        <p:cTn id="58" dur="500"/>
                                        <p:tgtEl>
                                          <p:spTgt spid="21520"/>
                                        </p:tgtEl>
                                      </p:cBhvr>
                                    </p:animEffect>
                                  </p:childTnLst>
                                </p:cTn>
                              </p:par>
                              <p:par>
                                <p:cTn id="59" presetID="50" presetClass="entr" presetSubtype="0" decel="100000" fill="hold" grpId="0" nodeType="withEffect">
                                  <p:stCondLst>
                                    <p:cond delay="0"/>
                                  </p:stCondLst>
                                  <p:childTnLst>
                                    <p:set>
                                      <p:cBhvr>
                                        <p:cTn id="60" dur="1" fill="hold">
                                          <p:stCondLst>
                                            <p:cond delay="0"/>
                                          </p:stCondLst>
                                        </p:cTn>
                                        <p:tgtEl>
                                          <p:spTgt spid="21521"/>
                                        </p:tgtEl>
                                        <p:attrNameLst>
                                          <p:attrName>style.visibility</p:attrName>
                                        </p:attrNameLst>
                                      </p:cBhvr>
                                      <p:to>
                                        <p:strVal val="visible"/>
                                      </p:to>
                                    </p:set>
                                    <p:anim calcmode="lin" valueType="num">
                                      <p:cBhvr>
                                        <p:cTn id="61" dur="500" fill="hold"/>
                                        <p:tgtEl>
                                          <p:spTgt spid="21521"/>
                                        </p:tgtEl>
                                        <p:attrNameLst>
                                          <p:attrName>ppt_w</p:attrName>
                                        </p:attrNameLst>
                                      </p:cBhvr>
                                      <p:tavLst>
                                        <p:tav tm="0">
                                          <p:val>
                                            <p:strVal val="#ppt_w+.3"/>
                                          </p:val>
                                        </p:tav>
                                        <p:tav tm="100000">
                                          <p:val>
                                            <p:strVal val="#ppt_w"/>
                                          </p:val>
                                        </p:tav>
                                      </p:tavLst>
                                    </p:anim>
                                    <p:anim calcmode="lin" valueType="num">
                                      <p:cBhvr>
                                        <p:cTn id="62" dur="500" fill="hold"/>
                                        <p:tgtEl>
                                          <p:spTgt spid="21521"/>
                                        </p:tgtEl>
                                        <p:attrNameLst>
                                          <p:attrName>ppt_h</p:attrName>
                                        </p:attrNameLst>
                                      </p:cBhvr>
                                      <p:tavLst>
                                        <p:tav tm="0">
                                          <p:val>
                                            <p:strVal val="#ppt_h"/>
                                          </p:val>
                                        </p:tav>
                                        <p:tav tm="100000">
                                          <p:val>
                                            <p:strVal val="#ppt_h"/>
                                          </p:val>
                                        </p:tav>
                                      </p:tavLst>
                                    </p:anim>
                                    <p:animEffect>
                                      <p:cBhvr>
                                        <p:cTn id="63" dur="500"/>
                                        <p:tgtEl>
                                          <p:spTgt spid="21521"/>
                                        </p:tgtEl>
                                      </p:cBhvr>
                                    </p:animEffect>
                                  </p:childTnLst>
                                </p:cTn>
                              </p:par>
                              <p:par>
                                <p:cTn id="64" presetID="50" presetClass="entr" presetSubtype="0" decel="100000" fill="hold" grpId="0" nodeType="withEffect">
                                  <p:stCondLst>
                                    <p:cond delay="0"/>
                                  </p:stCondLst>
                                  <p:childTnLst>
                                    <p:set>
                                      <p:cBhvr>
                                        <p:cTn id="65" dur="1" fill="hold">
                                          <p:stCondLst>
                                            <p:cond delay="0"/>
                                          </p:stCondLst>
                                        </p:cTn>
                                        <p:tgtEl>
                                          <p:spTgt spid="21522"/>
                                        </p:tgtEl>
                                        <p:attrNameLst>
                                          <p:attrName>style.visibility</p:attrName>
                                        </p:attrNameLst>
                                      </p:cBhvr>
                                      <p:to>
                                        <p:strVal val="visible"/>
                                      </p:to>
                                    </p:set>
                                    <p:anim calcmode="lin" valueType="num">
                                      <p:cBhvr>
                                        <p:cTn id="66" dur="500" fill="hold"/>
                                        <p:tgtEl>
                                          <p:spTgt spid="21522"/>
                                        </p:tgtEl>
                                        <p:attrNameLst>
                                          <p:attrName>ppt_w</p:attrName>
                                        </p:attrNameLst>
                                      </p:cBhvr>
                                      <p:tavLst>
                                        <p:tav tm="0">
                                          <p:val>
                                            <p:strVal val="#ppt_w+.3"/>
                                          </p:val>
                                        </p:tav>
                                        <p:tav tm="100000">
                                          <p:val>
                                            <p:strVal val="#ppt_w"/>
                                          </p:val>
                                        </p:tav>
                                      </p:tavLst>
                                    </p:anim>
                                    <p:anim calcmode="lin" valueType="num">
                                      <p:cBhvr>
                                        <p:cTn id="67" dur="500" fill="hold"/>
                                        <p:tgtEl>
                                          <p:spTgt spid="21522"/>
                                        </p:tgtEl>
                                        <p:attrNameLst>
                                          <p:attrName>ppt_h</p:attrName>
                                        </p:attrNameLst>
                                      </p:cBhvr>
                                      <p:tavLst>
                                        <p:tav tm="0">
                                          <p:val>
                                            <p:strVal val="#ppt_h"/>
                                          </p:val>
                                        </p:tav>
                                        <p:tav tm="100000">
                                          <p:val>
                                            <p:strVal val="#ppt_h"/>
                                          </p:val>
                                        </p:tav>
                                      </p:tavLst>
                                    </p:anim>
                                    <p:animEffect>
                                      <p:cBhvr>
                                        <p:cTn id="68" dur="500"/>
                                        <p:tgtEl>
                                          <p:spTgt spid="21522"/>
                                        </p:tgtEl>
                                      </p:cBhvr>
                                    </p:animEffect>
                                  </p:childTnLst>
                                </p:cTn>
                              </p:par>
                              <p:par>
                                <p:cTn id="69" presetID="50" presetClass="entr" presetSubtype="0" decel="100000" fill="hold" grpId="0" nodeType="withEffect">
                                  <p:stCondLst>
                                    <p:cond delay="0"/>
                                  </p:stCondLst>
                                  <p:childTnLst>
                                    <p:set>
                                      <p:cBhvr>
                                        <p:cTn id="70" dur="1" fill="hold">
                                          <p:stCondLst>
                                            <p:cond delay="0"/>
                                          </p:stCondLst>
                                        </p:cTn>
                                        <p:tgtEl>
                                          <p:spTgt spid="21523"/>
                                        </p:tgtEl>
                                        <p:attrNameLst>
                                          <p:attrName>style.visibility</p:attrName>
                                        </p:attrNameLst>
                                      </p:cBhvr>
                                      <p:to>
                                        <p:strVal val="visible"/>
                                      </p:to>
                                    </p:set>
                                    <p:anim calcmode="lin" valueType="num">
                                      <p:cBhvr>
                                        <p:cTn id="71" dur="500" fill="hold"/>
                                        <p:tgtEl>
                                          <p:spTgt spid="21523"/>
                                        </p:tgtEl>
                                        <p:attrNameLst>
                                          <p:attrName>ppt_w</p:attrName>
                                        </p:attrNameLst>
                                      </p:cBhvr>
                                      <p:tavLst>
                                        <p:tav tm="0">
                                          <p:val>
                                            <p:strVal val="#ppt_w+.3"/>
                                          </p:val>
                                        </p:tav>
                                        <p:tav tm="100000">
                                          <p:val>
                                            <p:strVal val="#ppt_w"/>
                                          </p:val>
                                        </p:tav>
                                      </p:tavLst>
                                    </p:anim>
                                    <p:anim calcmode="lin" valueType="num">
                                      <p:cBhvr>
                                        <p:cTn id="72" dur="500" fill="hold"/>
                                        <p:tgtEl>
                                          <p:spTgt spid="21523"/>
                                        </p:tgtEl>
                                        <p:attrNameLst>
                                          <p:attrName>ppt_h</p:attrName>
                                        </p:attrNameLst>
                                      </p:cBhvr>
                                      <p:tavLst>
                                        <p:tav tm="0">
                                          <p:val>
                                            <p:strVal val="#ppt_h"/>
                                          </p:val>
                                        </p:tav>
                                        <p:tav tm="100000">
                                          <p:val>
                                            <p:strVal val="#ppt_h"/>
                                          </p:val>
                                        </p:tav>
                                      </p:tavLst>
                                    </p:anim>
                                    <p:animEffect>
                                      <p:cBhvr>
                                        <p:cTn id="73" dur="500"/>
                                        <p:tgtEl>
                                          <p:spTgt spid="21523"/>
                                        </p:tgtEl>
                                      </p:cBhvr>
                                    </p:animEffect>
                                  </p:childTnLst>
                                </p:cTn>
                              </p:par>
                              <p:par>
                                <p:cTn id="74" presetID="50" presetClass="entr" presetSubtype="0" decel="100000" fill="hold" grpId="0" nodeType="withEffect">
                                  <p:stCondLst>
                                    <p:cond delay="0"/>
                                  </p:stCondLst>
                                  <p:childTnLst>
                                    <p:set>
                                      <p:cBhvr>
                                        <p:cTn id="75" dur="1" fill="hold">
                                          <p:stCondLst>
                                            <p:cond delay="0"/>
                                          </p:stCondLst>
                                        </p:cTn>
                                        <p:tgtEl>
                                          <p:spTgt spid="21524"/>
                                        </p:tgtEl>
                                        <p:attrNameLst>
                                          <p:attrName>style.visibility</p:attrName>
                                        </p:attrNameLst>
                                      </p:cBhvr>
                                      <p:to>
                                        <p:strVal val="visible"/>
                                      </p:to>
                                    </p:set>
                                    <p:anim calcmode="lin" valueType="num">
                                      <p:cBhvr>
                                        <p:cTn id="76" dur="500" fill="hold"/>
                                        <p:tgtEl>
                                          <p:spTgt spid="21524"/>
                                        </p:tgtEl>
                                        <p:attrNameLst>
                                          <p:attrName>ppt_w</p:attrName>
                                        </p:attrNameLst>
                                      </p:cBhvr>
                                      <p:tavLst>
                                        <p:tav tm="0">
                                          <p:val>
                                            <p:strVal val="#ppt_w+.3"/>
                                          </p:val>
                                        </p:tav>
                                        <p:tav tm="100000">
                                          <p:val>
                                            <p:strVal val="#ppt_w"/>
                                          </p:val>
                                        </p:tav>
                                      </p:tavLst>
                                    </p:anim>
                                    <p:anim calcmode="lin" valueType="num">
                                      <p:cBhvr>
                                        <p:cTn id="77" dur="500" fill="hold"/>
                                        <p:tgtEl>
                                          <p:spTgt spid="21524"/>
                                        </p:tgtEl>
                                        <p:attrNameLst>
                                          <p:attrName>ppt_h</p:attrName>
                                        </p:attrNameLst>
                                      </p:cBhvr>
                                      <p:tavLst>
                                        <p:tav tm="0">
                                          <p:val>
                                            <p:strVal val="#ppt_h"/>
                                          </p:val>
                                        </p:tav>
                                        <p:tav tm="100000">
                                          <p:val>
                                            <p:strVal val="#ppt_h"/>
                                          </p:val>
                                        </p:tav>
                                      </p:tavLst>
                                    </p:anim>
                                    <p:animEffect>
                                      <p:cBhvr>
                                        <p:cTn id="78" dur="500"/>
                                        <p:tgtEl>
                                          <p:spTgt spid="21524"/>
                                        </p:tgtEl>
                                      </p:cBhvr>
                                    </p:animEffect>
                                  </p:childTnLst>
                                </p:cTn>
                              </p:par>
                              <p:par>
                                <p:cTn id="79" presetID="37" presetClass="entr" presetSubtype="0" fill="hold" grpId="0" nodeType="withEffect">
                                  <p:stCondLst>
                                    <p:cond delay="0"/>
                                  </p:stCondLst>
                                  <p:childTnLst>
                                    <p:set>
                                      <p:cBhvr>
                                        <p:cTn id="80" dur="1" fill="hold">
                                          <p:stCondLst>
                                            <p:cond delay="0"/>
                                          </p:stCondLst>
                                        </p:cTn>
                                        <p:tgtEl>
                                          <p:spTgt spid="21516"/>
                                        </p:tgtEl>
                                        <p:attrNameLst>
                                          <p:attrName>style.visibility</p:attrName>
                                        </p:attrNameLst>
                                      </p:cBhvr>
                                      <p:to>
                                        <p:strVal val="visible"/>
                                      </p:to>
                                    </p:set>
                                    <p:animEffect>
                                      <p:cBhvr>
                                        <p:cTn id="81" dur="500"/>
                                        <p:tgtEl>
                                          <p:spTgt spid="21516"/>
                                        </p:tgtEl>
                                      </p:cBhvr>
                                    </p:animEffect>
                                    <p:anim calcmode="lin" valueType="num">
                                      <p:cBhvr>
                                        <p:cTn id="82" dur="500" fill="hold"/>
                                        <p:tgtEl>
                                          <p:spTgt spid="21516"/>
                                        </p:tgtEl>
                                        <p:attrNameLst>
                                          <p:attrName>ppt_x</p:attrName>
                                        </p:attrNameLst>
                                      </p:cBhvr>
                                      <p:tavLst>
                                        <p:tav tm="0">
                                          <p:val>
                                            <p:strVal val="#ppt_x"/>
                                          </p:val>
                                        </p:tav>
                                        <p:tav tm="100000">
                                          <p:val>
                                            <p:strVal val="#ppt_x"/>
                                          </p:val>
                                        </p:tav>
                                      </p:tavLst>
                                    </p:anim>
                                    <p:anim calcmode="lin" valueType="num">
                                      <p:cBhvr>
                                        <p:cTn id="83" dur="450" decel="100000" fill="hold"/>
                                        <p:tgtEl>
                                          <p:spTgt spid="21516"/>
                                        </p:tgtEl>
                                        <p:attrNameLst>
                                          <p:attrName>ppt_y</p:attrName>
                                        </p:attrNameLst>
                                      </p:cBhvr>
                                      <p:tavLst>
                                        <p:tav tm="0">
                                          <p:val>
                                            <p:strVal val="#ppt_y+1"/>
                                          </p:val>
                                        </p:tav>
                                        <p:tav tm="100000">
                                          <p:val>
                                            <p:strVal val="#ppt_y-.03"/>
                                          </p:val>
                                        </p:tav>
                                      </p:tavLst>
                                    </p:anim>
                                    <p:anim calcmode="lin" valueType="num">
                                      <p:cBhvr>
                                        <p:cTn id="84" dur="50" accel="100000" fill="hold">
                                          <p:stCondLst>
                                            <p:cond delay="450"/>
                                          </p:stCondLst>
                                        </p:cTn>
                                        <p:tgtEl>
                                          <p:spTgt spid="21516"/>
                                        </p:tgtEl>
                                        <p:attrNameLst>
                                          <p:attrName>ppt_y</p:attrName>
                                        </p:attrNameLst>
                                      </p:cBhvr>
                                      <p:tavLst>
                                        <p:tav tm="0">
                                          <p:val>
                                            <p:strVal val="#ppt_y-.03"/>
                                          </p:val>
                                        </p:tav>
                                        <p:tav tm="100000">
                                          <p:val>
                                            <p:strVal val="#ppt_y"/>
                                          </p:val>
                                        </p:tav>
                                      </p:tavLst>
                                    </p:anim>
                                  </p:childTnLst>
                                </p:cTn>
                              </p:par>
                              <p:par>
                                <p:cTn id="85" presetID="37" presetClass="entr" presetSubtype="0" fill="hold" grpId="0" nodeType="withEffect">
                                  <p:stCondLst>
                                    <p:cond delay="0"/>
                                  </p:stCondLst>
                                  <p:childTnLst>
                                    <p:set>
                                      <p:cBhvr>
                                        <p:cTn id="86" dur="1" fill="hold">
                                          <p:stCondLst>
                                            <p:cond delay="0"/>
                                          </p:stCondLst>
                                        </p:cTn>
                                        <p:tgtEl>
                                          <p:spTgt spid="21517"/>
                                        </p:tgtEl>
                                        <p:attrNameLst>
                                          <p:attrName>style.visibility</p:attrName>
                                        </p:attrNameLst>
                                      </p:cBhvr>
                                      <p:to>
                                        <p:strVal val="visible"/>
                                      </p:to>
                                    </p:set>
                                    <p:animEffect>
                                      <p:cBhvr>
                                        <p:cTn id="87" dur="500"/>
                                        <p:tgtEl>
                                          <p:spTgt spid="21517"/>
                                        </p:tgtEl>
                                      </p:cBhvr>
                                    </p:animEffect>
                                    <p:anim calcmode="lin" valueType="num">
                                      <p:cBhvr>
                                        <p:cTn id="88" dur="500" fill="hold"/>
                                        <p:tgtEl>
                                          <p:spTgt spid="21517"/>
                                        </p:tgtEl>
                                        <p:attrNameLst>
                                          <p:attrName>ppt_x</p:attrName>
                                        </p:attrNameLst>
                                      </p:cBhvr>
                                      <p:tavLst>
                                        <p:tav tm="0">
                                          <p:val>
                                            <p:strVal val="#ppt_x"/>
                                          </p:val>
                                        </p:tav>
                                        <p:tav tm="100000">
                                          <p:val>
                                            <p:strVal val="#ppt_x"/>
                                          </p:val>
                                        </p:tav>
                                      </p:tavLst>
                                    </p:anim>
                                    <p:anim calcmode="lin" valueType="num">
                                      <p:cBhvr>
                                        <p:cTn id="89" dur="450" decel="100000" fill="hold"/>
                                        <p:tgtEl>
                                          <p:spTgt spid="21517"/>
                                        </p:tgtEl>
                                        <p:attrNameLst>
                                          <p:attrName>ppt_y</p:attrName>
                                        </p:attrNameLst>
                                      </p:cBhvr>
                                      <p:tavLst>
                                        <p:tav tm="0">
                                          <p:val>
                                            <p:strVal val="#ppt_y+1"/>
                                          </p:val>
                                        </p:tav>
                                        <p:tav tm="100000">
                                          <p:val>
                                            <p:strVal val="#ppt_y-.03"/>
                                          </p:val>
                                        </p:tav>
                                      </p:tavLst>
                                    </p:anim>
                                    <p:anim calcmode="lin" valueType="num">
                                      <p:cBhvr>
                                        <p:cTn id="90" dur="50" accel="100000" fill="hold">
                                          <p:stCondLst>
                                            <p:cond delay="450"/>
                                          </p:stCondLst>
                                        </p:cTn>
                                        <p:tgtEl>
                                          <p:spTgt spid="21517"/>
                                        </p:tgtEl>
                                        <p:attrNameLst>
                                          <p:attrName>ppt_y</p:attrName>
                                        </p:attrNameLst>
                                      </p:cBhvr>
                                      <p:tavLst>
                                        <p:tav tm="0">
                                          <p:val>
                                            <p:strVal val="#ppt_y-.03"/>
                                          </p:val>
                                        </p:tav>
                                        <p:tav tm="100000">
                                          <p:val>
                                            <p:strVal val="#ppt_y"/>
                                          </p:val>
                                        </p:tav>
                                      </p:tavLst>
                                    </p:anim>
                                  </p:childTnLst>
                                </p:cTn>
                              </p:par>
                              <p:par>
                                <p:cTn id="91" presetID="37" presetClass="entr" presetSubtype="0" fill="hold" grpId="0" nodeType="withEffect">
                                  <p:stCondLst>
                                    <p:cond delay="0"/>
                                  </p:stCondLst>
                                  <p:childTnLst>
                                    <p:set>
                                      <p:cBhvr>
                                        <p:cTn id="92" dur="1" fill="hold">
                                          <p:stCondLst>
                                            <p:cond delay="0"/>
                                          </p:stCondLst>
                                        </p:cTn>
                                        <p:tgtEl>
                                          <p:spTgt spid="21518"/>
                                        </p:tgtEl>
                                        <p:attrNameLst>
                                          <p:attrName>style.visibility</p:attrName>
                                        </p:attrNameLst>
                                      </p:cBhvr>
                                      <p:to>
                                        <p:strVal val="visible"/>
                                      </p:to>
                                    </p:set>
                                    <p:animEffect>
                                      <p:cBhvr>
                                        <p:cTn id="93" dur="500"/>
                                        <p:tgtEl>
                                          <p:spTgt spid="21518"/>
                                        </p:tgtEl>
                                      </p:cBhvr>
                                    </p:animEffect>
                                    <p:anim calcmode="lin" valueType="num">
                                      <p:cBhvr>
                                        <p:cTn id="94" dur="500" fill="hold"/>
                                        <p:tgtEl>
                                          <p:spTgt spid="21518"/>
                                        </p:tgtEl>
                                        <p:attrNameLst>
                                          <p:attrName>ppt_x</p:attrName>
                                        </p:attrNameLst>
                                      </p:cBhvr>
                                      <p:tavLst>
                                        <p:tav tm="0">
                                          <p:val>
                                            <p:strVal val="#ppt_x"/>
                                          </p:val>
                                        </p:tav>
                                        <p:tav tm="100000">
                                          <p:val>
                                            <p:strVal val="#ppt_x"/>
                                          </p:val>
                                        </p:tav>
                                      </p:tavLst>
                                    </p:anim>
                                    <p:anim calcmode="lin" valueType="num">
                                      <p:cBhvr>
                                        <p:cTn id="95" dur="450" decel="100000" fill="hold"/>
                                        <p:tgtEl>
                                          <p:spTgt spid="21518"/>
                                        </p:tgtEl>
                                        <p:attrNameLst>
                                          <p:attrName>ppt_y</p:attrName>
                                        </p:attrNameLst>
                                      </p:cBhvr>
                                      <p:tavLst>
                                        <p:tav tm="0">
                                          <p:val>
                                            <p:strVal val="#ppt_y+1"/>
                                          </p:val>
                                        </p:tav>
                                        <p:tav tm="100000">
                                          <p:val>
                                            <p:strVal val="#ppt_y-.03"/>
                                          </p:val>
                                        </p:tav>
                                      </p:tavLst>
                                    </p:anim>
                                    <p:anim calcmode="lin" valueType="num">
                                      <p:cBhvr>
                                        <p:cTn id="96" dur="50" accel="100000" fill="hold">
                                          <p:stCondLst>
                                            <p:cond delay="450"/>
                                          </p:stCondLst>
                                        </p:cTn>
                                        <p:tgtEl>
                                          <p:spTgt spid="21518"/>
                                        </p:tgtEl>
                                        <p:attrNameLst>
                                          <p:attrName>ppt_y</p:attrName>
                                        </p:attrNameLst>
                                      </p:cBhvr>
                                      <p:tavLst>
                                        <p:tav tm="0">
                                          <p:val>
                                            <p:strVal val="#ppt_y-.03"/>
                                          </p:val>
                                        </p:tav>
                                        <p:tav tm="100000">
                                          <p:val>
                                            <p:strVal val="#ppt_y"/>
                                          </p:val>
                                        </p:tav>
                                      </p:tavLst>
                                    </p:anim>
                                  </p:childTnLst>
                                </p:cTn>
                              </p:par>
                              <p:par>
                                <p:cTn id="97" presetID="37" presetClass="entr" presetSubtype="0" fill="hold" grpId="0" nodeType="withEffect">
                                  <p:stCondLst>
                                    <p:cond delay="0"/>
                                  </p:stCondLst>
                                  <p:childTnLst>
                                    <p:set>
                                      <p:cBhvr>
                                        <p:cTn id="98" dur="1" fill="hold">
                                          <p:stCondLst>
                                            <p:cond delay="0"/>
                                          </p:stCondLst>
                                        </p:cTn>
                                        <p:tgtEl>
                                          <p:spTgt spid="21519"/>
                                        </p:tgtEl>
                                        <p:attrNameLst>
                                          <p:attrName>style.visibility</p:attrName>
                                        </p:attrNameLst>
                                      </p:cBhvr>
                                      <p:to>
                                        <p:strVal val="visible"/>
                                      </p:to>
                                    </p:set>
                                    <p:animEffect>
                                      <p:cBhvr>
                                        <p:cTn id="99" dur="500"/>
                                        <p:tgtEl>
                                          <p:spTgt spid="21519"/>
                                        </p:tgtEl>
                                      </p:cBhvr>
                                    </p:animEffect>
                                    <p:anim calcmode="lin" valueType="num">
                                      <p:cBhvr>
                                        <p:cTn id="100" dur="500" fill="hold"/>
                                        <p:tgtEl>
                                          <p:spTgt spid="21519"/>
                                        </p:tgtEl>
                                        <p:attrNameLst>
                                          <p:attrName>ppt_x</p:attrName>
                                        </p:attrNameLst>
                                      </p:cBhvr>
                                      <p:tavLst>
                                        <p:tav tm="0">
                                          <p:val>
                                            <p:strVal val="#ppt_x"/>
                                          </p:val>
                                        </p:tav>
                                        <p:tav tm="100000">
                                          <p:val>
                                            <p:strVal val="#ppt_x"/>
                                          </p:val>
                                        </p:tav>
                                      </p:tavLst>
                                    </p:anim>
                                    <p:anim calcmode="lin" valueType="num">
                                      <p:cBhvr>
                                        <p:cTn id="101" dur="450" decel="100000" fill="hold"/>
                                        <p:tgtEl>
                                          <p:spTgt spid="21519"/>
                                        </p:tgtEl>
                                        <p:attrNameLst>
                                          <p:attrName>ppt_y</p:attrName>
                                        </p:attrNameLst>
                                      </p:cBhvr>
                                      <p:tavLst>
                                        <p:tav tm="0">
                                          <p:val>
                                            <p:strVal val="#ppt_y+1"/>
                                          </p:val>
                                        </p:tav>
                                        <p:tav tm="100000">
                                          <p:val>
                                            <p:strVal val="#ppt_y-.03"/>
                                          </p:val>
                                        </p:tav>
                                      </p:tavLst>
                                    </p:anim>
                                    <p:anim calcmode="lin" valueType="num">
                                      <p:cBhvr>
                                        <p:cTn id="102" dur="50" accel="100000" fill="hold">
                                          <p:stCondLst>
                                            <p:cond delay="450"/>
                                          </p:stCondLst>
                                        </p:cTn>
                                        <p:tgtEl>
                                          <p:spTgt spid="21519"/>
                                        </p:tgtEl>
                                        <p:attrNameLst>
                                          <p:attrName>ppt_y</p:attrName>
                                        </p:attrNameLst>
                                      </p:cBhvr>
                                      <p:tavLst>
                                        <p:tav tm="0">
                                          <p:val>
                                            <p:strVal val="#ppt_y-.03"/>
                                          </p:val>
                                        </p:tav>
                                        <p:tav tm="100000">
                                          <p:val>
                                            <p:strVal val="#ppt_y"/>
                                          </p:val>
                                        </p:tav>
                                      </p:tavLst>
                                    </p:anim>
                                  </p:childTnLst>
                                </p:cTn>
                              </p:par>
                              <p:par>
                                <p:cTn id="103" presetID="37" presetClass="entr" presetSubtype="0" fill="hold" grpId="0" nodeType="withEffect">
                                  <p:stCondLst>
                                    <p:cond delay="0"/>
                                  </p:stCondLst>
                                  <p:childTnLst>
                                    <p:set>
                                      <p:cBhvr>
                                        <p:cTn id="104" dur="1" fill="hold">
                                          <p:stCondLst>
                                            <p:cond delay="0"/>
                                          </p:stCondLst>
                                        </p:cTn>
                                        <p:tgtEl>
                                          <p:spTgt spid="21526"/>
                                        </p:tgtEl>
                                        <p:attrNameLst>
                                          <p:attrName>style.visibility</p:attrName>
                                        </p:attrNameLst>
                                      </p:cBhvr>
                                      <p:to>
                                        <p:strVal val="visible"/>
                                      </p:to>
                                    </p:set>
                                    <p:animEffect>
                                      <p:cBhvr>
                                        <p:cTn id="105" dur="500"/>
                                        <p:tgtEl>
                                          <p:spTgt spid="21526"/>
                                        </p:tgtEl>
                                      </p:cBhvr>
                                    </p:animEffect>
                                    <p:anim calcmode="lin" valueType="num">
                                      <p:cBhvr>
                                        <p:cTn id="106" dur="500" fill="hold"/>
                                        <p:tgtEl>
                                          <p:spTgt spid="21526"/>
                                        </p:tgtEl>
                                        <p:attrNameLst>
                                          <p:attrName>ppt_x</p:attrName>
                                        </p:attrNameLst>
                                      </p:cBhvr>
                                      <p:tavLst>
                                        <p:tav tm="0">
                                          <p:val>
                                            <p:strVal val="#ppt_x"/>
                                          </p:val>
                                        </p:tav>
                                        <p:tav tm="100000">
                                          <p:val>
                                            <p:strVal val="#ppt_x"/>
                                          </p:val>
                                        </p:tav>
                                      </p:tavLst>
                                    </p:anim>
                                    <p:anim calcmode="lin" valueType="num">
                                      <p:cBhvr>
                                        <p:cTn id="107" dur="450" decel="100000" fill="hold"/>
                                        <p:tgtEl>
                                          <p:spTgt spid="21526"/>
                                        </p:tgtEl>
                                        <p:attrNameLst>
                                          <p:attrName>ppt_y</p:attrName>
                                        </p:attrNameLst>
                                      </p:cBhvr>
                                      <p:tavLst>
                                        <p:tav tm="0">
                                          <p:val>
                                            <p:strVal val="#ppt_y+1"/>
                                          </p:val>
                                        </p:tav>
                                        <p:tav tm="100000">
                                          <p:val>
                                            <p:strVal val="#ppt_y-.03"/>
                                          </p:val>
                                        </p:tav>
                                      </p:tavLst>
                                    </p:anim>
                                    <p:anim calcmode="lin" valueType="num">
                                      <p:cBhvr>
                                        <p:cTn id="108" dur="50" accel="100000" fill="hold">
                                          <p:stCondLst>
                                            <p:cond delay="450"/>
                                          </p:stCondLst>
                                        </p:cTn>
                                        <p:tgtEl>
                                          <p:spTgt spid="21526"/>
                                        </p:tgtEl>
                                        <p:attrNameLst>
                                          <p:attrName>ppt_y</p:attrName>
                                        </p:attrNameLst>
                                      </p:cBhvr>
                                      <p:tavLst>
                                        <p:tav tm="0">
                                          <p:val>
                                            <p:strVal val="#ppt_y-.03"/>
                                          </p:val>
                                        </p:tav>
                                        <p:tav tm="100000">
                                          <p:val>
                                            <p:strVal val="#ppt_y"/>
                                          </p:val>
                                        </p:tav>
                                      </p:tavLst>
                                    </p:anim>
                                  </p:childTnLst>
                                </p:cTn>
                              </p:par>
                              <p:par>
                                <p:cTn id="109" presetID="37" presetClass="entr" presetSubtype="0" fill="hold" grpId="0" nodeType="withEffect">
                                  <p:stCondLst>
                                    <p:cond delay="0"/>
                                  </p:stCondLst>
                                  <p:childTnLst>
                                    <p:set>
                                      <p:cBhvr>
                                        <p:cTn id="110" dur="1" fill="hold">
                                          <p:stCondLst>
                                            <p:cond delay="0"/>
                                          </p:stCondLst>
                                        </p:cTn>
                                        <p:tgtEl>
                                          <p:spTgt spid="21527"/>
                                        </p:tgtEl>
                                        <p:attrNameLst>
                                          <p:attrName>style.visibility</p:attrName>
                                        </p:attrNameLst>
                                      </p:cBhvr>
                                      <p:to>
                                        <p:strVal val="visible"/>
                                      </p:to>
                                    </p:set>
                                    <p:animEffect>
                                      <p:cBhvr>
                                        <p:cTn id="111" dur="500"/>
                                        <p:tgtEl>
                                          <p:spTgt spid="21527"/>
                                        </p:tgtEl>
                                      </p:cBhvr>
                                    </p:animEffect>
                                    <p:anim calcmode="lin" valueType="num">
                                      <p:cBhvr>
                                        <p:cTn id="112" dur="500" fill="hold"/>
                                        <p:tgtEl>
                                          <p:spTgt spid="21527"/>
                                        </p:tgtEl>
                                        <p:attrNameLst>
                                          <p:attrName>ppt_x</p:attrName>
                                        </p:attrNameLst>
                                      </p:cBhvr>
                                      <p:tavLst>
                                        <p:tav tm="0">
                                          <p:val>
                                            <p:strVal val="#ppt_x"/>
                                          </p:val>
                                        </p:tav>
                                        <p:tav tm="100000">
                                          <p:val>
                                            <p:strVal val="#ppt_x"/>
                                          </p:val>
                                        </p:tav>
                                      </p:tavLst>
                                    </p:anim>
                                    <p:anim calcmode="lin" valueType="num">
                                      <p:cBhvr>
                                        <p:cTn id="113" dur="450" decel="100000" fill="hold"/>
                                        <p:tgtEl>
                                          <p:spTgt spid="21527"/>
                                        </p:tgtEl>
                                        <p:attrNameLst>
                                          <p:attrName>ppt_y</p:attrName>
                                        </p:attrNameLst>
                                      </p:cBhvr>
                                      <p:tavLst>
                                        <p:tav tm="0">
                                          <p:val>
                                            <p:strVal val="#ppt_y+1"/>
                                          </p:val>
                                        </p:tav>
                                        <p:tav tm="100000">
                                          <p:val>
                                            <p:strVal val="#ppt_y-.03"/>
                                          </p:val>
                                        </p:tav>
                                      </p:tavLst>
                                    </p:anim>
                                    <p:anim calcmode="lin" valueType="num">
                                      <p:cBhvr>
                                        <p:cTn id="114" dur="50" accel="100000" fill="hold">
                                          <p:stCondLst>
                                            <p:cond delay="450"/>
                                          </p:stCondLst>
                                        </p:cTn>
                                        <p:tgtEl>
                                          <p:spTgt spid="21527"/>
                                        </p:tgtEl>
                                        <p:attrNameLst>
                                          <p:attrName>ppt_y</p:attrName>
                                        </p:attrNameLst>
                                      </p:cBhvr>
                                      <p:tavLst>
                                        <p:tav tm="0">
                                          <p:val>
                                            <p:strVal val="#ppt_y-.03"/>
                                          </p:val>
                                        </p:tav>
                                        <p:tav tm="100000">
                                          <p:val>
                                            <p:strVal val="#ppt_y"/>
                                          </p:val>
                                        </p:tav>
                                      </p:tavLst>
                                    </p:anim>
                                  </p:childTnLst>
                                </p:cTn>
                              </p:par>
                              <p:par>
                                <p:cTn id="115" presetID="37" presetClass="entr" presetSubtype="0" fill="hold" grpId="0" nodeType="withEffect">
                                  <p:stCondLst>
                                    <p:cond delay="0"/>
                                  </p:stCondLst>
                                  <p:childTnLst>
                                    <p:set>
                                      <p:cBhvr>
                                        <p:cTn id="116" dur="1" fill="hold">
                                          <p:stCondLst>
                                            <p:cond delay="0"/>
                                          </p:stCondLst>
                                        </p:cTn>
                                        <p:tgtEl>
                                          <p:spTgt spid="21528"/>
                                        </p:tgtEl>
                                        <p:attrNameLst>
                                          <p:attrName>style.visibility</p:attrName>
                                        </p:attrNameLst>
                                      </p:cBhvr>
                                      <p:to>
                                        <p:strVal val="visible"/>
                                      </p:to>
                                    </p:set>
                                    <p:animEffect>
                                      <p:cBhvr>
                                        <p:cTn id="117" dur="500"/>
                                        <p:tgtEl>
                                          <p:spTgt spid="21528"/>
                                        </p:tgtEl>
                                      </p:cBhvr>
                                    </p:animEffect>
                                    <p:anim calcmode="lin" valueType="num">
                                      <p:cBhvr>
                                        <p:cTn id="118" dur="500" fill="hold"/>
                                        <p:tgtEl>
                                          <p:spTgt spid="21528"/>
                                        </p:tgtEl>
                                        <p:attrNameLst>
                                          <p:attrName>ppt_x</p:attrName>
                                        </p:attrNameLst>
                                      </p:cBhvr>
                                      <p:tavLst>
                                        <p:tav tm="0">
                                          <p:val>
                                            <p:strVal val="#ppt_x"/>
                                          </p:val>
                                        </p:tav>
                                        <p:tav tm="100000">
                                          <p:val>
                                            <p:strVal val="#ppt_x"/>
                                          </p:val>
                                        </p:tav>
                                      </p:tavLst>
                                    </p:anim>
                                    <p:anim calcmode="lin" valueType="num">
                                      <p:cBhvr>
                                        <p:cTn id="119" dur="450" decel="100000" fill="hold"/>
                                        <p:tgtEl>
                                          <p:spTgt spid="21528"/>
                                        </p:tgtEl>
                                        <p:attrNameLst>
                                          <p:attrName>ppt_y</p:attrName>
                                        </p:attrNameLst>
                                      </p:cBhvr>
                                      <p:tavLst>
                                        <p:tav tm="0">
                                          <p:val>
                                            <p:strVal val="#ppt_y+1"/>
                                          </p:val>
                                        </p:tav>
                                        <p:tav tm="100000">
                                          <p:val>
                                            <p:strVal val="#ppt_y-.03"/>
                                          </p:val>
                                        </p:tav>
                                      </p:tavLst>
                                    </p:anim>
                                    <p:anim calcmode="lin" valueType="num">
                                      <p:cBhvr>
                                        <p:cTn id="120" dur="50" accel="100000" fill="hold">
                                          <p:stCondLst>
                                            <p:cond delay="450"/>
                                          </p:stCondLst>
                                        </p:cTn>
                                        <p:tgtEl>
                                          <p:spTgt spid="21528"/>
                                        </p:tgtEl>
                                        <p:attrNameLst>
                                          <p:attrName>ppt_y</p:attrName>
                                        </p:attrNameLst>
                                      </p:cBhvr>
                                      <p:tavLst>
                                        <p:tav tm="0">
                                          <p:val>
                                            <p:strVal val="#ppt_y-.03"/>
                                          </p:val>
                                        </p:tav>
                                        <p:tav tm="100000">
                                          <p:val>
                                            <p:strVal val="#ppt_y"/>
                                          </p:val>
                                        </p:tav>
                                      </p:tavLst>
                                    </p:anim>
                                  </p:childTnLst>
                                </p:cTn>
                              </p:par>
                              <p:par>
                                <p:cTn id="121" presetID="37" presetClass="entr" presetSubtype="0" fill="hold" grpId="0" nodeType="withEffect">
                                  <p:stCondLst>
                                    <p:cond delay="0"/>
                                  </p:stCondLst>
                                  <p:childTnLst>
                                    <p:set>
                                      <p:cBhvr>
                                        <p:cTn id="122" dur="1" fill="hold">
                                          <p:stCondLst>
                                            <p:cond delay="0"/>
                                          </p:stCondLst>
                                        </p:cTn>
                                        <p:tgtEl>
                                          <p:spTgt spid="21529"/>
                                        </p:tgtEl>
                                        <p:attrNameLst>
                                          <p:attrName>style.visibility</p:attrName>
                                        </p:attrNameLst>
                                      </p:cBhvr>
                                      <p:to>
                                        <p:strVal val="visible"/>
                                      </p:to>
                                    </p:set>
                                    <p:animEffect>
                                      <p:cBhvr>
                                        <p:cTn id="123" dur="500"/>
                                        <p:tgtEl>
                                          <p:spTgt spid="21529"/>
                                        </p:tgtEl>
                                      </p:cBhvr>
                                    </p:animEffect>
                                    <p:anim calcmode="lin" valueType="num">
                                      <p:cBhvr>
                                        <p:cTn id="124" dur="500" fill="hold"/>
                                        <p:tgtEl>
                                          <p:spTgt spid="21529"/>
                                        </p:tgtEl>
                                        <p:attrNameLst>
                                          <p:attrName>ppt_x</p:attrName>
                                        </p:attrNameLst>
                                      </p:cBhvr>
                                      <p:tavLst>
                                        <p:tav tm="0">
                                          <p:val>
                                            <p:strVal val="#ppt_x"/>
                                          </p:val>
                                        </p:tav>
                                        <p:tav tm="100000">
                                          <p:val>
                                            <p:strVal val="#ppt_x"/>
                                          </p:val>
                                        </p:tav>
                                      </p:tavLst>
                                    </p:anim>
                                    <p:anim calcmode="lin" valueType="num">
                                      <p:cBhvr>
                                        <p:cTn id="125" dur="450" decel="100000" fill="hold"/>
                                        <p:tgtEl>
                                          <p:spTgt spid="21529"/>
                                        </p:tgtEl>
                                        <p:attrNameLst>
                                          <p:attrName>ppt_y</p:attrName>
                                        </p:attrNameLst>
                                      </p:cBhvr>
                                      <p:tavLst>
                                        <p:tav tm="0">
                                          <p:val>
                                            <p:strVal val="#ppt_y+1"/>
                                          </p:val>
                                        </p:tav>
                                        <p:tav tm="100000">
                                          <p:val>
                                            <p:strVal val="#ppt_y-.03"/>
                                          </p:val>
                                        </p:tav>
                                      </p:tavLst>
                                    </p:anim>
                                    <p:anim calcmode="lin" valueType="num">
                                      <p:cBhvr>
                                        <p:cTn id="126" dur="50" accel="100000" fill="hold">
                                          <p:stCondLst>
                                            <p:cond delay="450"/>
                                          </p:stCondLst>
                                        </p:cTn>
                                        <p:tgtEl>
                                          <p:spTgt spid="21529"/>
                                        </p:tgtEl>
                                        <p:attrNameLst>
                                          <p:attrName>ppt_y</p:attrName>
                                        </p:attrNameLst>
                                      </p:cBhvr>
                                      <p:tavLst>
                                        <p:tav tm="0">
                                          <p:val>
                                            <p:strVal val="#ppt_y-.03"/>
                                          </p:val>
                                        </p:tav>
                                        <p:tav tm="100000">
                                          <p:val>
                                            <p:strVal val="#ppt_y"/>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55" presetClass="entr" presetSubtype="0" fill="hold" grpId="0" nodeType="clickEffect">
                                  <p:stCondLst>
                                    <p:cond delay="0"/>
                                  </p:stCondLst>
                                  <p:childTnLst>
                                    <p:set>
                                      <p:cBhvr>
                                        <p:cTn id="130" dur="1" fill="hold">
                                          <p:stCondLst>
                                            <p:cond delay="0"/>
                                          </p:stCondLst>
                                        </p:cTn>
                                        <p:tgtEl>
                                          <p:spTgt spid="21535"/>
                                        </p:tgtEl>
                                        <p:attrNameLst>
                                          <p:attrName>style.visibility</p:attrName>
                                        </p:attrNameLst>
                                      </p:cBhvr>
                                      <p:to>
                                        <p:strVal val="visible"/>
                                      </p:to>
                                    </p:set>
                                    <p:anim calcmode="lin" valueType="num">
                                      <p:cBhvr>
                                        <p:cTn id="131" dur="500" fill="hold"/>
                                        <p:tgtEl>
                                          <p:spTgt spid="21535"/>
                                        </p:tgtEl>
                                        <p:attrNameLst>
                                          <p:attrName>ppt_w</p:attrName>
                                        </p:attrNameLst>
                                      </p:cBhvr>
                                      <p:tavLst>
                                        <p:tav tm="0">
                                          <p:val>
                                            <p:strVal val="#ppt_w*0.70"/>
                                          </p:val>
                                        </p:tav>
                                        <p:tav tm="100000">
                                          <p:val>
                                            <p:strVal val="#ppt_w"/>
                                          </p:val>
                                        </p:tav>
                                      </p:tavLst>
                                    </p:anim>
                                    <p:anim calcmode="lin" valueType="num">
                                      <p:cBhvr>
                                        <p:cTn id="132" dur="500" fill="hold"/>
                                        <p:tgtEl>
                                          <p:spTgt spid="21535"/>
                                        </p:tgtEl>
                                        <p:attrNameLst>
                                          <p:attrName>ppt_h</p:attrName>
                                        </p:attrNameLst>
                                      </p:cBhvr>
                                      <p:tavLst>
                                        <p:tav tm="0">
                                          <p:val>
                                            <p:strVal val="#ppt_h"/>
                                          </p:val>
                                        </p:tav>
                                        <p:tav tm="100000">
                                          <p:val>
                                            <p:strVal val="#ppt_h"/>
                                          </p:val>
                                        </p:tav>
                                      </p:tavLst>
                                    </p:anim>
                                    <p:animEffect>
                                      <p:cBhvr>
                                        <p:cTn id="133" dur="500"/>
                                        <p:tgtEl>
                                          <p:spTgt spid="21535"/>
                                        </p:tgtEl>
                                      </p:cBhvr>
                                    </p:animEffect>
                                  </p:childTnLst>
                                </p:cTn>
                              </p:par>
                            </p:childTnLst>
                          </p:cTn>
                        </p:par>
                        <p:par>
                          <p:cTn id="134" fill="hold" nodeType="afterGroup">
                            <p:stCondLst>
                              <p:cond delay="500"/>
                            </p:stCondLst>
                            <p:childTnLst>
                              <p:par>
                                <p:cTn id="135" presetID="42" presetClass="path" presetSubtype="0" accel="50000" decel="50000" fill="hold" grpId="1" nodeType="afterEffect">
                                  <p:stCondLst>
                                    <p:cond delay="0"/>
                                  </p:stCondLst>
                                  <p:childTnLst>
                                    <p:animMotion origin="layout" path="M -3.05556E-6 1.90564E-6 L -0.00052 0.10893 " pathEditMode="relative" rAng="0" ptsTypes="AA">
                                      <p:cBhvr>
                                        <p:cTn id="136" dur="500" fill="hold"/>
                                        <p:tgtEl>
                                          <p:spTgt spid="21535"/>
                                        </p:tgtEl>
                                        <p:attrNameLst>
                                          <p:attrName>ppt_x,ppt_y</p:attrName>
                                        </p:attrNameLst>
                                      </p:cBhvr>
                                      <p:rCtr x="0" y="5400"/>
                                    </p:animMotion>
                                  </p:childTnLst>
                                </p:cTn>
                              </p:par>
                              <p:par>
                                <p:cTn id="137" presetID="54" presetClass="entr" presetSubtype="0" accel="100000" fill="hold" grpId="0" nodeType="withEffect">
                                  <p:stCondLst>
                                    <p:cond delay="0"/>
                                  </p:stCondLst>
                                  <p:childTnLst>
                                    <p:set>
                                      <p:cBhvr>
                                        <p:cTn id="138" dur="1" fill="hold">
                                          <p:stCondLst>
                                            <p:cond delay="0"/>
                                          </p:stCondLst>
                                        </p:cTn>
                                        <p:tgtEl>
                                          <p:spTgt spid="21530"/>
                                        </p:tgtEl>
                                        <p:attrNameLst>
                                          <p:attrName>style.visibility</p:attrName>
                                        </p:attrNameLst>
                                      </p:cBhvr>
                                      <p:to>
                                        <p:strVal val="visible"/>
                                      </p:to>
                                    </p:set>
                                    <p:anim calcmode="lin" valueType="num">
                                      <p:cBhvr>
                                        <p:cTn id="139" dur="500" fill="hold"/>
                                        <p:tgtEl>
                                          <p:spTgt spid="21530"/>
                                        </p:tgtEl>
                                        <p:attrNameLst>
                                          <p:attrName>ppt_w</p:attrName>
                                        </p:attrNameLst>
                                      </p:cBhvr>
                                      <p:tavLst>
                                        <p:tav tm="0">
                                          <p:val>
                                            <p:strVal val="#ppt_w*0.05"/>
                                          </p:val>
                                        </p:tav>
                                        <p:tav tm="100000">
                                          <p:val>
                                            <p:strVal val="#ppt_w"/>
                                          </p:val>
                                        </p:tav>
                                      </p:tavLst>
                                    </p:anim>
                                    <p:anim calcmode="lin" valueType="num">
                                      <p:cBhvr>
                                        <p:cTn id="140" dur="500" fill="hold"/>
                                        <p:tgtEl>
                                          <p:spTgt spid="21530"/>
                                        </p:tgtEl>
                                        <p:attrNameLst>
                                          <p:attrName>ppt_h</p:attrName>
                                        </p:attrNameLst>
                                      </p:cBhvr>
                                      <p:tavLst>
                                        <p:tav tm="0">
                                          <p:val>
                                            <p:strVal val="#ppt_h"/>
                                          </p:val>
                                        </p:tav>
                                        <p:tav tm="100000">
                                          <p:val>
                                            <p:strVal val="#ppt_h"/>
                                          </p:val>
                                        </p:tav>
                                      </p:tavLst>
                                    </p:anim>
                                    <p:anim calcmode="lin" valueType="num">
                                      <p:cBhvr>
                                        <p:cTn id="141" dur="500" fill="hold"/>
                                        <p:tgtEl>
                                          <p:spTgt spid="21530"/>
                                        </p:tgtEl>
                                        <p:attrNameLst>
                                          <p:attrName>ppt_x</p:attrName>
                                        </p:attrNameLst>
                                      </p:cBhvr>
                                      <p:tavLst>
                                        <p:tav tm="0">
                                          <p:val>
                                            <p:strVal val="#ppt_x-.2"/>
                                          </p:val>
                                        </p:tav>
                                        <p:tav tm="100000">
                                          <p:val>
                                            <p:strVal val="#ppt_x"/>
                                          </p:val>
                                        </p:tav>
                                      </p:tavLst>
                                    </p:anim>
                                    <p:anim calcmode="lin" valueType="num">
                                      <p:cBhvr>
                                        <p:cTn id="142" dur="500" fill="hold"/>
                                        <p:tgtEl>
                                          <p:spTgt spid="21530"/>
                                        </p:tgtEl>
                                        <p:attrNameLst>
                                          <p:attrName>ppt_y</p:attrName>
                                        </p:attrNameLst>
                                      </p:cBhvr>
                                      <p:tavLst>
                                        <p:tav tm="0">
                                          <p:val>
                                            <p:strVal val="#ppt_y"/>
                                          </p:val>
                                        </p:tav>
                                        <p:tav tm="100000">
                                          <p:val>
                                            <p:strVal val="#ppt_y"/>
                                          </p:val>
                                        </p:tav>
                                      </p:tavLst>
                                    </p:anim>
                                    <p:animEffect>
                                      <p:cBhvr>
                                        <p:cTn id="143" dur="500"/>
                                        <p:tgtEl>
                                          <p:spTgt spid="21530"/>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54" presetClass="entr" presetSubtype="0" accel="100000" fill="hold" grpId="0" nodeType="clickEffect">
                                  <p:stCondLst>
                                    <p:cond delay="0"/>
                                  </p:stCondLst>
                                  <p:childTnLst>
                                    <p:set>
                                      <p:cBhvr>
                                        <p:cTn id="147" dur="1" fill="hold">
                                          <p:stCondLst>
                                            <p:cond delay="0"/>
                                          </p:stCondLst>
                                        </p:cTn>
                                        <p:tgtEl>
                                          <p:spTgt spid="21531"/>
                                        </p:tgtEl>
                                        <p:attrNameLst>
                                          <p:attrName>style.visibility</p:attrName>
                                        </p:attrNameLst>
                                      </p:cBhvr>
                                      <p:to>
                                        <p:strVal val="visible"/>
                                      </p:to>
                                    </p:set>
                                    <p:anim calcmode="lin" valueType="num">
                                      <p:cBhvr>
                                        <p:cTn id="148" dur="500" fill="hold"/>
                                        <p:tgtEl>
                                          <p:spTgt spid="21531"/>
                                        </p:tgtEl>
                                        <p:attrNameLst>
                                          <p:attrName>ppt_w</p:attrName>
                                        </p:attrNameLst>
                                      </p:cBhvr>
                                      <p:tavLst>
                                        <p:tav tm="0">
                                          <p:val>
                                            <p:strVal val="#ppt_w*0.05"/>
                                          </p:val>
                                        </p:tav>
                                        <p:tav tm="100000">
                                          <p:val>
                                            <p:strVal val="#ppt_w"/>
                                          </p:val>
                                        </p:tav>
                                      </p:tavLst>
                                    </p:anim>
                                    <p:anim calcmode="lin" valueType="num">
                                      <p:cBhvr>
                                        <p:cTn id="149" dur="500" fill="hold"/>
                                        <p:tgtEl>
                                          <p:spTgt spid="21531"/>
                                        </p:tgtEl>
                                        <p:attrNameLst>
                                          <p:attrName>ppt_h</p:attrName>
                                        </p:attrNameLst>
                                      </p:cBhvr>
                                      <p:tavLst>
                                        <p:tav tm="0">
                                          <p:val>
                                            <p:strVal val="#ppt_h"/>
                                          </p:val>
                                        </p:tav>
                                        <p:tav tm="100000">
                                          <p:val>
                                            <p:strVal val="#ppt_h"/>
                                          </p:val>
                                        </p:tav>
                                      </p:tavLst>
                                    </p:anim>
                                    <p:anim calcmode="lin" valueType="num">
                                      <p:cBhvr>
                                        <p:cTn id="150" dur="500" fill="hold"/>
                                        <p:tgtEl>
                                          <p:spTgt spid="21531"/>
                                        </p:tgtEl>
                                        <p:attrNameLst>
                                          <p:attrName>ppt_x</p:attrName>
                                        </p:attrNameLst>
                                      </p:cBhvr>
                                      <p:tavLst>
                                        <p:tav tm="0">
                                          <p:val>
                                            <p:strVal val="#ppt_x-.2"/>
                                          </p:val>
                                        </p:tav>
                                        <p:tav tm="100000">
                                          <p:val>
                                            <p:strVal val="#ppt_x"/>
                                          </p:val>
                                        </p:tav>
                                      </p:tavLst>
                                    </p:anim>
                                    <p:anim calcmode="lin" valueType="num">
                                      <p:cBhvr>
                                        <p:cTn id="151" dur="500" fill="hold"/>
                                        <p:tgtEl>
                                          <p:spTgt spid="21531"/>
                                        </p:tgtEl>
                                        <p:attrNameLst>
                                          <p:attrName>ppt_y</p:attrName>
                                        </p:attrNameLst>
                                      </p:cBhvr>
                                      <p:tavLst>
                                        <p:tav tm="0">
                                          <p:val>
                                            <p:strVal val="#ppt_y"/>
                                          </p:val>
                                        </p:tav>
                                        <p:tav tm="100000">
                                          <p:val>
                                            <p:strVal val="#ppt_y"/>
                                          </p:val>
                                        </p:tav>
                                      </p:tavLst>
                                    </p:anim>
                                    <p:animEffect>
                                      <p:cBhvr>
                                        <p:cTn id="152" dur="500"/>
                                        <p:tgtEl>
                                          <p:spTgt spid="21531"/>
                                        </p:tgtEl>
                                      </p:cBhvr>
                                    </p:animEffect>
                                  </p:childTnLst>
                                </p:cTn>
                              </p:par>
                              <p:par>
                                <p:cTn id="153" presetID="42" presetClass="path" presetSubtype="0" accel="50000" decel="50000" fill="hold" grpId="1" nodeType="withEffect">
                                  <p:stCondLst>
                                    <p:cond delay="0"/>
                                  </p:stCondLst>
                                  <p:childTnLst>
                                    <p:animMotion origin="layout" path="M -2.22222E-6 -4.99537E-7 L -0.00052 0.10893 " pathEditMode="relative" rAng="0" ptsTypes="AA">
                                      <p:cBhvr>
                                        <p:cTn id="154" dur="500" fill="hold"/>
                                        <p:tgtEl>
                                          <p:spTgt spid="21530"/>
                                        </p:tgtEl>
                                        <p:attrNameLst>
                                          <p:attrName>ppt_x,ppt_y</p:attrName>
                                        </p:attrNameLst>
                                      </p:cBhvr>
                                      <p:rCtr x="0" y="5400"/>
                                    </p:animMotion>
                                  </p:childTnLst>
                                </p:cTn>
                              </p:par>
                              <p:par>
                                <p:cTn id="155" presetID="42" presetClass="path" presetSubtype="0" accel="50000" decel="50000" fill="hold" grpId="2" nodeType="withEffect">
                                  <p:stCondLst>
                                    <p:cond delay="0"/>
                                  </p:stCondLst>
                                  <p:childTnLst>
                                    <p:animMotion origin="layout" path="M -0.00052 0.10893 L -0.00052 0.21624 " pathEditMode="relative" rAng="0" ptsTypes="AA">
                                      <p:cBhvr>
                                        <p:cTn id="156" dur="500" fill="hold"/>
                                        <p:tgtEl>
                                          <p:spTgt spid="21535"/>
                                        </p:tgtEl>
                                        <p:attrNameLst>
                                          <p:attrName>ppt_x,ppt_y</p:attrName>
                                        </p:attrNameLst>
                                      </p:cBhvr>
                                      <p:rCtr x="0" y="5400"/>
                                    </p:animMotion>
                                  </p:childTnLst>
                                </p:cTn>
                              </p:par>
                            </p:childTnLst>
                          </p:cTn>
                        </p:par>
                      </p:childTnLst>
                    </p:cTn>
                  </p:par>
                  <p:par>
                    <p:cTn id="157" fill="hold" nodeType="clickPar">
                      <p:stCondLst>
                        <p:cond delay="indefinite"/>
                      </p:stCondLst>
                      <p:childTnLst>
                        <p:par>
                          <p:cTn id="158" fill="hold" nodeType="withGroup">
                            <p:stCondLst>
                              <p:cond delay="0"/>
                            </p:stCondLst>
                            <p:childTnLst>
                              <p:par>
                                <p:cTn id="159" presetID="54" presetClass="entr" presetSubtype="0" accel="100000" fill="hold" grpId="0" nodeType="clickEffect">
                                  <p:stCondLst>
                                    <p:cond delay="0"/>
                                  </p:stCondLst>
                                  <p:childTnLst>
                                    <p:set>
                                      <p:cBhvr>
                                        <p:cTn id="160" dur="1" fill="hold">
                                          <p:stCondLst>
                                            <p:cond delay="0"/>
                                          </p:stCondLst>
                                        </p:cTn>
                                        <p:tgtEl>
                                          <p:spTgt spid="21532"/>
                                        </p:tgtEl>
                                        <p:attrNameLst>
                                          <p:attrName>style.visibility</p:attrName>
                                        </p:attrNameLst>
                                      </p:cBhvr>
                                      <p:to>
                                        <p:strVal val="visible"/>
                                      </p:to>
                                    </p:set>
                                    <p:anim calcmode="lin" valueType="num">
                                      <p:cBhvr>
                                        <p:cTn id="161" dur="500" fill="hold"/>
                                        <p:tgtEl>
                                          <p:spTgt spid="21532"/>
                                        </p:tgtEl>
                                        <p:attrNameLst>
                                          <p:attrName>ppt_w</p:attrName>
                                        </p:attrNameLst>
                                      </p:cBhvr>
                                      <p:tavLst>
                                        <p:tav tm="0">
                                          <p:val>
                                            <p:strVal val="#ppt_w*0.05"/>
                                          </p:val>
                                        </p:tav>
                                        <p:tav tm="100000">
                                          <p:val>
                                            <p:strVal val="#ppt_w"/>
                                          </p:val>
                                        </p:tav>
                                      </p:tavLst>
                                    </p:anim>
                                    <p:anim calcmode="lin" valueType="num">
                                      <p:cBhvr>
                                        <p:cTn id="162" dur="500" fill="hold"/>
                                        <p:tgtEl>
                                          <p:spTgt spid="21532"/>
                                        </p:tgtEl>
                                        <p:attrNameLst>
                                          <p:attrName>ppt_h</p:attrName>
                                        </p:attrNameLst>
                                      </p:cBhvr>
                                      <p:tavLst>
                                        <p:tav tm="0">
                                          <p:val>
                                            <p:strVal val="#ppt_h"/>
                                          </p:val>
                                        </p:tav>
                                        <p:tav tm="100000">
                                          <p:val>
                                            <p:strVal val="#ppt_h"/>
                                          </p:val>
                                        </p:tav>
                                      </p:tavLst>
                                    </p:anim>
                                    <p:anim calcmode="lin" valueType="num">
                                      <p:cBhvr>
                                        <p:cTn id="163" dur="500" fill="hold"/>
                                        <p:tgtEl>
                                          <p:spTgt spid="21532"/>
                                        </p:tgtEl>
                                        <p:attrNameLst>
                                          <p:attrName>ppt_x</p:attrName>
                                        </p:attrNameLst>
                                      </p:cBhvr>
                                      <p:tavLst>
                                        <p:tav tm="0">
                                          <p:val>
                                            <p:strVal val="#ppt_x-.2"/>
                                          </p:val>
                                        </p:tav>
                                        <p:tav tm="100000">
                                          <p:val>
                                            <p:strVal val="#ppt_x"/>
                                          </p:val>
                                        </p:tav>
                                      </p:tavLst>
                                    </p:anim>
                                    <p:anim calcmode="lin" valueType="num">
                                      <p:cBhvr>
                                        <p:cTn id="164" dur="500" fill="hold"/>
                                        <p:tgtEl>
                                          <p:spTgt spid="21532"/>
                                        </p:tgtEl>
                                        <p:attrNameLst>
                                          <p:attrName>ppt_y</p:attrName>
                                        </p:attrNameLst>
                                      </p:cBhvr>
                                      <p:tavLst>
                                        <p:tav tm="0">
                                          <p:val>
                                            <p:strVal val="#ppt_y"/>
                                          </p:val>
                                        </p:tav>
                                        <p:tav tm="100000">
                                          <p:val>
                                            <p:strVal val="#ppt_y"/>
                                          </p:val>
                                        </p:tav>
                                      </p:tavLst>
                                    </p:anim>
                                    <p:animEffect>
                                      <p:cBhvr>
                                        <p:cTn id="165" dur="500"/>
                                        <p:tgtEl>
                                          <p:spTgt spid="21532"/>
                                        </p:tgtEl>
                                      </p:cBhvr>
                                    </p:animEffect>
                                  </p:childTnLst>
                                </p:cTn>
                              </p:par>
                              <p:par>
                                <p:cTn id="166" presetID="42" presetClass="path" presetSubtype="0" accel="50000" decel="50000" fill="hold" grpId="1" nodeType="withEffect">
                                  <p:stCondLst>
                                    <p:cond delay="0"/>
                                  </p:stCondLst>
                                  <p:childTnLst>
                                    <p:animMotion origin="layout" path="M 4.44444E-6 -1.22109E-6 L 0.00017 0.11471 " pathEditMode="relative" rAng="0" ptsTypes="AA">
                                      <p:cBhvr>
                                        <p:cTn id="167" dur="500" fill="hold"/>
                                        <p:tgtEl>
                                          <p:spTgt spid="21531"/>
                                        </p:tgtEl>
                                        <p:attrNameLst>
                                          <p:attrName>ppt_x,ppt_y</p:attrName>
                                        </p:attrNameLst>
                                      </p:cBhvr>
                                      <p:rCtr x="0" y="5700"/>
                                    </p:animMotion>
                                  </p:childTnLst>
                                </p:cTn>
                              </p:par>
                              <p:par>
                                <p:cTn id="168" presetID="42" presetClass="path" presetSubtype="0" accel="50000" decel="50000" fill="hold" grpId="2" nodeType="withEffect">
                                  <p:stCondLst>
                                    <p:cond delay="0"/>
                                  </p:stCondLst>
                                  <p:childTnLst>
                                    <p:animMotion origin="layout" path="M -0.00052 0.10893 L -0.00052 0.22433 " pathEditMode="relative" rAng="0" ptsTypes="AA">
                                      <p:cBhvr>
                                        <p:cTn id="169" dur="500" fill="hold"/>
                                        <p:tgtEl>
                                          <p:spTgt spid="21530"/>
                                        </p:tgtEl>
                                        <p:attrNameLst>
                                          <p:attrName>ppt_x,ppt_y</p:attrName>
                                        </p:attrNameLst>
                                      </p:cBhvr>
                                      <p:rCtr x="0" y="5800"/>
                                    </p:animMotion>
                                  </p:childTnLst>
                                </p:cTn>
                              </p:par>
                              <p:par>
                                <p:cTn id="170" presetID="42" presetClass="path" presetSubtype="0" accel="50000" decel="50000" fill="hold" grpId="3" nodeType="withEffect">
                                  <p:stCondLst>
                                    <p:cond delay="0"/>
                                  </p:stCondLst>
                                  <p:childTnLst>
                                    <p:animMotion origin="layout" path="M -0.00052 0.21624 L -3.05556E-6 0.33303 " pathEditMode="relative" rAng="0" ptsTypes="AA">
                                      <p:cBhvr>
                                        <p:cTn id="171" dur="500" fill="hold"/>
                                        <p:tgtEl>
                                          <p:spTgt spid="21535"/>
                                        </p:tgtEl>
                                        <p:attrNameLst>
                                          <p:attrName>ppt_x,ppt_y</p:attrName>
                                        </p:attrNameLst>
                                      </p:cBhvr>
                                      <p:rCtr x="0" y="5800"/>
                                    </p:animMotion>
                                  </p:childTnLst>
                                </p:cTn>
                              </p:par>
                            </p:childTnLst>
                          </p:cTn>
                        </p:par>
                      </p:childTnLst>
                    </p:cTn>
                  </p:par>
                  <p:par>
                    <p:cTn id="172" fill="hold" nodeType="clickPar">
                      <p:stCondLst>
                        <p:cond delay="indefinite"/>
                      </p:stCondLst>
                      <p:childTnLst>
                        <p:par>
                          <p:cTn id="173" fill="hold" nodeType="withGroup">
                            <p:stCondLst>
                              <p:cond delay="0"/>
                            </p:stCondLst>
                            <p:childTnLst>
                              <p:par>
                                <p:cTn id="174" presetID="54" presetClass="entr" presetSubtype="0" accel="100000" fill="hold" grpId="0" nodeType="clickEffect">
                                  <p:stCondLst>
                                    <p:cond delay="0"/>
                                  </p:stCondLst>
                                  <p:childTnLst>
                                    <p:set>
                                      <p:cBhvr>
                                        <p:cTn id="175" dur="1" fill="hold">
                                          <p:stCondLst>
                                            <p:cond delay="0"/>
                                          </p:stCondLst>
                                        </p:cTn>
                                        <p:tgtEl>
                                          <p:spTgt spid="21533"/>
                                        </p:tgtEl>
                                        <p:attrNameLst>
                                          <p:attrName>style.visibility</p:attrName>
                                        </p:attrNameLst>
                                      </p:cBhvr>
                                      <p:to>
                                        <p:strVal val="visible"/>
                                      </p:to>
                                    </p:set>
                                    <p:anim calcmode="lin" valueType="num">
                                      <p:cBhvr>
                                        <p:cTn id="176" dur="500" fill="hold"/>
                                        <p:tgtEl>
                                          <p:spTgt spid="21533"/>
                                        </p:tgtEl>
                                        <p:attrNameLst>
                                          <p:attrName>ppt_w</p:attrName>
                                        </p:attrNameLst>
                                      </p:cBhvr>
                                      <p:tavLst>
                                        <p:tav tm="0">
                                          <p:val>
                                            <p:strVal val="#ppt_w*0.05"/>
                                          </p:val>
                                        </p:tav>
                                        <p:tav tm="100000">
                                          <p:val>
                                            <p:strVal val="#ppt_w"/>
                                          </p:val>
                                        </p:tav>
                                      </p:tavLst>
                                    </p:anim>
                                    <p:anim calcmode="lin" valueType="num">
                                      <p:cBhvr>
                                        <p:cTn id="177" dur="500" fill="hold"/>
                                        <p:tgtEl>
                                          <p:spTgt spid="21533"/>
                                        </p:tgtEl>
                                        <p:attrNameLst>
                                          <p:attrName>ppt_h</p:attrName>
                                        </p:attrNameLst>
                                      </p:cBhvr>
                                      <p:tavLst>
                                        <p:tav tm="0">
                                          <p:val>
                                            <p:strVal val="#ppt_h"/>
                                          </p:val>
                                        </p:tav>
                                        <p:tav tm="100000">
                                          <p:val>
                                            <p:strVal val="#ppt_h"/>
                                          </p:val>
                                        </p:tav>
                                      </p:tavLst>
                                    </p:anim>
                                    <p:anim calcmode="lin" valueType="num">
                                      <p:cBhvr>
                                        <p:cTn id="178" dur="500" fill="hold"/>
                                        <p:tgtEl>
                                          <p:spTgt spid="21533"/>
                                        </p:tgtEl>
                                        <p:attrNameLst>
                                          <p:attrName>ppt_x</p:attrName>
                                        </p:attrNameLst>
                                      </p:cBhvr>
                                      <p:tavLst>
                                        <p:tav tm="0">
                                          <p:val>
                                            <p:strVal val="#ppt_x-.2"/>
                                          </p:val>
                                        </p:tav>
                                        <p:tav tm="100000">
                                          <p:val>
                                            <p:strVal val="#ppt_x"/>
                                          </p:val>
                                        </p:tav>
                                      </p:tavLst>
                                    </p:anim>
                                    <p:anim calcmode="lin" valueType="num">
                                      <p:cBhvr>
                                        <p:cTn id="179" dur="500" fill="hold"/>
                                        <p:tgtEl>
                                          <p:spTgt spid="21533"/>
                                        </p:tgtEl>
                                        <p:attrNameLst>
                                          <p:attrName>ppt_y</p:attrName>
                                        </p:attrNameLst>
                                      </p:cBhvr>
                                      <p:tavLst>
                                        <p:tav tm="0">
                                          <p:val>
                                            <p:strVal val="#ppt_y"/>
                                          </p:val>
                                        </p:tav>
                                        <p:tav tm="100000">
                                          <p:val>
                                            <p:strVal val="#ppt_y"/>
                                          </p:val>
                                        </p:tav>
                                      </p:tavLst>
                                    </p:anim>
                                    <p:animEffect>
                                      <p:cBhvr>
                                        <p:cTn id="180" dur="500"/>
                                        <p:tgtEl>
                                          <p:spTgt spid="21533"/>
                                        </p:tgtEl>
                                      </p:cBhvr>
                                    </p:animEffect>
                                  </p:childTnLst>
                                </p:cTn>
                              </p:par>
                              <p:par>
                                <p:cTn id="181" presetID="42" presetClass="path" presetSubtype="0" accel="50000" decel="50000" fill="hold" grpId="1" nodeType="withEffect">
                                  <p:stCondLst>
                                    <p:cond delay="0"/>
                                  </p:stCondLst>
                                  <p:childTnLst>
                                    <p:animMotion origin="layout" path="M 3.05556E-6 -3.62627E-6 L 3.05556E-6 0.11471 " pathEditMode="relative" rAng="0" ptsTypes="AA">
                                      <p:cBhvr>
                                        <p:cTn id="182" dur="500" fill="hold"/>
                                        <p:tgtEl>
                                          <p:spTgt spid="21532"/>
                                        </p:tgtEl>
                                        <p:attrNameLst>
                                          <p:attrName>ppt_x,ppt_y</p:attrName>
                                        </p:attrNameLst>
                                      </p:cBhvr>
                                      <p:rCtr x="0" y="5700"/>
                                    </p:animMotion>
                                  </p:childTnLst>
                                </p:cTn>
                              </p:par>
                              <p:par>
                                <p:cTn id="183" presetID="42" presetClass="path" presetSubtype="0" accel="50000" decel="50000" fill="hold" grpId="2" nodeType="withEffect">
                                  <p:stCondLst>
                                    <p:cond delay="0"/>
                                  </p:stCondLst>
                                  <p:childTnLst>
                                    <p:animMotion origin="layout" path="M 0.00017 0.11471 L 0.00017 0.23011 " pathEditMode="relative" rAng="0" ptsTypes="AA">
                                      <p:cBhvr>
                                        <p:cTn id="184" dur="500" fill="hold"/>
                                        <p:tgtEl>
                                          <p:spTgt spid="21531"/>
                                        </p:tgtEl>
                                        <p:attrNameLst>
                                          <p:attrName>ppt_x,ppt_y</p:attrName>
                                        </p:attrNameLst>
                                      </p:cBhvr>
                                      <p:rCtr x="0" y="5800"/>
                                    </p:animMotion>
                                  </p:childTnLst>
                                </p:cTn>
                              </p:par>
                              <p:par>
                                <p:cTn id="185" presetID="42" presetClass="path" presetSubtype="0" accel="50000" decel="50000" fill="hold" grpId="3" nodeType="withEffect">
                                  <p:stCondLst>
                                    <p:cond delay="0"/>
                                  </p:stCondLst>
                                  <p:childTnLst>
                                    <p:animMotion origin="layout" path="M -0.00052 0.22433 L -0.00052 0.33973 " pathEditMode="relative" rAng="0" ptsTypes="AA">
                                      <p:cBhvr>
                                        <p:cTn id="186" dur="500" fill="hold"/>
                                        <p:tgtEl>
                                          <p:spTgt spid="21530"/>
                                        </p:tgtEl>
                                        <p:attrNameLst>
                                          <p:attrName>ppt_x,ppt_y</p:attrName>
                                        </p:attrNameLst>
                                      </p:cBhvr>
                                      <p:rCtr x="0" y="5800"/>
                                    </p:animMotion>
                                  </p:childTnLst>
                                </p:cTn>
                              </p:par>
                              <p:par>
                                <p:cTn id="187" presetID="42" presetClass="path" presetSubtype="0" accel="50000" decel="50000" fill="hold" grpId="4" nodeType="withEffect">
                                  <p:stCondLst>
                                    <p:cond delay="0"/>
                                  </p:stCondLst>
                                  <p:childTnLst>
                                    <p:animMotion origin="layout" path="M -3.05556E-6 0.33303 L -0.00052 0.44704 " pathEditMode="relative" rAng="0" ptsTypes="AA">
                                      <p:cBhvr>
                                        <p:cTn id="188" dur="500" fill="hold"/>
                                        <p:tgtEl>
                                          <p:spTgt spid="21535"/>
                                        </p:tgtEl>
                                        <p:attrNameLst>
                                          <p:attrName>ppt_x,ppt_y</p:attrName>
                                        </p:attrNameLst>
                                      </p:cBhvr>
                                      <p:rCtr x="0" y="5700"/>
                                    </p:animMotion>
                                  </p:childTnLst>
                                </p:cTn>
                              </p:par>
                              <p:par>
                                <p:cTn id="189" presetID="12" presetClass="entr" presetSubtype="2" fill="hold" grpId="0" nodeType="withEffect">
                                  <p:stCondLst>
                                    <p:cond delay="0"/>
                                  </p:stCondLst>
                                  <p:childTnLst>
                                    <p:set>
                                      <p:cBhvr>
                                        <p:cTn id="190" dur="1" fill="hold">
                                          <p:stCondLst>
                                            <p:cond delay="0"/>
                                          </p:stCondLst>
                                        </p:cTn>
                                        <p:tgtEl>
                                          <p:spTgt spid="21536"/>
                                        </p:tgtEl>
                                        <p:attrNameLst>
                                          <p:attrName>style.visibility</p:attrName>
                                        </p:attrNameLst>
                                      </p:cBhvr>
                                      <p:to>
                                        <p:strVal val="visible"/>
                                      </p:to>
                                    </p:set>
                                    <p:animEffect>
                                      <p:cBhvr>
                                        <p:cTn id="191" dur="500"/>
                                        <p:tgtEl>
                                          <p:spTgt spid="21536"/>
                                        </p:tgtEl>
                                      </p:cBhvr>
                                    </p:animEffect>
                                  </p:childTnLst>
                                </p:cTn>
                              </p:par>
                            </p:childTnLst>
                          </p:cTn>
                        </p:par>
                      </p:childTnLst>
                    </p:cTn>
                  </p:par>
                  <p:par>
                    <p:cTn id="192" fill="hold" nodeType="clickPar">
                      <p:stCondLst>
                        <p:cond delay="indefinite"/>
                      </p:stCondLst>
                      <p:childTnLst>
                        <p:par>
                          <p:cTn id="193" fill="hold" nodeType="withGroup">
                            <p:stCondLst>
                              <p:cond delay="0"/>
                            </p:stCondLst>
                            <p:childTnLst>
                              <p:par>
                                <p:cTn id="194" presetID="12" presetClass="exit" presetSubtype="4" fill="hold" grpId="1" nodeType="clickEffect">
                                  <p:stCondLst>
                                    <p:cond delay="0"/>
                                  </p:stCondLst>
                                  <p:childTnLst>
                                    <p:animEffect>
                                      <p:cBhvr>
                                        <p:cTn id="195" dur="500"/>
                                        <p:tgtEl>
                                          <p:spTgt spid="21533"/>
                                        </p:tgtEl>
                                      </p:cBhvr>
                                    </p:animEffect>
                                    <p:set>
                                      <p:cBhvr>
                                        <p:cTn id="196" dur="1" fill="hold">
                                          <p:stCondLst>
                                            <p:cond delay="499"/>
                                          </p:stCondLst>
                                        </p:cTn>
                                        <p:tgtEl>
                                          <p:spTgt spid="21533"/>
                                        </p:tgtEl>
                                        <p:attrNameLst>
                                          <p:attrName>style.visibility</p:attrName>
                                        </p:attrNameLst>
                                      </p:cBhvr>
                                      <p:to>
                                        <p:strVal val="hidden"/>
                                      </p:to>
                                    </p:set>
                                  </p:childTnLst>
                                </p:cTn>
                              </p:par>
                              <p:par>
                                <p:cTn id="197" presetID="12" presetClass="exit" presetSubtype="4" fill="hold" grpId="2" nodeType="withEffect">
                                  <p:stCondLst>
                                    <p:cond delay="0"/>
                                  </p:stCondLst>
                                  <p:childTnLst>
                                    <p:animEffect>
                                      <p:cBhvr>
                                        <p:cTn id="198" dur="500"/>
                                        <p:tgtEl>
                                          <p:spTgt spid="21532"/>
                                        </p:tgtEl>
                                      </p:cBhvr>
                                    </p:animEffect>
                                    <p:set>
                                      <p:cBhvr>
                                        <p:cTn id="199" dur="1" fill="hold">
                                          <p:stCondLst>
                                            <p:cond delay="499"/>
                                          </p:stCondLst>
                                        </p:cTn>
                                        <p:tgtEl>
                                          <p:spTgt spid="21532"/>
                                        </p:tgtEl>
                                        <p:attrNameLst>
                                          <p:attrName>style.visibility</p:attrName>
                                        </p:attrNameLst>
                                      </p:cBhvr>
                                      <p:to>
                                        <p:strVal val="hidden"/>
                                      </p:to>
                                    </p:set>
                                  </p:childTnLst>
                                </p:cTn>
                              </p:par>
                              <p:par>
                                <p:cTn id="200" presetID="12" presetClass="exit" presetSubtype="4" fill="hold" grpId="3" nodeType="withEffect">
                                  <p:stCondLst>
                                    <p:cond delay="0"/>
                                  </p:stCondLst>
                                  <p:childTnLst>
                                    <p:animEffect>
                                      <p:cBhvr>
                                        <p:cTn id="201" dur="500"/>
                                        <p:tgtEl>
                                          <p:spTgt spid="21531"/>
                                        </p:tgtEl>
                                      </p:cBhvr>
                                    </p:animEffect>
                                    <p:set>
                                      <p:cBhvr>
                                        <p:cTn id="202" dur="1" fill="hold">
                                          <p:stCondLst>
                                            <p:cond delay="499"/>
                                          </p:stCondLst>
                                        </p:cTn>
                                        <p:tgtEl>
                                          <p:spTgt spid="21531"/>
                                        </p:tgtEl>
                                        <p:attrNameLst>
                                          <p:attrName>style.visibility</p:attrName>
                                        </p:attrNameLst>
                                      </p:cBhvr>
                                      <p:to>
                                        <p:strVal val="hidden"/>
                                      </p:to>
                                    </p:set>
                                  </p:childTnLst>
                                </p:cTn>
                              </p:par>
                              <p:par>
                                <p:cTn id="203" presetID="12" presetClass="exit" presetSubtype="4" fill="hold" grpId="4" nodeType="withEffect">
                                  <p:stCondLst>
                                    <p:cond delay="0"/>
                                  </p:stCondLst>
                                  <p:childTnLst>
                                    <p:animEffect>
                                      <p:cBhvr>
                                        <p:cTn id="204" dur="500"/>
                                        <p:tgtEl>
                                          <p:spTgt spid="21530"/>
                                        </p:tgtEl>
                                      </p:cBhvr>
                                    </p:animEffect>
                                    <p:set>
                                      <p:cBhvr>
                                        <p:cTn id="205" dur="1" fill="hold">
                                          <p:stCondLst>
                                            <p:cond delay="499"/>
                                          </p:stCondLst>
                                        </p:cTn>
                                        <p:tgtEl>
                                          <p:spTgt spid="21530"/>
                                        </p:tgtEl>
                                        <p:attrNameLst>
                                          <p:attrName>style.visibility</p:attrName>
                                        </p:attrNameLst>
                                      </p:cBhvr>
                                      <p:to>
                                        <p:strVal val="hidden"/>
                                      </p:to>
                                    </p:set>
                                  </p:childTnLst>
                                </p:cTn>
                              </p:par>
                              <p:par>
                                <p:cTn id="206" presetID="12" presetClass="exit" presetSubtype="4" fill="hold" grpId="5" nodeType="withEffect">
                                  <p:stCondLst>
                                    <p:cond delay="0"/>
                                  </p:stCondLst>
                                  <p:childTnLst>
                                    <p:animEffect>
                                      <p:cBhvr>
                                        <p:cTn id="207" dur="500"/>
                                        <p:tgtEl>
                                          <p:spTgt spid="21535"/>
                                        </p:tgtEl>
                                      </p:cBhvr>
                                    </p:animEffect>
                                    <p:set>
                                      <p:cBhvr>
                                        <p:cTn id="208" dur="1" fill="hold">
                                          <p:stCondLst>
                                            <p:cond delay="499"/>
                                          </p:stCondLst>
                                        </p:cTn>
                                        <p:tgtEl>
                                          <p:spTgt spid="21535"/>
                                        </p:tgtEl>
                                        <p:attrNameLst>
                                          <p:attrName>style.visibility</p:attrName>
                                        </p:attrNameLst>
                                      </p:cBhvr>
                                      <p:to>
                                        <p:strVal val="hidden"/>
                                      </p:to>
                                    </p:set>
                                  </p:childTnLst>
                                </p:cTn>
                              </p:par>
                              <p:par>
                                <p:cTn id="209" presetID="12" presetClass="exit" presetSubtype="4" fill="hold" grpId="1" nodeType="withEffect">
                                  <p:stCondLst>
                                    <p:cond delay="0"/>
                                  </p:stCondLst>
                                  <p:childTnLst>
                                    <p:animEffect>
                                      <p:cBhvr>
                                        <p:cTn id="210" dur="500"/>
                                        <p:tgtEl>
                                          <p:spTgt spid="21536"/>
                                        </p:tgtEl>
                                      </p:cBhvr>
                                    </p:animEffect>
                                    <p:set>
                                      <p:cBhvr>
                                        <p:cTn id="211" dur="1" fill="hold">
                                          <p:stCondLst>
                                            <p:cond delay="499"/>
                                          </p:stCondLst>
                                        </p:cTn>
                                        <p:tgtEl>
                                          <p:spTgt spid="21536"/>
                                        </p:tgtEl>
                                        <p:attrNameLst>
                                          <p:attrName>style.visibility</p:attrName>
                                        </p:attrNameLst>
                                      </p:cBhvr>
                                      <p:to>
                                        <p:strVal val="hidden"/>
                                      </p:to>
                                    </p:set>
                                  </p:childTnLst>
                                </p:cTn>
                              </p:par>
                              <p:par>
                                <p:cTn id="212" presetID="12" presetClass="entr" presetSubtype="1" fill="hold" grpId="0" nodeType="withEffect">
                                  <p:stCondLst>
                                    <p:cond delay="0"/>
                                  </p:stCondLst>
                                  <p:childTnLst>
                                    <p:set>
                                      <p:cBhvr>
                                        <p:cTn id="213" dur="1" fill="hold">
                                          <p:stCondLst>
                                            <p:cond delay="0"/>
                                          </p:stCondLst>
                                        </p:cTn>
                                        <p:tgtEl>
                                          <p:spTgt spid="21534"/>
                                        </p:tgtEl>
                                        <p:attrNameLst>
                                          <p:attrName>style.visibility</p:attrName>
                                        </p:attrNameLst>
                                      </p:cBhvr>
                                      <p:to>
                                        <p:strVal val="visible"/>
                                      </p:to>
                                    </p:set>
                                    <p:animEffect>
                                      <p:cBhvr>
                                        <p:cTn id="214" dur="500"/>
                                        <p:tgtEl>
                                          <p:spTgt spid="21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ldLvl="0" animBg="1" autoUpdateAnimBg="0"/>
      <p:bldP spid="21508" grpId="0" bldLvl="0" animBg="1" autoUpdateAnimBg="0"/>
      <p:bldP spid="21509" grpId="0" bldLvl="0" animBg="1" autoUpdateAnimBg="0"/>
      <p:bldP spid="21510" grpId="0" bldLvl="0" animBg="1" autoUpdateAnimBg="0"/>
      <p:bldP spid="21511" grpId="0" bldLvl="0" animBg="1" autoUpdateAnimBg="0"/>
      <p:bldP spid="21512" grpId="0" animBg="1"/>
      <p:bldP spid="21513" grpId="0" animBg="1"/>
      <p:bldP spid="21514" grpId="0" animBg="1"/>
      <p:bldP spid="21515" grpId="0" animBg="1"/>
      <p:bldP spid="21516" grpId="0" animBg="1"/>
      <p:bldP spid="21517" grpId="0" animBg="1"/>
      <p:bldP spid="21518" grpId="0" animBg="1"/>
      <p:bldP spid="21519" grpId="0" animBg="1"/>
      <p:bldP spid="21520" grpId="0" bldLvl="0" animBg="1" autoUpdateAnimBg="0"/>
      <p:bldP spid="21521" grpId="0" bldLvl="0" animBg="1" autoUpdateAnimBg="0"/>
      <p:bldP spid="21522" grpId="0" bldLvl="0" animBg="1" autoUpdateAnimBg="0"/>
      <p:bldP spid="21523" grpId="0" bldLvl="0" animBg="1" autoUpdateAnimBg="0"/>
      <p:bldP spid="21524" grpId="0" bldLvl="0" animBg="1" autoUpdateAnimBg="0"/>
      <p:bldP spid="21525" grpId="0" animBg="1"/>
      <p:bldP spid="21526" grpId="0" animBg="1"/>
      <p:bldP spid="21527" grpId="0" animBg="1"/>
      <p:bldP spid="21528" grpId="0" animBg="1"/>
      <p:bldP spid="21529" grpId="0" animBg="1"/>
      <p:bldP spid="21530" grpId="0" bldLvl="0" animBg="1" autoUpdateAnimBg="0"/>
      <p:bldP spid="21530" grpId="1" bldLvl="0" animBg="1" autoUpdateAnimBg="0"/>
      <p:bldP spid="21530" grpId="2" bldLvl="0" animBg="1" autoUpdateAnimBg="0"/>
      <p:bldP spid="21530" grpId="3" bldLvl="0" animBg="1" autoUpdateAnimBg="0"/>
      <p:bldP spid="21530" grpId="4" bldLvl="0" animBg="1" autoUpdateAnimBg="0"/>
      <p:bldP spid="21531" grpId="0" bldLvl="0" animBg="1" autoUpdateAnimBg="0"/>
      <p:bldP spid="21531" grpId="1" bldLvl="0" animBg="1" autoUpdateAnimBg="0"/>
      <p:bldP spid="21531" grpId="2" bldLvl="0" animBg="1" autoUpdateAnimBg="0"/>
      <p:bldP spid="21531" grpId="3" bldLvl="0" animBg="1" autoUpdateAnimBg="0"/>
      <p:bldP spid="21532" grpId="0" bldLvl="0" animBg="1" autoUpdateAnimBg="0"/>
      <p:bldP spid="21532" grpId="1" bldLvl="0" animBg="1" autoUpdateAnimBg="0"/>
      <p:bldP spid="21532" grpId="2" bldLvl="0" animBg="1" autoUpdateAnimBg="0"/>
      <p:bldP spid="21533" grpId="0" bldLvl="0" animBg="1" autoUpdateAnimBg="0"/>
      <p:bldP spid="21533" grpId="1" bldLvl="0" animBg="1" autoUpdateAnimBg="0"/>
      <p:bldP spid="21534" grpId="0" bldLvl="0" animBg="1" autoUpdateAnimBg="0"/>
      <p:bldP spid="21535" grpId="0" bldLvl="0" animBg="1" autoUpdateAnimBg="0"/>
      <p:bldP spid="21535" grpId="1" bldLvl="0" animBg="1" autoUpdateAnimBg="0"/>
      <p:bldP spid="21535" grpId="2" bldLvl="0" animBg="1" autoUpdateAnimBg="0"/>
      <p:bldP spid="21535" grpId="3" bldLvl="0" animBg="1" autoUpdateAnimBg="0"/>
      <p:bldP spid="21535" grpId="4" bldLvl="0" animBg="1" autoUpdateAnimBg="0"/>
      <p:bldP spid="21535" grpId="5" bldLvl="0" animBg="1" autoUpdateAnimBg="0"/>
      <p:bldP spid="21536" grpId="0" bldLvl="0" animBg="1" autoUpdateAnimBg="0"/>
      <p:bldP spid="21536" grpId="1" bldLvl="0" animBg="1"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603" name="Rectangle 163"/>
          <p:cNvSpPr>
            <a:spLocks noGrp="1" noChangeArrowheads="1"/>
          </p:cNvSpPr>
          <p:nvPr>
            <p:ph type="title"/>
          </p:nvPr>
        </p:nvSpPr>
        <p:spPr/>
        <p:txBody>
          <a:bodyPr/>
          <a:lstStyle/>
          <a:p>
            <a:r>
              <a:rPr lang="en-US" altLang="zh-CN" smtClean="0"/>
              <a:t>TCP/IP</a:t>
            </a:r>
            <a:r>
              <a:rPr lang="zh-CN" altLang="en-US" smtClean="0"/>
              <a:t>协议模型安全服务的部署</a:t>
            </a:r>
            <a:endParaRPr lang="zh-CN" altLang="en-US"/>
          </a:p>
        </p:txBody>
      </p:sp>
      <p:graphicFrame>
        <p:nvGraphicFramePr>
          <p:cNvPr id="573442" name="Group 2"/>
          <p:cNvGraphicFramePr>
            <a:graphicFrameLocks noGrp="1"/>
          </p:cNvGraphicFramePr>
          <p:nvPr>
            <p:extLst>
              <p:ext uri="{D42A27DB-BD31-4B8C-83A1-F6EECF244321}">
                <p14:modId xmlns:p14="http://schemas.microsoft.com/office/powerpoint/2010/main" val="3136872212"/>
              </p:ext>
            </p:extLst>
          </p:nvPr>
        </p:nvGraphicFramePr>
        <p:xfrm>
          <a:off x="323850" y="1327150"/>
          <a:ext cx="7416502" cy="4939348"/>
        </p:xfrm>
        <a:graphic>
          <a:graphicData uri="http://schemas.openxmlformats.org/drawingml/2006/table">
            <a:tbl>
              <a:tblPr/>
              <a:tblGrid>
                <a:gridCol w="658017">
                  <a:extLst>
                    <a:ext uri="{9D8B030D-6E8A-4147-A177-3AD203B41FA5}">
                      <a16:colId xmlns:a16="http://schemas.microsoft.com/office/drawing/2014/main" val="20000"/>
                    </a:ext>
                  </a:extLst>
                </a:gridCol>
                <a:gridCol w="2077965">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gridCol w="1224136">
                  <a:extLst>
                    <a:ext uri="{9D8B030D-6E8A-4147-A177-3AD203B41FA5}">
                      <a16:colId xmlns:a16="http://schemas.microsoft.com/office/drawing/2014/main" val="20004"/>
                    </a:ext>
                  </a:extLst>
                </a:gridCol>
                <a:gridCol w="1296144">
                  <a:extLst>
                    <a:ext uri="{9D8B030D-6E8A-4147-A177-3AD203B41FA5}">
                      <a16:colId xmlns:a16="http://schemas.microsoft.com/office/drawing/2014/main" val="20005"/>
                    </a:ext>
                  </a:extLst>
                </a:gridCol>
              </a:tblGrid>
              <a:tr h="243840">
                <a:tc rowSpan="2" gridSpan="2">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     服务</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hMerge="1">
                  <a:txBody>
                    <a:bodyPr/>
                    <a:lstStyle/>
                    <a:p>
                      <a:endParaRPr lang="zh-CN" altLang="en-US"/>
                    </a:p>
                  </a:txBody>
                  <a:tcPr/>
                </a:tc>
                <a:tc gridSpan="4">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1300" b="1" i="0" u="none" strike="noStrike" cap="none" normalizeH="0" baseline="0" smtClean="0">
                          <a:ln>
                            <a:noFill/>
                          </a:ln>
                          <a:solidFill>
                            <a:schemeClr val="tx1"/>
                          </a:solidFill>
                          <a:effectLst/>
                          <a:latin typeface="Arial" charset="0"/>
                          <a:ea typeface="宋体" charset="-122"/>
                          <a:cs typeface="Times New Roman" pitchFamily="18" charset="0"/>
                        </a:rPr>
                        <a:t>TCP/IP</a:t>
                      </a:r>
                      <a:r>
                        <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rPr>
                        <a:t>协议层</a:t>
                      </a:r>
                      <a:endParaRPr kumimoji="0" lang="en-US" altLang="zh-CN"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en-US" altLang="zh-CN"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en-US" altLang="zh-CN"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en-US" altLang="zh-CN"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3840">
                <a:tc gridSpan="2" vMerge="1">
                  <a:txBody>
                    <a:bodyPr/>
                    <a:lstStyle/>
                    <a:p>
                      <a:endParaRPr lang="zh-CN" altLang="en-US"/>
                    </a:p>
                  </a:txBody>
                  <a:tcPr/>
                </a:tc>
                <a:tc hMerge="1"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defRPr/>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网络接口层</a:t>
                      </a:r>
                      <a:endParaRPr kumimoji="0" lang="en-US" altLang="zh-CN"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defRPr/>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网络层</a:t>
                      </a:r>
                      <a:endParaRPr kumimoji="0" lang="en-US" altLang="zh-CN"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defRPr/>
                      </a:pPr>
                      <a:r>
                        <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rPr>
                        <a:t>传输层</a:t>
                      </a:r>
                      <a:endParaRPr kumimoji="0" lang="en-US" altLang="zh-CN"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defRPr/>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应用层</a:t>
                      </a:r>
                      <a:endParaRPr kumimoji="0" lang="en-US" altLang="zh-CN"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8288">
                <a:tc row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认</a:t>
                      </a: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证</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对等实体认证</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数据起源认证</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6700">
                <a:tc row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访问控制</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自主访问控制</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9843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强制访问控制</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2413">
                <a:tc rowSpan="4">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机 密 性</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连接机密性</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305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无连接机密性</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defRPr/>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选择字段机密性</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业务流机密性</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66700">
                <a:tc rowSpan="5">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完</a:t>
                      </a: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整</a:t>
                      </a: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性</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可恢复的连接完整性</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6828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不可恢复的连接完整性</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选择字段的连接完整性</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无连接完整性</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选择字段的无连接完整性</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68288">
                <a:tc row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非否认</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数据起源的非否认</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30638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传递过程的非否认</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1452269695"/>
      </p:ext>
    </p:extLst>
  </p:cSld>
  <p:clrMapOvr>
    <a:masterClrMapping/>
  </p:clrMapOvr>
  <p:transition spd="slow">
    <p:pull/>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403" name="Rectangle 11"/>
          <p:cNvSpPr>
            <a:spLocks noGrp="1" noChangeArrowheads="1"/>
          </p:cNvSpPr>
          <p:nvPr>
            <p:ph type="title"/>
          </p:nvPr>
        </p:nvSpPr>
        <p:spPr/>
        <p:txBody>
          <a:bodyPr/>
          <a:lstStyle/>
          <a:p>
            <a:r>
              <a:rPr lang="zh-CN" altLang="en-US" smtClean="0"/>
              <a:t>安全服务的部署</a:t>
            </a:r>
            <a:endParaRPr lang="zh-CN" altLang="en-US"/>
          </a:p>
        </p:txBody>
      </p:sp>
      <p:grpSp>
        <p:nvGrpSpPr>
          <p:cNvPr id="17" name="组合 16"/>
          <p:cNvGrpSpPr/>
          <p:nvPr/>
        </p:nvGrpSpPr>
        <p:grpSpPr>
          <a:xfrm>
            <a:off x="323528" y="1916113"/>
            <a:ext cx="6265863" cy="3384550"/>
            <a:chOff x="1330473" y="1916113"/>
            <a:chExt cx="6265863" cy="3384550"/>
          </a:xfrm>
        </p:grpSpPr>
        <p:sp>
          <p:nvSpPr>
            <p:cNvPr id="18" name="Rectangle 2"/>
            <p:cNvSpPr>
              <a:spLocks noChangeArrowheads="1"/>
            </p:cNvSpPr>
            <p:nvPr/>
          </p:nvSpPr>
          <p:spPr bwMode="auto">
            <a:xfrm>
              <a:off x="1330473" y="1916113"/>
              <a:ext cx="1441450" cy="2952750"/>
            </a:xfrm>
            <a:prstGeom prst="rect">
              <a:avLst/>
            </a:prstGeom>
            <a:gradFill rotWithShape="1">
              <a:gsLst>
                <a:gs pos="0">
                  <a:srgbClr val="0000FF"/>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latin typeface="Comic Sans MS" pitchFamily="66" charset="0"/>
                </a:rPr>
                <a:t>应用层</a:t>
              </a:r>
            </a:p>
            <a:p>
              <a:pPr algn="ctr"/>
              <a:endParaRPr lang="zh-CN" altLang="en-US" sz="2000" b="1">
                <a:latin typeface="Comic Sans MS" pitchFamily="66" charset="0"/>
              </a:endParaRPr>
            </a:p>
            <a:p>
              <a:pPr algn="ctr"/>
              <a:r>
                <a:rPr lang="zh-CN" altLang="en-US" sz="2000" b="1">
                  <a:latin typeface="Comic Sans MS" pitchFamily="66" charset="0"/>
                </a:rPr>
                <a:t>传输层</a:t>
              </a:r>
            </a:p>
            <a:p>
              <a:pPr algn="ctr"/>
              <a:endParaRPr lang="zh-CN" altLang="en-US" sz="2000" b="1">
                <a:latin typeface="Comic Sans MS" pitchFamily="66" charset="0"/>
              </a:endParaRPr>
            </a:p>
            <a:p>
              <a:pPr algn="ctr"/>
              <a:r>
                <a:rPr lang="zh-CN" altLang="en-US" sz="2000" b="1">
                  <a:latin typeface="Comic Sans MS" pitchFamily="66" charset="0"/>
                </a:rPr>
                <a:t>网络层</a:t>
              </a:r>
            </a:p>
            <a:p>
              <a:pPr algn="ctr"/>
              <a:endParaRPr lang="zh-CN" altLang="en-US" sz="2000" b="1">
                <a:latin typeface="Comic Sans MS" pitchFamily="66" charset="0"/>
              </a:endParaRPr>
            </a:p>
            <a:p>
              <a:pPr algn="ctr"/>
              <a:r>
                <a:rPr lang="zh-CN" altLang="en-US" sz="2000" b="1">
                  <a:latin typeface="Comic Sans MS" pitchFamily="66" charset="0"/>
                </a:rPr>
                <a:t>数据链路层</a:t>
              </a:r>
            </a:p>
            <a:p>
              <a:pPr algn="ctr"/>
              <a:endParaRPr lang="zh-CN" altLang="en-US" sz="2000" b="1">
                <a:latin typeface="Comic Sans MS" pitchFamily="66" charset="0"/>
              </a:endParaRPr>
            </a:p>
            <a:p>
              <a:pPr algn="ctr"/>
              <a:r>
                <a:rPr lang="zh-CN" altLang="en-US" sz="2000" b="1">
                  <a:latin typeface="Comic Sans MS" pitchFamily="66" charset="0"/>
                </a:rPr>
                <a:t>物理层</a:t>
              </a:r>
            </a:p>
          </p:txBody>
        </p:sp>
        <p:sp>
          <p:nvSpPr>
            <p:cNvPr id="19" name="Rectangle 3"/>
            <p:cNvSpPr>
              <a:spLocks noChangeArrowheads="1"/>
            </p:cNvSpPr>
            <p:nvPr/>
          </p:nvSpPr>
          <p:spPr bwMode="auto">
            <a:xfrm>
              <a:off x="6154886" y="1916113"/>
              <a:ext cx="1441450" cy="2952750"/>
            </a:xfrm>
            <a:prstGeom prst="rect">
              <a:avLst/>
            </a:prstGeom>
            <a:gradFill rotWithShape="1">
              <a:gsLst>
                <a:gs pos="0">
                  <a:srgbClr val="0000FF"/>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latin typeface="Comic Sans MS" pitchFamily="66" charset="0"/>
                </a:rPr>
                <a:t>应用层</a:t>
              </a:r>
            </a:p>
            <a:p>
              <a:pPr algn="ctr"/>
              <a:endParaRPr lang="zh-CN" altLang="en-US" sz="2000" b="1">
                <a:latin typeface="Comic Sans MS" pitchFamily="66" charset="0"/>
              </a:endParaRPr>
            </a:p>
            <a:p>
              <a:pPr algn="ctr"/>
              <a:r>
                <a:rPr lang="zh-CN" altLang="en-US" sz="2000" b="1">
                  <a:latin typeface="Comic Sans MS" pitchFamily="66" charset="0"/>
                </a:rPr>
                <a:t>传输层</a:t>
              </a:r>
            </a:p>
            <a:p>
              <a:pPr algn="ctr"/>
              <a:endParaRPr lang="zh-CN" altLang="en-US" sz="2000" b="1">
                <a:latin typeface="Comic Sans MS" pitchFamily="66" charset="0"/>
              </a:endParaRPr>
            </a:p>
            <a:p>
              <a:pPr algn="ctr"/>
              <a:r>
                <a:rPr lang="zh-CN" altLang="en-US" sz="2000" b="1">
                  <a:latin typeface="Comic Sans MS" pitchFamily="66" charset="0"/>
                </a:rPr>
                <a:t>网络层</a:t>
              </a:r>
            </a:p>
            <a:p>
              <a:pPr algn="ctr"/>
              <a:endParaRPr lang="zh-CN" altLang="en-US" sz="2000" b="1">
                <a:latin typeface="Comic Sans MS" pitchFamily="66" charset="0"/>
              </a:endParaRPr>
            </a:p>
            <a:p>
              <a:pPr algn="ctr"/>
              <a:r>
                <a:rPr lang="zh-CN" altLang="en-US" sz="2000" b="1">
                  <a:latin typeface="Comic Sans MS" pitchFamily="66" charset="0"/>
                </a:rPr>
                <a:t>数据链路层</a:t>
              </a:r>
            </a:p>
            <a:p>
              <a:pPr algn="ctr"/>
              <a:endParaRPr lang="zh-CN" altLang="en-US" sz="2000" b="1">
                <a:latin typeface="Comic Sans MS" pitchFamily="66" charset="0"/>
              </a:endParaRPr>
            </a:p>
            <a:p>
              <a:pPr algn="ctr"/>
              <a:r>
                <a:rPr lang="zh-CN" altLang="en-US" sz="2000" b="1">
                  <a:latin typeface="Comic Sans MS" pitchFamily="66" charset="0"/>
                </a:rPr>
                <a:t>物理层</a:t>
              </a:r>
            </a:p>
          </p:txBody>
        </p:sp>
        <p:sp>
          <p:nvSpPr>
            <p:cNvPr id="20" name="Rectangle 4"/>
            <p:cNvSpPr>
              <a:spLocks noChangeArrowheads="1"/>
            </p:cNvSpPr>
            <p:nvPr/>
          </p:nvSpPr>
          <p:spPr bwMode="auto">
            <a:xfrm>
              <a:off x="3635523" y="3068960"/>
              <a:ext cx="1441450" cy="1871340"/>
            </a:xfrm>
            <a:prstGeom prst="rect">
              <a:avLst/>
            </a:prstGeom>
            <a:gradFill rotWithShape="1">
              <a:gsLst>
                <a:gs pos="0">
                  <a:srgbClr val="D6B19C"/>
                </a:gs>
                <a:gs pos="30000">
                  <a:srgbClr val="D49E6C"/>
                </a:gs>
                <a:gs pos="70000">
                  <a:srgbClr val="A65528"/>
                </a:gs>
                <a:gs pos="100000">
                  <a:srgbClr val="663012"/>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smtClean="0">
                  <a:latin typeface="Comic Sans MS" pitchFamily="66" charset="0"/>
                </a:rPr>
                <a:t>网络层</a:t>
              </a:r>
              <a:endParaRPr lang="zh-CN" altLang="en-US" sz="2000" b="1">
                <a:latin typeface="Comic Sans MS" pitchFamily="66" charset="0"/>
              </a:endParaRPr>
            </a:p>
            <a:p>
              <a:pPr algn="ctr"/>
              <a:endParaRPr lang="zh-CN" altLang="en-US" sz="2000" b="1">
                <a:latin typeface="Comic Sans MS" pitchFamily="66" charset="0"/>
              </a:endParaRPr>
            </a:p>
            <a:p>
              <a:pPr algn="ctr"/>
              <a:r>
                <a:rPr lang="zh-CN" altLang="en-US" sz="2000" b="1">
                  <a:latin typeface="Comic Sans MS" pitchFamily="66" charset="0"/>
                </a:rPr>
                <a:t>数据链路层</a:t>
              </a:r>
            </a:p>
            <a:p>
              <a:pPr algn="ctr"/>
              <a:endParaRPr lang="zh-CN" altLang="en-US" sz="2000" b="1">
                <a:latin typeface="Comic Sans MS" pitchFamily="66" charset="0"/>
              </a:endParaRPr>
            </a:p>
            <a:p>
              <a:pPr algn="ctr"/>
              <a:r>
                <a:rPr lang="zh-CN" altLang="en-US" sz="2000" b="1">
                  <a:latin typeface="Comic Sans MS" pitchFamily="66" charset="0"/>
                </a:rPr>
                <a:t>物理层</a:t>
              </a:r>
            </a:p>
          </p:txBody>
        </p:sp>
        <p:sp>
          <p:nvSpPr>
            <p:cNvPr id="21" name="Line 5"/>
            <p:cNvSpPr>
              <a:spLocks noChangeShapeType="1"/>
            </p:cNvSpPr>
            <p:nvPr/>
          </p:nvSpPr>
          <p:spPr bwMode="auto">
            <a:xfrm>
              <a:off x="1905148" y="4868863"/>
              <a:ext cx="0" cy="431800"/>
            </a:xfrm>
            <a:prstGeom prst="line">
              <a:avLst/>
            </a:prstGeom>
            <a:noFill/>
            <a:ln w="762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6"/>
            <p:cNvSpPr>
              <a:spLocks noChangeShapeType="1"/>
            </p:cNvSpPr>
            <p:nvPr/>
          </p:nvSpPr>
          <p:spPr bwMode="auto">
            <a:xfrm>
              <a:off x="1905148" y="5300663"/>
              <a:ext cx="1873250" cy="0"/>
            </a:xfrm>
            <a:prstGeom prst="line">
              <a:avLst/>
            </a:prstGeom>
            <a:noFill/>
            <a:ln w="762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7"/>
            <p:cNvSpPr>
              <a:spLocks noChangeShapeType="1"/>
            </p:cNvSpPr>
            <p:nvPr/>
          </p:nvSpPr>
          <p:spPr bwMode="auto">
            <a:xfrm flipV="1">
              <a:off x="3706961" y="3068959"/>
              <a:ext cx="0" cy="2231703"/>
            </a:xfrm>
            <a:prstGeom prst="line">
              <a:avLst/>
            </a:prstGeom>
            <a:noFill/>
            <a:ln w="762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8"/>
            <p:cNvSpPr>
              <a:spLocks noChangeShapeType="1"/>
            </p:cNvSpPr>
            <p:nvPr/>
          </p:nvSpPr>
          <p:spPr bwMode="auto">
            <a:xfrm>
              <a:off x="5003948" y="3068960"/>
              <a:ext cx="0" cy="2160265"/>
            </a:xfrm>
            <a:prstGeom prst="line">
              <a:avLst/>
            </a:prstGeom>
            <a:noFill/>
            <a:ln w="762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9"/>
            <p:cNvSpPr>
              <a:spLocks noChangeShapeType="1"/>
            </p:cNvSpPr>
            <p:nvPr/>
          </p:nvSpPr>
          <p:spPr bwMode="auto">
            <a:xfrm>
              <a:off x="4930923" y="5229225"/>
              <a:ext cx="1871663" cy="0"/>
            </a:xfrm>
            <a:prstGeom prst="line">
              <a:avLst/>
            </a:prstGeom>
            <a:noFill/>
            <a:ln w="762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10"/>
            <p:cNvSpPr>
              <a:spLocks noChangeShapeType="1"/>
            </p:cNvSpPr>
            <p:nvPr/>
          </p:nvSpPr>
          <p:spPr bwMode="auto">
            <a:xfrm flipV="1">
              <a:off x="6802586" y="4868863"/>
              <a:ext cx="0" cy="360362"/>
            </a:xfrm>
            <a:prstGeom prst="line">
              <a:avLst/>
            </a:prstGeom>
            <a:noFill/>
            <a:ln w="762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9" name="组合 28"/>
          <p:cNvGrpSpPr/>
          <p:nvPr/>
        </p:nvGrpSpPr>
        <p:grpSpPr>
          <a:xfrm>
            <a:off x="1785918" y="1714488"/>
            <a:ext cx="2000264" cy="1643074"/>
            <a:chOff x="1785918" y="1714488"/>
            <a:chExt cx="2000264" cy="1643074"/>
          </a:xfrm>
        </p:grpSpPr>
        <p:sp>
          <p:nvSpPr>
            <p:cNvPr id="27" name="右大括号 26"/>
            <p:cNvSpPr/>
            <p:nvPr/>
          </p:nvSpPr>
          <p:spPr>
            <a:xfrm>
              <a:off x="1785918" y="2143116"/>
              <a:ext cx="571504" cy="121444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椭圆形标注 27"/>
            <p:cNvSpPr/>
            <p:nvPr/>
          </p:nvSpPr>
          <p:spPr>
            <a:xfrm>
              <a:off x="2285984" y="1714488"/>
              <a:ext cx="1500198" cy="714380"/>
            </a:xfrm>
            <a:prstGeom prst="wedgeEllipseCallout">
              <a:avLst>
                <a:gd name="adj1" fmla="val -46040"/>
                <a:gd name="adj2" fmla="val 82025"/>
              </a:avLst>
            </a:prstGeom>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zh-CN" altLang="en-US" smtClean="0"/>
                <a:t>端到端</a:t>
              </a:r>
              <a:endParaRPr lang="zh-CN" altLang="en-US"/>
            </a:p>
          </p:txBody>
        </p:sp>
      </p:grpSp>
      <p:grpSp>
        <p:nvGrpSpPr>
          <p:cNvPr id="30" name="组合 29"/>
          <p:cNvGrpSpPr/>
          <p:nvPr/>
        </p:nvGrpSpPr>
        <p:grpSpPr>
          <a:xfrm>
            <a:off x="1785918" y="3429000"/>
            <a:ext cx="1857388" cy="2286016"/>
            <a:chOff x="1785918" y="2143116"/>
            <a:chExt cx="1857388" cy="2286016"/>
          </a:xfrm>
        </p:grpSpPr>
        <p:sp>
          <p:nvSpPr>
            <p:cNvPr id="31" name="右大括号 30"/>
            <p:cNvSpPr/>
            <p:nvPr/>
          </p:nvSpPr>
          <p:spPr>
            <a:xfrm>
              <a:off x="1785918" y="2143116"/>
              <a:ext cx="571504" cy="1214446"/>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椭圆形标注 31"/>
            <p:cNvSpPr/>
            <p:nvPr/>
          </p:nvSpPr>
          <p:spPr>
            <a:xfrm>
              <a:off x="2143108" y="3714752"/>
              <a:ext cx="1500198" cy="714380"/>
            </a:xfrm>
            <a:prstGeom prst="wedgeEllipseCallout">
              <a:avLst>
                <a:gd name="adj1" fmla="val -41908"/>
                <a:gd name="adj2" fmla="val -182651"/>
              </a:avLst>
            </a:prstGeom>
            <a:solidFill>
              <a:srgbClr val="FFFF00"/>
            </a:solidFill>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zh-CN" altLang="en-US" smtClean="0">
                  <a:solidFill>
                    <a:srgbClr val="FF0000"/>
                  </a:solidFill>
                </a:rPr>
                <a:t>链到链</a:t>
              </a:r>
              <a:endParaRPr lang="zh-CN" altLang="en-US">
                <a:solidFill>
                  <a:srgbClr val="FF0000"/>
                </a:solidFill>
              </a:endParaRPr>
            </a:p>
          </p:txBody>
        </p:sp>
      </p:grpSp>
      <p:sp>
        <p:nvSpPr>
          <p:cNvPr id="36" name="上下箭头 35"/>
          <p:cNvSpPr/>
          <p:nvPr/>
        </p:nvSpPr>
        <p:spPr>
          <a:xfrm>
            <a:off x="7559856" y="2421185"/>
            <a:ext cx="720080" cy="215994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36"/>
          <p:cNvSpPr txBox="1"/>
          <p:nvPr/>
        </p:nvSpPr>
        <p:spPr>
          <a:xfrm>
            <a:off x="6705632" y="1640994"/>
            <a:ext cx="2438400" cy="707886"/>
          </a:xfrm>
          <a:prstGeom prst="rect">
            <a:avLst/>
          </a:prstGeom>
          <a:noFill/>
          <a:ln>
            <a:solidFill>
              <a:srgbClr val="002060"/>
            </a:solidFill>
          </a:ln>
        </p:spPr>
        <p:txBody>
          <a:bodyPr wrap="square" rtlCol="0">
            <a:spAutoFit/>
          </a:bodyPr>
          <a:lstStyle/>
          <a:p>
            <a:pPr marL="342900" indent="-342900">
              <a:buFont typeface="Arial" pitchFamily="34" charset="0"/>
              <a:buChar char="•"/>
            </a:pPr>
            <a:r>
              <a:rPr lang="zh-CN" altLang="en-US" sz="2000" b="1" smtClean="0"/>
              <a:t>细粒度</a:t>
            </a:r>
            <a:endParaRPr lang="en-US" altLang="zh-CN" sz="2000" b="1" smtClean="0"/>
          </a:p>
          <a:p>
            <a:pPr marL="342900" indent="-342900">
              <a:buFont typeface="Arial" pitchFamily="34" charset="0"/>
              <a:buChar char="•"/>
            </a:pPr>
            <a:r>
              <a:rPr lang="zh-CN" altLang="en-US" sz="2000" b="1" smtClean="0"/>
              <a:t>安全服务多</a:t>
            </a:r>
            <a:endParaRPr lang="zh-CN" altLang="en-US" sz="2000" b="1"/>
          </a:p>
        </p:txBody>
      </p:sp>
      <p:sp>
        <p:nvSpPr>
          <p:cNvPr id="38" name="TextBox 37"/>
          <p:cNvSpPr txBox="1"/>
          <p:nvPr/>
        </p:nvSpPr>
        <p:spPr>
          <a:xfrm>
            <a:off x="6705632" y="4613313"/>
            <a:ext cx="2438400" cy="707886"/>
          </a:xfrm>
          <a:prstGeom prst="rect">
            <a:avLst/>
          </a:prstGeom>
          <a:noFill/>
          <a:ln>
            <a:solidFill>
              <a:srgbClr val="002060"/>
            </a:solidFill>
          </a:ln>
        </p:spPr>
        <p:txBody>
          <a:bodyPr wrap="square" rtlCol="0">
            <a:spAutoFit/>
          </a:bodyPr>
          <a:lstStyle/>
          <a:p>
            <a:pPr marL="342900" indent="-342900">
              <a:buFont typeface="Arial" pitchFamily="34" charset="0"/>
              <a:buChar char="•"/>
            </a:pPr>
            <a:r>
              <a:rPr lang="zh-CN" altLang="en-US" sz="2000" b="1" smtClean="0"/>
              <a:t>粗粒度</a:t>
            </a:r>
            <a:endParaRPr lang="en-US" altLang="zh-CN" sz="2000" b="1" smtClean="0"/>
          </a:p>
          <a:p>
            <a:pPr marL="342900" indent="-342900">
              <a:buFont typeface="Arial" pitchFamily="34" charset="0"/>
              <a:buChar char="•"/>
            </a:pPr>
            <a:r>
              <a:rPr lang="zh-CN" altLang="en-US" sz="2000" b="1" smtClean="0"/>
              <a:t>安全服务少</a:t>
            </a:r>
            <a:endParaRPr lang="zh-CN" altLang="en-US" sz="2000" b="1"/>
          </a:p>
        </p:txBody>
      </p:sp>
      <p:sp>
        <p:nvSpPr>
          <p:cNvPr id="2" name="灯片编号占位符 1"/>
          <p:cNvSpPr>
            <a:spLocks noGrp="1"/>
          </p:cNvSpPr>
          <p:nvPr>
            <p:ph type="sldNum" sz="quarter" idx="12"/>
          </p:nvPr>
        </p:nvSpPr>
        <p:spPr/>
        <p:txBody>
          <a:bodyPr/>
          <a:lstStyle/>
          <a:p>
            <a:pPr>
              <a:defRPr/>
            </a:pPr>
            <a:fld id="{E529782D-F684-41DD-BB7A-79BF87ABFA22}" type="slidenum">
              <a:rPr lang="en-US" altLang="zh-CN" smtClean="0"/>
              <a:pPr>
                <a:defRPr/>
              </a:pPr>
              <a:t>119</a:t>
            </a:fld>
            <a:endParaRPr lang="en-US" altLang="zh-CN" dirty="0"/>
          </a:p>
        </p:txBody>
      </p:sp>
    </p:spTree>
    <p:extLst>
      <p:ext uri="{BB962C8B-B14F-4D97-AF65-F5344CB8AC3E}">
        <p14:creationId xmlns:p14="http://schemas.microsoft.com/office/powerpoint/2010/main" val="286185508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idx="1"/>
          </p:nvPr>
        </p:nvSpPr>
        <p:spPr/>
        <p:txBody>
          <a:bodyPr/>
          <a:lstStyle/>
          <a:p>
            <a:pPr eaLnBrk="1" hangingPunct="1"/>
            <a:endParaRPr lang="zh-CN" altLang="en-US" smtClean="0"/>
          </a:p>
        </p:txBody>
      </p:sp>
      <p:sp>
        <p:nvSpPr>
          <p:cNvPr id="208898" name="Rectangle 2"/>
          <p:cNvSpPr>
            <a:spLocks noGrp="1" noChangeArrowheads="1"/>
          </p:cNvSpPr>
          <p:nvPr>
            <p:ph type="title"/>
          </p:nvPr>
        </p:nvSpPr>
        <p:spPr/>
        <p:txBody>
          <a:bodyPr/>
          <a:lstStyle/>
          <a:p>
            <a:pPr>
              <a:defRPr/>
            </a:pPr>
            <a:r>
              <a:rPr lang="zh-CN" altLang="en-US">
                <a:latin typeface="Times New Roman" pitchFamily="18" charset="0"/>
              </a:rPr>
              <a:t>信息具有不同的表现形式</a:t>
            </a:r>
            <a:endParaRPr lang="zh-CN" altLang="en-US"/>
          </a:p>
        </p:txBody>
      </p:sp>
      <p:sp>
        <p:nvSpPr>
          <p:cNvPr id="18436"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26D69DE4-D108-455B-B741-B466DA2ACEBE}" type="slidenum">
              <a:rPr kumimoji="0" lang="zh-CN" altLang="en-US" sz="1000" smtClean="0"/>
              <a:pPr eaLnBrk="1" hangingPunct="1"/>
              <a:t>12</a:t>
            </a:fld>
            <a:endParaRPr kumimoji="0" lang="en-US" altLang="zh-CN" sz="1000" smtClean="0"/>
          </a:p>
        </p:txBody>
      </p:sp>
      <p:pic>
        <p:nvPicPr>
          <p:cNvPr id="18438" name="Picture 4" descr="inform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166990"/>
            <a:ext cx="7200800" cy="564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ll/>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529782D-F684-41DD-BB7A-79BF87ABFA22}" type="slidenum">
              <a:rPr lang="en-US" altLang="zh-CN" smtClean="0"/>
              <a:pPr>
                <a:defRPr/>
              </a:pPr>
              <a:t>120</a:t>
            </a:fld>
            <a:endParaRPr lang="en-US" altLang="zh-CN"/>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688" y="2996952"/>
            <a:ext cx="6362700" cy="3124200"/>
          </a:xfrm>
          <a:prstGeom prst="rect">
            <a:avLst/>
          </a:prstGeom>
        </p:spPr>
      </p:pic>
      <p:sp>
        <p:nvSpPr>
          <p:cNvPr id="5" name="上下箭头 4"/>
          <p:cNvSpPr/>
          <p:nvPr/>
        </p:nvSpPr>
        <p:spPr>
          <a:xfrm>
            <a:off x="7559856" y="2421185"/>
            <a:ext cx="720080" cy="215994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36"/>
          <p:cNvSpPr txBox="1"/>
          <p:nvPr/>
        </p:nvSpPr>
        <p:spPr>
          <a:xfrm>
            <a:off x="6705632" y="1640994"/>
            <a:ext cx="2438400" cy="707886"/>
          </a:xfrm>
          <a:prstGeom prst="rect">
            <a:avLst/>
          </a:prstGeom>
          <a:noFill/>
          <a:ln>
            <a:solidFill>
              <a:srgbClr val="002060"/>
            </a:solidFill>
          </a:ln>
        </p:spPr>
        <p:txBody>
          <a:bodyPr wrap="square" rtlCol="0">
            <a:spAutoFit/>
          </a:bodyPr>
          <a:lstStyle/>
          <a:p>
            <a:pPr marL="342900" indent="-342900">
              <a:buFont typeface="Arial" pitchFamily="34" charset="0"/>
              <a:buChar char="•"/>
            </a:pPr>
            <a:r>
              <a:rPr lang="zh-CN" altLang="en-US" sz="2000" b="1" smtClean="0"/>
              <a:t>细粒度</a:t>
            </a:r>
            <a:endParaRPr lang="en-US" altLang="zh-CN" sz="2000" b="1" smtClean="0"/>
          </a:p>
          <a:p>
            <a:pPr marL="342900" indent="-342900">
              <a:buFont typeface="Arial" pitchFamily="34" charset="0"/>
              <a:buChar char="•"/>
            </a:pPr>
            <a:r>
              <a:rPr lang="zh-CN" altLang="en-US" sz="2000" b="1" smtClean="0"/>
              <a:t>安全服务多</a:t>
            </a:r>
            <a:endParaRPr lang="zh-CN" altLang="en-US" sz="2000" b="1"/>
          </a:p>
        </p:txBody>
      </p:sp>
      <p:sp>
        <p:nvSpPr>
          <p:cNvPr id="7" name="TextBox 37"/>
          <p:cNvSpPr txBox="1"/>
          <p:nvPr/>
        </p:nvSpPr>
        <p:spPr>
          <a:xfrm>
            <a:off x="6705632" y="4613313"/>
            <a:ext cx="2438400" cy="707886"/>
          </a:xfrm>
          <a:prstGeom prst="rect">
            <a:avLst/>
          </a:prstGeom>
          <a:noFill/>
          <a:ln>
            <a:solidFill>
              <a:srgbClr val="002060"/>
            </a:solidFill>
          </a:ln>
        </p:spPr>
        <p:txBody>
          <a:bodyPr wrap="square" rtlCol="0">
            <a:spAutoFit/>
          </a:bodyPr>
          <a:lstStyle/>
          <a:p>
            <a:pPr marL="342900" indent="-342900">
              <a:buFont typeface="Arial" pitchFamily="34" charset="0"/>
              <a:buChar char="•"/>
            </a:pPr>
            <a:r>
              <a:rPr lang="zh-CN" altLang="en-US" sz="2000" b="1" smtClean="0"/>
              <a:t>粗粒度</a:t>
            </a:r>
            <a:endParaRPr lang="en-US" altLang="zh-CN" sz="2000" b="1" smtClean="0"/>
          </a:p>
          <a:p>
            <a:pPr marL="342900" indent="-342900">
              <a:buFont typeface="Arial" pitchFamily="34" charset="0"/>
              <a:buChar char="•"/>
            </a:pPr>
            <a:r>
              <a:rPr lang="zh-CN" altLang="en-US" sz="2000" b="1" smtClean="0"/>
              <a:t>安全服务少</a:t>
            </a:r>
            <a:endParaRPr lang="zh-CN" altLang="en-US" sz="2000" b="1"/>
          </a:p>
        </p:txBody>
      </p:sp>
    </p:spTree>
    <p:extLst>
      <p:ext uri="{BB962C8B-B14F-4D97-AF65-F5344CB8AC3E}">
        <p14:creationId xmlns:p14="http://schemas.microsoft.com/office/powerpoint/2010/main" val="411877534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5491" name="Rectangle 3"/>
          <p:cNvSpPr>
            <a:spLocks noGrp="1" noChangeArrowheads="1"/>
          </p:cNvSpPr>
          <p:nvPr>
            <p:ph idx="1"/>
          </p:nvPr>
        </p:nvSpPr>
        <p:spPr/>
        <p:txBody>
          <a:bodyPr>
            <a:normAutofit fontScale="92500"/>
          </a:bodyPr>
          <a:lstStyle/>
          <a:p>
            <a:r>
              <a:rPr lang="zh-CN" altLang="en-US" dirty="0" smtClean="0"/>
              <a:t>只能在通信两端的主机系统上实施。 </a:t>
            </a:r>
          </a:p>
          <a:p>
            <a:r>
              <a:rPr lang="zh-CN" altLang="en-US" dirty="0" smtClean="0"/>
              <a:t>优点：</a:t>
            </a:r>
          </a:p>
          <a:p>
            <a:pPr lvl="1"/>
            <a:r>
              <a:rPr lang="zh-CN" altLang="en-US" dirty="0" smtClean="0"/>
              <a:t>安全策略和措施通常基于用户制定</a:t>
            </a:r>
          </a:p>
          <a:p>
            <a:pPr lvl="1"/>
            <a:r>
              <a:rPr lang="zh-CN" altLang="en-US" dirty="0" smtClean="0"/>
              <a:t>对用户想要保护的数据具有完整的访问权</a:t>
            </a:r>
            <a:r>
              <a:rPr lang="zh-CN" altLang="en-US" dirty="0"/>
              <a:t>，对数据的实际含义有着充分的</a:t>
            </a:r>
            <a:r>
              <a:rPr lang="zh-CN" altLang="en-US" dirty="0" smtClean="0"/>
              <a:t>理解，能方便地提供一些服务，</a:t>
            </a:r>
            <a:r>
              <a:rPr lang="en-US" altLang="zh-CN" dirty="0" err="1" smtClean="0"/>
              <a:t>eg</a:t>
            </a:r>
            <a:r>
              <a:rPr lang="zh-CN" altLang="en-US" dirty="0" smtClean="0"/>
              <a:t>内容过滤，选择字段加密 </a:t>
            </a:r>
          </a:p>
          <a:p>
            <a:pPr lvl="1"/>
            <a:r>
              <a:rPr lang="zh-CN" altLang="en-US" dirty="0" smtClean="0"/>
              <a:t>不必依赖操作系统来提供这些服务，应用提供 </a:t>
            </a:r>
          </a:p>
          <a:p>
            <a:r>
              <a:rPr lang="zh-CN" altLang="en-US" dirty="0" smtClean="0"/>
              <a:t>缺点：</a:t>
            </a:r>
          </a:p>
          <a:p>
            <a:pPr lvl="1"/>
            <a:r>
              <a:rPr lang="zh-CN" altLang="en-US" dirty="0" smtClean="0"/>
              <a:t>效率太低</a:t>
            </a:r>
            <a:r>
              <a:rPr lang="en-US" altLang="zh-CN" dirty="0" smtClean="0"/>
              <a:t>——</a:t>
            </a:r>
            <a:r>
              <a:rPr lang="en-US" altLang="zh-CN" dirty="0" err="1" smtClean="0"/>
              <a:t>eg</a:t>
            </a:r>
            <a:r>
              <a:rPr lang="en-US" altLang="zh-CN" dirty="0" smtClean="0"/>
              <a:t>.</a:t>
            </a:r>
            <a:r>
              <a:rPr lang="zh-CN" altLang="en-US" dirty="0" smtClean="0"/>
              <a:t>小炒</a:t>
            </a:r>
            <a:r>
              <a:rPr lang="en-US" altLang="zh-CN" dirty="0" smtClean="0"/>
              <a:t>vs</a:t>
            </a:r>
            <a:r>
              <a:rPr lang="zh-CN" altLang="en-US" dirty="0" smtClean="0"/>
              <a:t>大锅菜</a:t>
            </a:r>
            <a:endParaRPr lang="en-US" altLang="zh-CN" dirty="0" smtClean="0"/>
          </a:p>
          <a:p>
            <a:pPr lvl="1"/>
            <a:r>
              <a:rPr lang="zh-CN" altLang="en-US" dirty="0" smtClean="0"/>
              <a:t>对现有系统的兼容性太差（要求应用提供支持）</a:t>
            </a:r>
          </a:p>
          <a:p>
            <a:pPr lvl="1"/>
            <a:r>
              <a:rPr lang="zh-CN" altLang="en-US" dirty="0" smtClean="0"/>
              <a:t>改动的程序太多，出错概率大，带来更多的安全漏洞 </a:t>
            </a:r>
          </a:p>
          <a:p>
            <a:endParaRPr lang="zh-CN" altLang="en-US" dirty="0"/>
          </a:p>
        </p:txBody>
      </p:sp>
      <p:sp>
        <p:nvSpPr>
          <p:cNvPr id="575490" name="Rectangle 2"/>
          <p:cNvSpPr>
            <a:spLocks noGrp="1" noChangeArrowheads="1"/>
          </p:cNvSpPr>
          <p:nvPr>
            <p:ph type="title"/>
          </p:nvPr>
        </p:nvSpPr>
        <p:spPr/>
        <p:txBody>
          <a:bodyPr/>
          <a:lstStyle/>
          <a:p>
            <a:r>
              <a:rPr lang="zh-CN" altLang="en-US" smtClean="0"/>
              <a:t>应用层提供安全服务的特点</a:t>
            </a:r>
            <a:endParaRPr lang="zh-CN" altLang="en-US"/>
          </a:p>
        </p:txBody>
      </p:sp>
    </p:spTree>
    <p:extLst>
      <p:ext uri="{BB962C8B-B14F-4D97-AF65-F5344CB8AC3E}">
        <p14:creationId xmlns:p14="http://schemas.microsoft.com/office/powerpoint/2010/main" val="57642695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5491"/>
                                        </p:tgtEl>
                                        <p:attrNameLst>
                                          <p:attrName>style.visibility</p:attrName>
                                        </p:attrNameLst>
                                      </p:cBhvr>
                                      <p:to>
                                        <p:strVal val="visible"/>
                                      </p:to>
                                    </p:set>
                                    <p:anim calcmode="lin" valueType="num">
                                      <p:cBhvr additive="base">
                                        <p:cTn id="7" dur="500" fill="hold"/>
                                        <p:tgtEl>
                                          <p:spTgt spid="575491"/>
                                        </p:tgtEl>
                                        <p:attrNameLst>
                                          <p:attrName>ppt_x</p:attrName>
                                        </p:attrNameLst>
                                      </p:cBhvr>
                                      <p:tavLst>
                                        <p:tav tm="0">
                                          <p:val>
                                            <p:strVal val="#ppt_x"/>
                                          </p:val>
                                        </p:tav>
                                        <p:tav tm="100000">
                                          <p:val>
                                            <p:strVal val="#ppt_x"/>
                                          </p:val>
                                        </p:tav>
                                      </p:tavLst>
                                    </p:anim>
                                    <p:anim calcmode="lin" valueType="num">
                                      <p:cBhvr additive="base">
                                        <p:cTn id="8" dur="500" fill="hold"/>
                                        <p:tgtEl>
                                          <p:spTgt spid="5754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428" name="Rectangle 180"/>
          <p:cNvSpPr>
            <a:spLocks noGrp="1" noChangeArrowheads="1"/>
          </p:cNvSpPr>
          <p:nvPr>
            <p:ph type="title"/>
          </p:nvPr>
        </p:nvSpPr>
        <p:spPr>
          <a:xfrm>
            <a:off x="457200" y="-171400"/>
            <a:ext cx="8229600" cy="1143000"/>
          </a:xfrm>
        </p:spPr>
        <p:txBody>
          <a:bodyPr>
            <a:noAutofit/>
          </a:bodyPr>
          <a:lstStyle/>
          <a:p>
            <a:r>
              <a:rPr lang="zh-CN" altLang="en-US" sz="3200" smtClean="0"/>
              <a:t>温故而知新</a:t>
            </a:r>
            <a:r>
              <a:rPr lang="en-US" altLang="zh-CN" sz="3200" smtClean="0"/>
              <a:t>——X.800</a:t>
            </a:r>
            <a:r>
              <a:rPr lang="zh-CN" altLang="en-US" sz="3200" smtClean="0"/>
              <a:t>安全服务与安全机制</a:t>
            </a:r>
            <a:endParaRPr lang="zh-CN" altLang="en-US" sz="3200"/>
          </a:p>
        </p:txBody>
      </p:sp>
      <p:graphicFrame>
        <p:nvGraphicFramePr>
          <p:cNvPr id="565445" name="Group 197"/>
          <p:cNvGraphicFramePr>
            <a:graphicFrameLocks noGrp="1"/>
          </p:cNvGraphicFramePr>
          <p:nvPr>
            <p:extLst/>
          </p:nvPr>
        </p:nvGraphicFramePr>
        <p:xfrm>
          <a:off x="144338" y="788248"/>
          <a:ext cx="8820150" cy="5588952"/>
        </p:xfrm>
        <a:graphic>
          <a:graphicData uri="http://schemas.openxmlformats.org/drawingml/2006/table">
            <a:tbl>
              <a:tblPr/>
              <a:tblGrid>
                <a:gridCol w="603059">
                  <a:extLst>
                    <a:ext uri="{9D8B030D-6E8A-4147-A177-3AD203B41FA5}">
                      <a16:colId xmlns:a16="http://schemas.microsoft.com/office/drawing/2014/main" val="20000"/>
                    </a:ext>
                  </a:extLst>
                </a:gridCol>
                <a:gridCol w="2146956">
                  <a:extLst>
                    <a:ext uri="{9D8B030D-6E8A-4147-A177-3AD203B41FA5}">
                      <a16:colId xmlns:a16="http://schemas.microsoft.com/office/drawing/2014/main" val="20001"/>
                    </a:ext>
                  </a:extLst>
                </a:gridCol>
                <a:gridCol w="790897">
                  <a:extLst>
                    <a:ext uri="{9D8B030D-6E8A-4147-A177-3AD203B41FA5}">
                      <a16:colId xmlns:a16="http://schemas.microsoft.com/office/drawing/2014/main" val="20002"/>
                    </a:ext>
                  </a:extLst>
                </a:gridCol>
                <a:gridCol w="949077">
                  <a:extLst>
                    <a:ext uri="{9D8B030D-6E8A-4147-A177-3AD203B41FA5}">
                      <a16:colId xmlns:a16="http://schemas.microsoft.com/office/drawing/2014/main" val="20003"/>
                    </a:ext>
                  </a:extLst>
                </a:gridCol>
                <a:gridCol w="777715">
                  <a:extLst>
                    <a:ext uri="{9D8B030D-6E8A-4147-A177-3AD203B41FA5}">
                      <a16:colId xmlns:a16="http://schemas.microsoft.com/office/drawing/2014/main" val="20004"/>
                    </a:ext>
                  </a:extLst>
                </a:gridCol>
                <a:gridCol w="787602">
                  <a:extLst>
                    <a:ext uri="{9D8B030D-6E8A-4147-A177-3AD203B41FA5}">
                      <a16:colId xmlns:a16="http://schemas.microsoft.com/office/drawing/2014/main" val="20005"/>
                    </a:ext>
                  </a:extLst>
                </a:gridCol>
                <a:gridCol w="629422">
                  <a:extLst>
                    <a:ext uri="{9D8B030D-6E8A-4147-A177-3AD203B41FA5}">
                      <a16:colId xmlns:a16="http://schemas.microsoft.com/office/drawing/2014/main" val="20006"/>
                    </a:ext>
                  </a:extLst>
                </a:gridCol>
                <a:gridCol w="784306">
                  <a:extLst>
                    <a:ext uri="{9D8B030D-6E8A-4147-A177-3AD203B41FA5}">
                      <a16:colId xmlns:a16="http://schemas.microsoft.com/office/drawing/2014/main" val="20007"/>
                    </a:ext>
                  </a:extLst>
                </a:gridCol>
                <a:gridCol w="634366">
                  <a:extLst>
                    <a:ext uri="{9D8B030D-6E8A-4147-A177-3AD203B41FA5}">
                      <a16:colId xmlns:a16="http://schemas.microsoft.com/office/drawing/2014/main" val="20008"/>
                    </a:ext>
                  </a:extLst>
                </a:gridCol>
                <a:gridCol w="716750">
                  <a:extLst>
                    <a:ext uri="{9D8B030D-6E8A-4147-A177-3AD203B41FA5}">
                      <a16:colId xmlns:a16="http://schemas.microsoft.com/office/drawing/2014/main" val="20009"/>
                    </a:ext>
                  </a:extLst>
                </a:gridCol>
              </a:tblGrid>
              <a:tr h="474663">
                <a:tc gridSpan="2">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机制</a:t>
                      </a:r>
                      <a:endParaRPr kumimoji="0" lang="en-US" altLang="zh-CN" sz="15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服务</a:t>
                      </a:r>
                      <a:endParaRPr kumimoji="0" lang="zh-CN" altLang="en-US" sz="15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加密</a:t>
                      </a:r>
                      <a:endParaRPr kumimoji="0" lang="zh-CN" altLang="en-US" sz="15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数字签名</a:t>
                      </a:r>
                      <a:endParaRPr kumimoji="0" lang="zh-CN" altLang="en-US" sz="15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访问</a:t>
                      </a:r>
                    </a:p>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控制</a:t>
                      </a:r>
                      <a:endParaRPr kumimoji="0" lang="zh-CN" altLang="en-US" sz="15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数据完整性</a:t>
                      </a:r>
                      <a:endParaRPr kumimoji="0" lang="zh-CN" altLang="en-US" sz="15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认证交换</a:t>
                      </a:r>
                      <a:endParaRPr kumimoji="0" lang="zh-CN" altLang="en-US" sz="15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业务流填充</a:t>
                      </a:r>
                      <a:endParaRPr kumimoji="0" lang="zh-CN" altLang="en-US" sz="15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路由控制</a:t>
                      </a:r>
                      <a:endParaRPr kumimoji="0" lang="zh-CN" altLang="en-US" sz="15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公证</a:t>
                      </a:r>
                      <a:endParaRPr kumimoji="0" lang="zh-CN" altLang="en-US" sz="15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2413">
                <a:tc row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认</a:t>
                      </a: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证</a:t>
                      </a:r>
                      <a:endParaRPr kumimoji="0" lang="zh-CN" altLang="en-US" sz="16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对等实体认证</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数据起源认证</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3688">
                <a:tc rowSpan="3">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600" b="1" i="0" u="none" strike="noStrike" kern="1200" cap="none" normalizeH="0" baseline="0" smtClean="0">
                          <a:ln>
                            <a:noFill/>
                          </a:ln>
                          <a:solidFill>
                            <a:schemeClr val="tx1"/>
                          </a:solidFill>
                          <a:effectLst/>
                          <a:latin typeface="Times New Roman" pitchFamily="18" charset="0"/>
                          <a:ea typeface="宋体" pitchFamily="2" charset="-122"/>
                          <a:cs typeface="Times New Roman" pitchFamily="18" charset="0"/>
                        </a:rPr>
                        <a:t>访问控制</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自主访问控制</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6556">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强制访问控制</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6556">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rPr>
                        <a:t>基于角色的访问控制</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defRPr/>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66700">
                <a:tc rowSpan="4">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600" b="1" i="0" u="none" strike="noStrike" kern="1200" cap="none" normalizeH="0" baseline="0" smtClean="0">
                          <a:ln>
                            <a:noFill/>
                          </a:ln>
                          <a:solidFill>
                            <a:schemeClr val="tx1"/>
                          </a:solidFill>
                          <a:effectLst/>
                          <a:latin typeface="Times New Roman" pitchFamily="18" charset="0"/>
                          <a:ea typeface="宋体" pitchFamily="2" charset="-122"/>
                          <a:cs typeface="Times New Roman" pitchFamily="18" charset="0"/>
                        </a:rPr>
                        <a:t>机</a:t>
                      </a:r>
                      <a:r>
                        <a:rPr kumimoji="0" lang="zh-CN" altLang="en-US" sz="16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密 性</a:t>
                      </a:r>
                      <a:endParaRPr kumimoji="0" lang="zh-CN" altLang="en-US" sz="16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连接机密性</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6828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无连接机密性</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选择字段机密性</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业务流机密性</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66700">
                <a:tc rowSpan="5">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完</a:t>
                      </a: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整</a:t>
                      </a: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性</a:t>
                      </a:r>
                      <a:endParaRPr kumimoji="0" lang="zh-CN" altLang="en-US" sz="16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可恢复的连接完整性</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6828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不可恢复的连接完整性</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选择字段的连接完整性</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无连接完整性</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选择字段的无连接完整性</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68288">
                <a:tc row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非否认</a:t>
                      </a:r>
                      <a:endParaRPr kumimoji="0" lang="zh-CN" altLang="en-US" sz="16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数据起源的非否认</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9845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传递过程的非否认</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4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1694115304"/>
      </p:ext>
    </p:extLst>
  </p:cSld>
  <p:clrMapOvr>
    <a:masterClrMapping/>
  </p:clrMapOvr>
  <p:transition spd="slow">
    <p:pull/>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555011" name="Rectangle 3"/>
          <p:cNvSpPr>
            <a:spLocks noGrp="1" noChangeArrowheads="1"/>
          </p:cNvSpPr>
          <p:nvPr>
            <p:ph idx="1"/>
          </p:nvPr>
        </p:nvSpPr>
        <p:spPr/>
        <p:txBody>
          <a:bodyPr/>
          <a:lstStyle/>
          <a:p>
            <a:r>
              <a:rPr lang="zh-CN" altLang="en-US" smtClean="0"/>
              <a:t>认证（</a:t>
            </a:r>
            <a:r>
              <a:rPr lang="en-US" smtClean="0"/>
              <a:t>Authentication</a:t>
            </a:r>
            <a:r>
              <a:rPr lang="zh-CN" altLang="en-US" smtClean="0"/>
              <a:t>） </a:t>
            </a:r>
          </a:p>
          <a:p>
            <a:r>
              <a:rPr lang="zh-CN" altLang="en-US" smtClean="0"/>
              <a:t>访问控制（ </a:t>
            </a:r>
            <a:r>
              <a:rPr lang="en-US" smtClean="0"/>
              <a:t>Access Control</a:t>
            </a:r>
            <a:r>
              <a:rPr lang="zh-CN" altLang="en-US" smtClean="0"/>
              <a:t>） </a:t>
            </a:r>
          </a:p>
          <a:p>
            <a:r>
              <a:rPr lang="zh-CN" altLang="en-US" smtClean="0"/>
              <a:t>机密性（</a:t>
            </a:r>
            <a:r>
              <a:rPr lang="en-US" smtClean="0"/>
              <a:t>Data Confidentiality</a:t>
            </a:r>
            <a:r>
              <a:rPr lang="zh-CN" altLang="en-US" smtClean="0"/>
              <a:t>） </a:t>
            </a:r>
          </a:p>
          <a:p>
            <a:pPr lvl="0"/>
            <a:r>
              <a:rPr lang="zh-CN" altLang="en-US" smtClean="0"/>
              <a:t>完整性（</a:t>
            </a:r>
            <a:r>
              <a:rPr lang="en-US" smtClean="0"/>
              <a:t>Data Integrity</a:t>
            </a:r>
            <a:r>
              <a:rPr lang="zh-CN" altLang="en-US" smtClean="0"/>
              <a:t>）</a:t>
            </a:r>
            <a:endParaRPr lang="en-AU" altLang="zh-CN" smtClean="0"/>
          </a:p>
          <a:p>
            <a:r>
              <a:rPr lang="zh-CN" altLang="en-US" smtClean="0"/>
              <a:t>不可抵赖性（</a:t>
            </a:r>
            <a:r>
              <a:rPr lang="en-US" smtClean="0"/>
              <a:t>Non-Repudiation</a:t>
            </a:r>
            <a:r>
              <a:rPr lang="zh-CN" altLang="en-US" smtClean="0"/>
              <a:t>，非否认）</a:t>
            </a:r>
            <a:endParaRPr lang="en-US" altLang="zh-CN" smtClean="0"/>
          </a:p>
        </p:txBody>
      </p:sp>
      <p:sp>
        <p:nvSpPr>
          <p:cNvPr id="555010" name="Rectangle 2"/>
          <p:cNvSpPr>
            <a:spLocks noGrp="1" noChangeArrowheads="1"/>
          </p:cNvSpPr>
          <p:nvPr>
            <p:ph type="title"/>
          </p:nvPr>
        </p:nvSpPr>
        <p:spPr/>
        <p:txBody>
          <a:bodyPr>
            <a:normAutofit fontScale="90000"/>
          </a:bodyPr>
          <a:lstStyle/>
          <a:p>
            <a:r>
              <a:rPr lang="zh-CN" altLang="en-US" sz="4000" dirty="0">
                <a:solidFill>
                  <a:srgbClr val="000066"/>
                </a:solidFill>
              </a:rPr>
              <a:t>温故而知新</a:t>
            </a:r>
            <a:r>
              <a:rPr lang="en-US" altLang="zh-CN" sz="4000" dirty="0">
                <a:solidFill>
                  <a:srgbClr val="000066"/>
                </a:solidFill>
              </a:rPr>
              <a:t>—— </a:t>
            </a:r>
            <a:r>
              <a:rPr lang="en-US" dirty="0" smtClean="0"/>
              <a:t>X.800</a:t>
            </a:r>
            <a:r>
              <a:rPr lang="zh-CN" altLang="en-US" dirty="0" smtClean="0"/>
              <a:t>规定的安全服务</a:t>
            </a:r>
            <a:endParaRPr lang="zh-CN" altLang="en-US" dirty="0"/>
          </a:p>
        </p:txBody>
      </p:sp>
    </p:spTree>
    <p:extLst>
      <p:ext uri="{BB962C8B-B14F-4D97-AF65-F5344CB8AC3E}">
        <p14:creationId xmlns:p14="http://schemas.microsoft.com/office/powerpoint/2010/main" val="171707022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5011"/>
                                        </p:tgtEl>
                                        <p:attrNameLst>
                                          <p:attrName>style.visibility</p:attrName>
                                        </p:attrNameLst>
                                      </p:cBhvr>
                                      <p:to>
                                        <p:strVal val="visible"/>
                                      </p:to>
                                    </p:set>
                                    <p:anim calcmode="lin" valueType="num">
                                      <p:cBhvr additive="base">
                                        <p:cTn id="7" dur="500" fill="hold"/>
                                        <p:tgtEl>
                                          <p:spTgt spid="555011"/>
                                        </p:tgtEl>
                                        <p:attrNameLst>
                                          <p:attrName>ppt_x</p:attrName>
                                        </p:attrNameLst>
                                      </p:cBhvr>
                                      <p:tavLst>
                                        <p:tav tm="0">
                                          <p:val>
                                            <p:strVal val="#ppt_x"/>
                                          </p:val>
                                        </p:tav>
                                        <p:tav tm="100000">
                                          <p:val>
                                            <p:strVal val="#ppt_x"/>
                                          </p:val>
                                        </p:tav>
                                      </p:tavLst>
                                    </p:anim>
                                    <p:anim calcmode="lin" valueType="num">
                                      <p:cBhvr additive="base">
                                        <p:cTn id="8" dur="500" fill="hold"/>
                                        <p:tgtEl>
                                          <p:spTgt spid="5550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011" grpId="0"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559107" name="Rectangle 3"/>
          <p:cNvSpPr>
            <a:spLocks noGrp="1" noChangeArrowheads="1"/>
          </p:cNvSpPr>
          <p:nvPr>
            <p:ph idx="1"/>
          </p:nvPr>
        </p:nvSpPr>
        <p:spPr/>
        <p:txBody>
          <a:bodyPr>
            <a:normAutofit/>
          </a:bodyPr>
          <a:lstStyle/>
          <a:p>
            <a:r>
              <a:rPr lang="zh-CN" altLang="en-AU" smtClean="0"/>
              <a:t>加密（</a:t>
            </a:r>
            <a:r>
              <a:rPr lang="en-US" altLang="zh-CN" smtClean="0"/>
              <a:t>Encipherment</a:t>
            </a:r>
            <a:r>
              <a:rPr lang="zh-CN" altLang="en-US" smtClean="0"/>
              <a:t>）</a:t>
            </a:r>
          </a:p>
          <a:p>
            <a:r>
              <a:rPr lang="zh-CN" altLang="en-US" smtClean="0"/>
              <a:t>数字签名机制（</a:t>
            </a:r>
            <a:r>
              <a:rPr lang="en-US" altLang="zh-CN" smtClean="0"/>
              <a:t>digital signatures</a:t>
            </a:r>
            <a:r>
              <a:rPr lang="zh-CN" altLang="en-US" smtClean="0"/>
              <a:t>）</a:t>
            </a:r>
          </a:p>
          <a:p>
            <a:r>
              <a:rPr lang="zh-CN" altLang="en-US" smtClean="0"/>
              <a:t>访问控制机制（</a:t>
            </a:r>
            <a:r>
              <a:rPr lang="en-US" altLang="zh-CN" smtClean="0"/>
              <a:t>access controls</a:t>
            </a:r>
            <a:r>
              <a:rPr lang="zh-CN" altLang="en-US" smtClean="0"/>
              <a:t>） </a:t>
            </a:r>
          </a:p>
          <a:p>
            <a:r>
              <a:rPr lang="zh-CN" altLang="en-US" smtClean="0"/>
              <a:t>数据完整性机制（</a:t>
            </a:r>
            <a:r>
              <a:rPr lang="en-US" altLang="zh-CN" smtClean="0"/>
              <a:t>data integrity</a:t>
            </a:r>
            <a:r>
              <a:rPr lang="zh-CN" altLang="en-US" smtClean="0"/>
              <a:t>）</a:t>
            </a:r>
          </a:p>
          <a:p>
            <a:r>
              <a:rPr lang="zh-CN" altLang="en-US" smtClean="0"/>
              <a:t>认证交换机制（</a:t>
            </a:r>
            <a:r>
              <a:rPr lang="en-US" altLang="zh-CN" smtClean="0"/>
              <a:t>authentication exchange</a:t>
            </a:r>
            <a:r>
              <a:rPr lang="zh-CN" altLang="en-US" smtClean="0"/>
              <a:t>） </a:t>
            </a:r>
          </a:p>
          <a:p>
            <a:r>
              <a:rPr lang="zh-CN" altLang="en-US" smtClean="0"/>
              <a:t>业务填充机制（</a:t>
            </a:r>
            <a:r>
              <a:rPr lang="en-US" altLang="zh-CN" smtClean="0"/>
              <a:t>traffic padding</a:t>
            </a:r>
            <a:r>
              <a:rPr lang="zh-CN" altLang="en-US" smtClean="0"/>
              <a:t>）</a:t>
            </a:r>
          </a:p>
          <a:p>
            <a:r>
              <a:rPr lang="zh-CN" altLang="en-AU" smtClean="0"/>
              <a:t>路由控制（</a:t>
            </a:r>
            <a:r>
              <a:rPr lang="en-US" altLang="zh-CN" smtClean="0"/>
              <a:t>Routing Control</a:t>
            </a:r>
            <a:r>
              <a:rPr lang="zh-CN" altLang="en-US" smtClean="0"/>
              <a:t>）</a:t>
            </a:r>
          </a:p>
          <a:p>
            <a:r>
              <a:rPr lang="zh-CN" altLang="en-AU" smtClean="0"/>
              <a:t>公正机制（</a:t>
            </a:r>
            <a:r>
              <a:rPr lang="en-US" altLang="zh-CN" smtClean="0"/>
              <a:t>Notarization</a:t>
            </a:r>
            <a:r>
              <a:rPr lang="zh-CN" altLang="en-US" smtClean="0"/>
              <a:t>）</a:t>
            </a:r>
          </a:p>
        </p:txBody>
      </p:sp>
      <p:sp>
        <p:nvSpPr>
          <p:cNvPr id="559106" name="Rectangle 2"/>
          <p:cNvSpPr>
            <a:spLocks noGrp="1" noChangeArrowheads="1"/>
          </p:cNvSpPr>
          <p:nvPr>
            <p:ph type="title"/>
          </p:nvPr>
        </p:nvSpPr>
        <p:spPr/>
        <p:txBody>
          <a:bodyPr>
            <a:normAutofit fontScale="90000"/>
          </a:bodyPr>
          <a:lstStyle/>
          <a:p>
            <a:r>
              <a:rPr lang="zh-CN" altLang="en-US"/>
              <a:t>温故而知新</a:t>
            </a:r>
            <a:r>
              <a:rPr lang="en-US" altLang="zh-CN"/>
              <a:t>—— </a:t>
            </a:r>
            <a:r>
              <a:rPr lang="en-US" smtClean="0"/>
              <a:t>X.800</a:t>
            </a:r>
            <a:r>
              <a:rPr lang="zh-CN" altLang="en-US" smtClean="0"/>
              <a:t>规定的安全机制</a:t>
            </a:r>
            <a:endParaRPr lang="zh-CN" altLang="en-US"/>
          </a:p>
        </p:txBody>
      </p:sp>
    </p:spTree>
    <p:extLst>
      <p:ext uri="{BB962C8B-B14F-4D97-AF65-F5344CB8AC3E}">
        <p14:creationId xmlns:p14="http://schemas.microsoft.com/office/powerpoint/2010/main" val="185728837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9107"/>
                                        </p:tgtEl>
                                        <p:attrNameLst>
                                          <p:attrName>style.visibility</p:attrName>
                                        </p:attrNameLst>
                                      </p:cBhvr>
                                      <p:to>
                                        <p:strVal val="visible"/>
                                      </p:to>
                                    </p:set>
                                    <p:anim calcmode="lin" valueType="num">
                                      <p:cBhvr additive="base">
                                        <p:cTn id="7" dur="500" fill="hold"/>
                                        <p:tgtEl>
                                          <p:spTgt spid="559107"/>
                                        </p:tgtEl>
                                        <p:attrNameLst>
                                          <p:attrName>ppt_x</p:attrName>
                                        </p:attrNameLst>
                                      </p:cBhvr>
                                      <p:tavLst>
                                        <p:tav tm="0">
                                          <p:val>
                                            <p:strVal val="#ppt_x"/>
                                          </p:val>
                                        </p:tav>
                                        <p:tav tm="100000">
                                          <p:val>
                                            <p:strVal val="#ppt_x"/>
                                          </p:val>
                                        </p:tav>
                                      </p:tavLst>
                                    </p:anim>
                                    <p:anim calcmode="lin" valueType="num">
                                      <p:cBhvr additive="base">
                                        <p:cTn id="8" dur="500" fill="hold"/>
                                        <p:tgtEl>
                                          <p:spTgt spid="5591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07" grpId="0"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1403" name="Rectangle 11"/>
          <p:cNvSpPr>
            <a:spLocks noGrp="1" noChangeArrowheads="1"/>
          </p:cNvSpPr>
          <p:nvPr>
            <p:ph type="title"/>
          </p:nvPr>
        </p:nvSpPr>
        <p:spPr/>
        <p:txBody>
          <a:bodyPr/>
          <a:lstStyle/>
          <a:p>
            <a:r>
              <a:rPr lang="zh-CN" altLang="en-US" smtClean="0"/>
              <a:t>稳固而知新</a:t>
            </a:r>
            <a:r>
              <a:rPr lang="en-US" altLang="zh-CN" smtClean="0"/>
              <a:t>——</a:t>
            </a:r>
            <a:r>
              <a:rPr lang="zh-CN" altLang="en-US" smtClean="0"/>
              <a:t>安全服务的部署</a:t>
            </a:r>
            <a:endParaRPr lang="zh-CN" altLang="en-US"/>
          </a:p>
        </p:txBody>
      </p:sp>
      <p:grpSp>
        <p:nvGrpSpPr>
          <p:cNvPr id="17" name="组合 16"/>
          <p:cNvGrpSpPr/>
          <p:nvPr/>
        </p:nvGrpSpPr>
        <p:grpSpPr>
          <a:xfrm>
            <a:off x="323528" y="1916113"/>
            <a:ext cx="6265863" cy="3384550"/>
            <a:chOff x="1330473" y="1916113"/>
            <a:chExt cx="6265863" cy="3384550"/>
          </a:xfrm>
        </p:grpSpPr>
        <p:sp>
          <p:nvSpPr>
            <p:cNvPr id="18" name="Rectangle 2"/>
            <p:cNvSpPr>
              <a:spLocks noChangeArrowheads="1"/>
            </p:cNvSpPr>
            <p:nvPr/>
          </p:nvSpPr>
          <p:spPr bwMode="auto">
            <a:xfrm>
              <a:off x="1330473" y="1916113"/>
              <a:ext cx="1441450" cy="2952750"/>
            </a:xfrm>
            <a:prstGeom prst="rect">
              <a:avLst/>
            </a:prstGeom>
            <a:gradFill rotWithShape="1">
              <a:gsLst>
                <a:gs pos="0">
                  <a:srgbClr val="0000FF"/>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latin typeface="Comic Sans MS" pitchFamily="66" charset="0"/>
                </a:rPr>
                <a:t>应用层</a:t>
              </a:r>
            </a:p>
            <a:p>
              <a:pPr algn="ctr"/>
              <a:endParaRPr lang="zh-CN" altLang="en-US" sz="2000" b="1">
                <a:latin typeface="Comic Sans MS" pitchFamily="66" charset="0"/>
              </a:endParaRPr>
            </a:p>
            <a:p>
              <a:pPr algn="ctr"/>
              <a:r>
                <a:rPr lang="zh-CN" altLang="en-US" sz="2000" b="1">
                  <a:latin typeface="Comic Sans MS" pitchFamily="66" charset="0"/>
                </a:rPr>
                <a:t>传输层</a:t>
              </a:r>
            </a:p>
            <a:p>
              <a:pPr algn="ctr"/>
              <a:endParaRPr lang="zh-CN" altLang="en-US" sz="2000" b="1">
                <a:latin typeface="Comic Sans MS" pitchFamily="66" charset="0"/>
              </a:endParaRPr>
            </a:p>
            <a:p>
              <a:pPr algn="ctr"/>
              <a:r>
                <a:rPr lang="zh-CN" altLang="en-US" sz="2000" b="1">
                  <a:latin typeface="Comic Sans MS" pitchFamily="66" charset="0"/>
                </a:rPr>
                <a:t>网络层</a:t>
              </a:r>
            </a:p>
            <a:p>
              <a:pPr algn="ctr"/>
              <a:endParaRPr lang="zh-CN" altLang="en-US" sz="2000" b="1">
                <a:latin typeface="Comic Sans MS" pitchFamily="66" charset="0"/>
              </a:endParaRPr>
            </a:p>
            <a:p>
              <a:pPr algn="ctr"/>
              <a:r>
                <a:rPr lang="zh-CN" altLang="en-US" sz="2000" b="1">
                  <a:latin typeface="Comic Sans MS" pitchFamily="66" charset="0"/>
                </a:rPr>
                <a:t>数据链路层</a:t>
              </a:r>
            </a:p>
            <a:p>
              <a:pPr algn="ctr"/>
              <a:endParaRPr lang="zh-CN" altLang="en-US" sz="2000" b="1">
                <a:latin typeface="Comic Sans MS" pitchFamily="66" charset="0"/>
              </a:endParaRPr>
            </a:p>
            <a:p>
              <a:pPr algn="ctr"/>
              <a:r>
                <a:rPr lang="zh-CN" altLang="en-US" sz="2000" b="1">
                  <a:latin typeface="Comic Sans MS" pitchFamily="66" charset="0"/>
                </a:rPr>
                <a:t>物理层</a:t>
              </a:r>
            </a:p>
          </p:txBody>
        </p:sp>
        <p:sp>
          <p:nvSpPr>
            <p:cNvPr id="19" name="Rectangle 3"/>
            <p:cNvSpPr>
              <a:spLocks noChangeArrowheads="1"/>
            </p:cNvSpPr>
            <p:nvPr/>
          </p:nvSpPr>
          <p:spPr bwMode="auto">
            <a:xfrm>
              <a:off x="6154886" y="1916113"/>
              <a:ext cx="1441450" cy="2952750"/>
            </a:xfrm>
            <a:prstGeom prst="rect">
              <a:avLst/>
            </a:prstGeom>
            <a:gradFill rotWithShape="1">
              <a:gsLst>
                <a:gs pos="0">
                  <a:srgbClr val="0000FF"/>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latin typeface="Comic Sans MS" pitchFamily="66" charset="0"/>
                </a:rPr>
                <a:t>应用层</a:t>
              </a:r>
            </a:p>
            <a:p>
              <a:pPr algn="ctr"/>
              <a:endParaRPr lang="zh-CN" altLang="en-US" sz="2000" b="1">
                <a:latin typeface="Comic Sans MS" pitchFamily="66" charset="0"/>
              </a:endParaRPr>
            </a:p>
            <a:p>
              <a:pPr algn="ctr"/>
              <a:r>
                <a:rPr lang="zh-CN" altLang="en-US" sz="2000" b="1">
                  <a:latin typeface="Comic Sans MS" pitchFamily="66" charset="0"/>
                </a:rPr>
                <a:t>传输层</a:t>
              </a:r>
            </a:p>
            <a:p>
              <a:pPr algn="ctr"/>
              <a:endParaRPr lang="zh-CN" altLang="en-US" sz="2000" b="1">
                <a:latin typeface="Comic Sans MS" pitchFamily="66" charset="0"/>
              </a:endParaRPr>
            </a:p>
            <a:p>
              <a:pPr algn="ctr"/>
              <a:r>
                <a:rPr lang="zh-CN" altLang="en-US" sz="2000" b="1">
                  <a:latin typeface="Comic Sans MS" pitchFamily="66" charset="0"/>
                </a:rPr>
                <a:t>网络层</a:t>
              </a:r>
            </a:p>
            <a:p>
              <a:pPr algn="ctr"/>
              <a:endParaRPr lang="zh-CN" altLang="en-US" sz="2000" b="1">
                <a:latin typeface="Comic Sans MS" pitchFamily="66" charset="0"/>
              </a:endParaRPr>
            </a:p>
            <a:p>
              <a:pPr algn="ctr"/>
              <a:r>
                <a:rPr lang="zh-CN" altLang="en-US" sz="2000" b="1">
                  <a:latin typeface="Comic Sans MS" pitchFamily="66" charset="0"/>
                </a:rPr>
                <a:t>数据链路层</a:t>
              </a:r>
            </a:p>
            <a:p>
              <a:pPr algn="ctr"/>
              <a:endParaRPr lang="zh-CN" altLang="en-US" sz="2000" b="1">
                <a:latin typeface="Comic Sans MS" pitchFamily="66" charset="0"/>
              </a:endParaRPr>
            </a:p>
            <a:p>
              <a:pPr algn="ctr"/>
              <a:r>
                <a:rPr lang="zh-CN" altLang="en-US" sz="2000" b="1">
                  <a:latin typeface="Comic Sans MS" pitchFamily="66" charset="0"/>
                </a:rPr>
                <a:t>物理层</a:t>
              </a:r>
            </a:p>
          </p:txBody>
        </p:sp>
        <p:sp>
          <p:nvSpPr>
            <p:cNvPr id="20" name="Rectangle 4"/>
            <p:cNvSpPr>
              <a:spLocks noChangeArrowheads="1"/>
            </p:cNvSpPr>
            <p:nvPr/>
          </p:nvSpPr>
          <p:spPr bwMode="auto">
            <a:xfrm>
              <a:off x="3635523" y="3068960"/>
              <a:ext cx="1441450" cy="1871340"/>
            </a:xfrm>
            <a:prstGeom prst="rect">
              <a:avLst/>
            </a:prstGeom>
            <a:gradFill rotWithShape="1">
              <a:gsLst>
                <a:gs pos="0">
                  <a:srgbClr val="D6B19C"/>
                </a:gs>
                <a:gs pos="30000">
                  <a:srgbClr val="D49E6C"/>
                </a:gs>
                <a:gs pos="70000">
                  <a:srgbClr val="A65528"/>
                </a:gs>
                <a:gs pos="100000">
                  <a:srgbClr val="663012"/>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smtClean="0">
                  <a:latin typeface="Comic Sans MS" pitchFamily="66" charset="0"/>
                </a:rPr>
                <a:t>网络层</a:t>
              </a:r>
              <a:endParaRPr lang="zh-CN" altLang="en-US" sz="2000" b="1">
                <a:latin typeface="Comic Sans MS" pitchFamily="66" charset="0"/>
              </a:endParaRPr>
            </a:p>
            <a:p>
              <a:pPr algn="ctr"/>
              <a:endParaRPr lang="zh-CN" altLang="en-US" sz="2000" b="1">
                <a:latin typeface="Comic Sans MS" pitchFamily="66" charset="0"/>
              </a:endParaRPr>
            </a:p>
            <a:p>
              <a:pPr algn="ctr"/>
              <a:r>
                <a:rPr lang="zh-CN" altLang="en-US" sz="2000" b="1">
                  <a:latin typeface="Comic Sans MS" pitchFamily="66" charset="0"/>
                </a:rPr>
                <a:t>数据链路层</a:t>
              </a:r>
            </a:p>
            <a:p>
              <a:pPr algn="ctr"/>
              <a:endParaRPr lang="zh-CN" altLang="en-US" sz="2000" b="1">
                <a:latin typeface="Comic Sans MS" pitchFamily="66" charset="0"/>
              </a:endParaRPr>
            </a:p>
            <a:p>
              <a:pPr algn="ctr"/>
              <a:r>
                <a:rPr lang="zh-CN" altLang="en-US" sz="2000" b="1">
                  <a:latin typeface="Comic Sans MS" pitchFamily="66" charset="0"/>
                </a:rPr>
                <a:t>物理层</a:t>
              </a:r>
            </a:p>
          </p:txBody>
        </p:sp>
        <p:sp>
          <p:nvSpPr>
            <p:cNvPr id="21" name="Line 5"/>
            <p:cNvSpPr>
              <a:spLocks noChangeShapeType="1"/>
            </p:cNvSpPr>
            <p:nvPr/>
          </p:nvSpPr>
          <p:spPr bwMode="auto">
            <a:xfrm>
              <a:off x="1905148" y="4868863"/>
              <a:ext cx="0" cy="431800"/>
            </a:xfrm>
            <a:prstGeom prst="line">
              <a:avLst/>
            </a:prstGeom>
            <a:noFill/>
            <a:ln w="762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6"/>
            <p:cNvSpPr>
              <a:spLocks noChangeShapeType="1"/>
            </p:cNvSpPr>
            <p:nvPr/>
          </p:nvSpPr>
          <p:spPr bwMode="auto">
            <a:xfrm>
              <a:off x="1905148" y="5300663"/>
              <a:ext cx="1873250" cy="0"/>
            </a:xfrm>
            <a:prstGeom prst="line">
              <a:avLst/>
            </a:prstGeom>
            <a:noFill/>
            <a:ln w="762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7"/>
            <p:cNvSpPr>
              <a:spLocks noChangeShapeType="1"/>
            </p:cNvSpPr>
            <p:nvPr/>
          </p:nvSpPr>
          <p:spPr bwMode="auto">
            <a:xfrm flipV="1">
              <a:off x="3706961" y="3068959"/>
              <a:ext cx="0" cy="2231703"/>
            </a:xfrm>
            <a:prstGeom prst="line">
              <a:avLst/>
            </a:prstGeom>
            <a:noFill/>
            <a:ln w="762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8"/>
            <p:cNvSpPr>
              <a:spLocks noChangeShapeType="1"/>
            </p:cNvSpPr>
            <p:nvPr/>
          </p:nvSpPr>
          <p:spPr bwMode="auto">
            <a:xfrm>
              <a:off x="5003948" y="3068960"/>
              <a:ext cx="0" cy="2160265"/>
            </a:xfrm>
            <a:prstGeom prst="line">
              <a:avLst/>
            </a:prstGeom>
            <a:noFill/>
            <a:ln w="762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9"/>
            <p:cNvSpPr>
              <a:spLocks noChangeShapeType="1"/>
            </p:cNvSpPr>
            <p:nvPr/>
          </p:nvSpPr>
          <p:spPr bwMode="auto">
            <a:xfrm>
              <a:off x="4930923" y="5229225"/>
              <a:ext cx="1871663" cy="0"/>
            </a:xfrm>
            <a:prstGeom prst="line">
              <a:avLst/>
            </a:prstGeom>
            <a:noFill/>
            <a:ln w="762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10"/>
            <p:cNvSpPr>
              <a:spLocks noChangeShapeType="1"/>
            </p:cNvSpPr>
            <p:nvPr/>
          </p:nvSpPr>
          <p:spPr bwMode="auto">
            <a:xfrm flipV="1">
              <a:off x="6802586" y="4868863"/>
              <a:ext cx="0" cy="360362"/>
            </a:xfrm>
            <a:prstGeom prst="line">
              <a:avLst/>
            </a:prstGeom>
            <a:noFill/>
            <a:ln w="762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9" name="组合 28"/>
          <p:cNvGrpSpPr/>
          <p:nvPr/>
        </p:nvGrpSpPr>
        <p:grpSpPr>
          <a:xfrm>
            <a:off x="1785918" y="1714488"/>
            <a:ext cx="2000264" cy="1643074"/>
            <a:chOff x="1785918" y="1714488"/>
            <a:chExt cx="2000264" cy="1643074"/>
          </a:xfrm>
        </p:grpSpPr>
        <p:sp>
          <p:nvSpPr>
            <p:cNvPr id="27" name="右大括号 26"/>
            <p:cNvSpPr/>
            <p:nvPr/>
          </p:nvSpPr>
          <p:spPr>
            <a:xfrm>
              <a:off x="1785918" y="2143116"/>
              <a:ext cx="571504" cy="121444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椭圆形标注 27"/>
            <p:cNvSpPr/>
            <p:nvPr/>
          </p:nvSpPr>
          <p:spPr>
            <a:xfrm>
              <a:off x="2285984" y="1714488"/>
              <a:ext cx="1500198" cy="714380"/>
            </a:xfrm>
            <a:prstGeom prst="wedgeEllipseCallout">
              <a:avLst>
                <a:gd name="adj1" fmla="val -46040"/>
                <a:gd name="adj2" fmla="val 82025"/>
              </a:avLst>
            </a:prstGeom>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zh-CN" altLang="en-US" smtClean="0"/>
                <a:t>端到端</a:t>
              </a:r>
              <a:endParaRPr lang="zh-CN" altLang="en-US"/>
            </a:p>
          </p:txBody>
        </p:sp>
      </p:grpSp>
      <p:grpSp>
        <p:nvGrpSpPr>
          <p:cNvPr id="30" name="组合 29"/>
          <p:cNvGrpSpPr/>
          <p:nvPr/>
        </p:nvGrpSpPr>
        <p:grpSpPr>
          <a:xfrm>
            <a:off x="1785918" y="3429000"/>
            <a:ext cx="1857388" cy="2286016"/>
            <a:chOff x="1785918" y="2143116"/>
            <a:chExt cx="1857388" cy="2286016"/>
          </a:xfrm>
        </p:grpSpPr>
        <p:sp>
          <p:nvSpPr>
            <p:cNvPr id="31" name="右大括号 30"/>
            <p:cNvSpPr/>
            <p:nvPr/>
          </p:nvSpPr>
          <p:spPr>
            <a:xfrm>
              <a:off x="1785918" y="2143116"/>
              <a:ext cx="571504" cy="1214446"/>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椭圆形标注 31"/>
            <p:cNvSpPr/>
            <p:nvPr/>
          </p:nvSpPr>
          <p:spPr>
            <a:xfrm>
              <a:off x="2143108" y="3714752"/>
              <a:ext cx="1500198" cy="714380"/>
            </a:xfrm>
            <a:prstGeom prst="wedgeEllipseCallout">
              <a:avLst>
                <a:gd name="adj1" fmla="val -41908"/>
                <a:gd name="adj2" fmla="val -182651"/>
              </a:avLst>
            </a:prstGeom>
            <a:solidFill>
              <a:srgbClr val="FFFF00"/>
            </a:solidFill>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zh-CN" altLang="en-US" smtClean="0">
                  <a:solidFill>
                    <a:srgbClr val="FF0000"/>
                  </a:solidFill>
                </a:rPr>
                <a:t>链到链</a:t>
              </a:r>
              <a:endParaRPr lang="zh-CN" altLang="en-US">
                <a:solidFill>
                  <a:srgbClr val="FF0000"/>
                </a:solidFill>
              </a:endParaRPr>
            </a:p>
          </p:txBody>
        </p:sp>
      </p:grpSp>
      <p:sp>
        <p:nvSpPr>
          <p:cNvPr id="36" name="上下箭头 35"/>
          <p:cNvSpPr/>
          <p:nvPr/>
        </p:nvSpPr>
        <p:spPr>
          <a:xfrm>
            <a:off x="7559856" y="2421185"/>
            <a:ext cx="720080" cy="215994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36"/>
          <p:cNvSpPr txBox="1"/>
          <p:nvPr/>
        </p:nvSpPr>
        <p:spPr>
          <a:xfrm>
            <a:off x="6705632" y="1640994"/>
            <a:ext cx="2438400" cy="707886"/>
          </a:xfrm>
          <a:prstGeom prst="rect">
            <a:avLst/>
          </a:prstGeom>
          <a:noFill/>
          <a:ln>
            <a:solidFill>
              <a:srgbClr val="002060"/>
            </a:solidFill>
          </a:ln>
        </p:spPr>
        <p:txBody>
          <a:bodyPr wrap="square" rtlCol="0">
            <a:spAutoFit/>
          </a:bodyPr>
          <a:lstStyle/>
          <a:p>
            <a:pPr marL="342900" indent="-342900">
              <a:buFont typeface="Arial" pitchFamily="34" charset="0"/>
              <a:buChar char="•"/>
            </a:pPr>
            <a:r>
              <a:rPr lang="zh-CN" altLang="en-US" sz="2000" b="1" smtClean="0"/>
              <a:t>细粒度</a:t>
            </a:r>
            <a:endParaRPr lang="en-US" altLang="zh-CN" sz="2000" b="1" smtClean="0"/>
          </a:p>
          <a:p>
            <a:pPr marL="342900" indent="-342900">
              <a:buFont typeface="Arial" pitchFamily="34" charset="0"/>
              <a:buChar char="•"/>
            </a:pPr>
            <a:r>
              <a:rPr lang="zh-CN" altLang="en-US" sz="2000" b="1" smtClean="0"/>
              <a:t>安全服务多</a:t>
            </a:r>
            <a:endParaRPr lang="zh-CN" altLang="en-US" sz="2000" b="1"/>
          </a:p>
        </p:txBody>
      </p:sp>
      <p:sp>
        <p:nvSpPr>
          <p:cNvPr id="38" name="TextBox 37"/>
          <p:cNvSpPr txBox="1"/>
          <p:nvPr/>
        </p:nvSpPr>
        <p:spPr>
          <a:xfrm>
            <a:off x="6705632" y="4613313"/>
            <a:ext cx="2438400" cy="707886"/>
          </a:xfrm>
          <a:prstGeom prst="rect">
            <a:avLst/>
          </a:prstGeom>
          <a:noFill/>
          <a:ln>
            <a:solidFill>
              <a:srgbClr val="002060"/>
            </a:solidFill>
          </a:ln>
        </p:spPr>
        <p:txBody>
          <a:bodyPr wrap="square" rtlCol="0">
            <a:spAutoFit/>
          </a:bodyPr>
          <a:lstStyle/>
          <a:p>
            <a:pPr marL="342900" indent="-342900">
              <a:buFont typeface="Arial" pitchFamily="34" charset="0"/>
              <a:buChar char="•"/>
            </a:pPr>
            <a:r>
              <a:rPr lang="zh-CN" altLang="en-US" sz="2000" b="1" smtClean="0"/>
              <a:t>粗粒度</a:t>
            </a:r>
            <a:endParaRPr lang="en-US" altLang="zh-CN" sz="2000" b="1" smtClean="0"/>
          </a:p>
          <a:p>
            <a:pPr marL="342900" indent="-342900">
              <a:buFont typeface="Arial" pitchFamily="34" charset="0"/>
              <a:buChar char="•"/>
            </a:pPr>
            <a:r>
              <a:rPr lang="zh-CN" altLang="en-US" sz="2000" b="1" smtClean="0"/>
              <a:t>安全服务少</a:t>
            </a:r>
            <a:endParaRPr lang="zh-CN" altLang="en-US" sz="2000" b="1"/>
          </a:p>
        </p:txBody>
      </p:sp>
      <p:sp>
        <p:nvSpPr>
          <p:cNvPr id="2" name="灯片编号占位符 1"/>
          <p:cNvSpPr>
            <a:spLocks noGrp="1"/>
          </p:cNvSpPr>
          <p:nvPr>
            <p:ph type="sldNum" sz="quarter" idx="12"/>
          </p:nvPr>
        </p:nvSpPr>
        <p:spPr/>
        <p:txBody>
          <a:bodyPr/>
          <a:lstStyle/>
          <a:p>
            <a:pPr>
              <a:defRPr/>
            </a:pPr>
            <a:fld id="{E529782D-F684-41DD-BB7A-79BF87ABFA22}" type="slidenum">
              <a:rPr lang="en-US" altLang="zh-CN" smtClean="0"/>
              <a:pPr>
                <a:defRPr/>
              </a:pPr>
              <a:t>125</a:t>
            </a:fld>
            <a:endParaRPr lang="en-US" altLang="zh-CN" dirty="0"/>
          </a:p>
        </p:txBody>
      </p:sp>
    </p:spTree>
    <p:extLst>
      <p:ext uri="{BB962C8B-B14F-4D97-AF65-F5344CB8AC3E}">
        <p14:creationId xmlns:p14="http://schemas.microsoft.com/office/powerpoint/2010/main" val="294946540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529782D-F684-41DD-BB7A-79BF87ABFA22}" type="slidenum">
              <a:rPr lang="en-US" altLang="zh-CN" smtClean="0"/>
              <a:pPr>
                <a:defRPr/>
              </a:pPr>
              <a:t>126</a:t>
            </a:fld>
            <a:endParaRPr lang="en-US" altLang="zh-CN"/>
          </a:p>
        </p:txBody>
      </p:sp>
      <p:sp>
        <p:nvSpPr>
          <p:cNvPr id="3" name="标题 2"/>
          <p:cNvSpPr>
            <a:spLocks noGrp="1"/>
          </p:cNvSpPr>
          <p:nvPr>
            <p:ph type="title"/>
          </p:nvPr>
        </p:nvSpPr>
        <p:spPr/>
        <p:txBody>
          <a:bodyPr/>
          <a:lstStyle/>
          <a:p>
            <a:r>
              <a:rPr lang="zh-CN" altLang="en-US" smtClean="0"/>
              <a:t>温故而知新</a:t>
            </a:r>
            <a:r>
              <a:rPr lang="en-US" altLang="zh-CN" smtClean="0"/>
              <a:t>——</a:t>
            </a:r>
            <a:r>
              <a:rPr lang="zh-CN" altLang="en-US"/>
              <a:t>安全服务的部署</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60" y="2120169"/>
            <a:ext cx="6478456" cy="3181039"/>
          </a:xfrm>
          <a:prstGeom prst="rect">
            <a:avLst/>
          </a:prstGeom>
        </p:spPr>
      </p:pic>
      <p:sp>
        <p:nvSpPr>
          <p:cNvPr id="5" name="上下箭头 4"/>
          <p:cNvSpPr/>
          <p:nvPr/>
        </p:nvSpPr>
        <p:spPr>
          <a:xfrm>
            <a:off x="7559856" y="2421185"/>
            <a:ext cx="720080" cy="215994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36"/>
          <p:cNvSpPr txBox="1"/>
          <p:nvPr/>
        </p:nvSpPr>
        <p:spPr>
          <a:xfrm>
            <a:off x="6705632" y="1640994"/>
            <a:ext cx="2438400" cy="707886"/>
          </a:xfrm>
          <a:prstGeom prst="rect">
            <a:avLst/>
          </a:prstGeom>
          <a:noFill/>
          <a:ln>
            <a:solidFill>
              <a:srgbClr val="002060"/>
            </a:solidFill>
          </a:ln>
        </p:spPr>
        <p:txBody>
          <a:bodyPr wrap="square" rtlCol="0">
            <a:spAutoFit/>
          </a:bodyPr>
          <a:lstStyle/>
          <a:p>
            <a:pPr marL="342900" indent="-342900">
              <a:buFont typeface="Arial" pitchFamily="34" charset="0"/>
              <a:buChar char="•"/>
            </a:pPr>
            <a:r>
              <a:rPr lang="zh-CN" altLang="en-US" sz="2000" b="1" smtClean="0"/>
              <a:t>细粒度</a:t>
            </a:r>
            <a:endParaRPr lang="en-US" altLang="zh-CN" sz="2000" b="1" smtClean="0"/>
          </a:p>
          <a:p>
            <a:pPr marL="342900" indent="-342900">
              <a:buFont typeface="Arial" pitchFamily="34" charset="0"/>
              <a:buChar char="•"/>
            </a:pPr>
            <a:r>
              <a:rPr lang="zh-CN" altLang="en-US" sz="2000" b="1" smtClean="0"/>
              <a:t>安全服务多</a:t>
            </a:r>
            <a:endParaRPr lang="zh-CN" altLang="en-US" sz="2000" b="1"/>
          </a:p>
        </p:txBody>
      </p:sp>
      <p:sp>
        <p:nvSpPr>
          <p:cNvPr id="7" name="TextBox 37"/>
          <p:cNvSpPr txBox="1"/>
          <p:nvPr/>
        </p:nvSpPr>
        <p:spPr>
          <a:xfrm>
            <a:off x="6705632" y="4613313"/>
            <a:ext cx="2438400" cy="707886"/>
          </a:xfrm>
          <a:prstGeom prst="rect">
            <a:avLst/>
          </a:prstGeom>
          <a:noFill/>
          <a:ln>
            <a:solidFill>
              <a:srgbClr val="002060"/>
            </a:solidFill>
          </a:ln>
        </p:spPr>
        <p:txBody>
          <a:bodyPr wrap="square" rtlCol="0">
            <a:spAutoFit/>
          </a:bodyPr>
          <a:lstStyle/>
          <a:p>
            <a:pPr marL="342900" indent="-342900">
              <a:buFont typeface="Arial" pitchFamily="34" charset="0"/>
              <a:buChar char="•"/>
            </a:pPr>
            <a:r>
              <a:rPr lang="zh-CN" altLang="en-US" sz="2000" b="1" smtClean="0"/>
              <a:t>粗粒度</a:t>
            </a:r>
            <a:endParaRPr lang="en-US" altLang="zh-CN" sz="2000" b="1" smtClean="0"/>
          </a:p>
          <a:p>
            <a:pPr marL="342900" indent="-342900">
              <a:buFont typeface="Arial" pitchFamily="34" charset="0"/>
              <a:buChar char="•"/>
            </a:pPr>
            <a:r>
              <a:rPr lang="zh-CN" altLang="en-US" sz="2000" b="1" smtClean="0"/>
              <a:t>安全服务少</a:t>
            </a:r>
            <a:endParaRPr lang="zh-CN" altLang="en-US" sz="2000" b="1"/>
          </a:p>
        </p:txBody>
      </p:sp>
    </p:spTree>
    <p:extLst>
      <p:ext uri="{BB962C8B-B14F-4D97-AF65-F5344CB8AC3E}">
        <p14:creationId xmlns:p14="http://schemas.microsoft.com/office/powerpoint/2010/main" val="385063477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603" name="Rectangle 163"/>
          <p:cNvSpPr>
            <a:spLocks noGrp="1" noChangeArrowheads="1"/>
          </p:cNvSpPr>
          <p:nvPr>
            <p:ph type="title"/>
          </p:nvPr>
        </p:nvSpPr>
        <p:spPr/>
        <p:txBody>
          <a:bodyPr>
            <a:normAutofit fontScale="90000"/>
          </a:bodyPr>
          <a:lstStyle/>
          <a:p>
            <a:r>
              <a:rPr lang="zh-CN" altLang="en-US" smtClean="0"/>
              <a:t>温故而知新</a:t>
            </a:r>
            <a:r>
              <a:rPr lang="en-US" altLang="zh-CN" smtClean="0"/>
              <a:t>—— TCP/IP</a:t>
            </a:r>
            <a:r>
              <a:rPr lang="zh-CN" altLang="en-US" smtClean="0"/>
              <a:t>协议模型安全服务的部署</a:t>
            </a:r>
            <a:endParaRPr lang="zh-CN" altLang="en-US"/>
          </a:p>
        </p:txBody>
      </p:sp>
      <p:graphicFrame>
        <p:nvGraphicFramePr>
          <p:cNvPr id="573442" name="Group 2"/>
          <p:cNvGraphicFramePr>
            <a:graphicFrameLocks noGrp="1"/>
          </p:cNvGraphicFramePr>
          <p:nvPr>
            <p:extLst/>
          </p:nvPr>
        </p:nvGraphicFramePr>
        <p:xfrm>
          <a:off x="323850" y="1327150"/>
          <a:ext cx="7416502" cy="4939348"/>
        </p:xfrm>
        <a:graphic>
          <a:graphicData uri="http://schemas.openxmlformats.org/drawingml/2006/table">
            <a:tbl>
              <a:tblPr/>
              <a:tblGrid>
                <a:gridCol w="658017">
                  <a:extLst>
                    <a:ext uri="{9D8B030D-6E8A-4147-A177-3AD203B41FA5}">
                      <a16:colId xmlns:a16="http://schemas.microsoft.com/office/drawing/2014/main" val="20000"/>
                    </a:ext>
                  </a:extLst>
                </a:gridCol>
                <a:gridCol w="2077965">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gridCol w="1224136">
                  <a:extLst>
                    <a:ext uri="{9D8B030D-6E8A-4147-A177-3AD203B41FA5}">
                      <a16:colId xmlns:a16="http://schemas.microsoft.com/office/drawing/2014/main" val="20004"/>
                    </a:ext>
                  </a:extLst>
                </a:gridCol>
                <a:gridCol w="1296144">
                  <a:extLst>
                    <a:ext uri="{9D8B030D-6E8A-4147-A177-3AD203B41FA5}">
                      <a16:colId xmlns:a16="http://schemas.microsoft.com/office/drawing/2014/main" val="20005"/>
                    </a:ext>
                  </a:extLst>
                </a:gridCol>
              </a:tblGrid>
              <a:tr h="243840">
                <a:tc rowSpan="2" gridSpan="2">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     服务</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hMerge="1">
                  <a:txBody>
                    <a:bodyPr/>
                    <a:lstStyle/>
                    <a:p>
                      <a:endParaRPr lang="zh-CN" altLang="en-US"/>
                    </a:p>
                  </a:txBody>
                  <a:tcPr/>
                </a:tc>
                <a:tc gridSpan="4">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1300" b="1" i="0" u="none" strike="noStrike" cap="none" normalizeH="0" baseline="0" smtClean="0">
                          <a:ln>
                            <a:noFill/>
                          </a:ln>
                          <a:solidFill>
                            <a:schemeClr val="tx1"/>
                          </a:solidFill>
                          <a:effectLst/>
                          <a:latin typeface="Arial" charset="0"/>
                          <a:ea typeface="宋体" charset="-122"/>
                          <a:cs typeface="Times New Roman" pitchFamily="18" charset="0"/>
                        </a:rPr>
                        <a:t>TCP/IP</a:t>
                      </a:r>
                      <a:r>
                        <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rPr>
                        <a:t>协议层</a:t>
                      </a:r>
                      <a:endParaRPr kumimoji="0" lang="en-US" altLang="zh-CN"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en-US" altLang="zh-CN"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en-US" altLang="zh-CN"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en-US" altLang="zh-CN"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3840">
                <a:tc gridSpan="2" vMerge="1">
                  <a:txBody>
                    <a:bodyPr/>
                    <a:lstStyle/>
                    <a:p>
                      <a:endParaRPr lang="zh-CN" altLang="en-US"/>
                    </a:p>
                  </a:txBody>
                  <a:tcPr/>
                </a:tc>
                <a:tc hMerge="1"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defRPr/>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网络接口层</a:t>
                      </a:r>
                      <a:endParaRPr kumimoji="0" lang="en-US" altLang="zh-CN"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defRPr/>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网络层</a:t>
                      </a:r>
                      <a:endParaRPr kumimoji="0" lang="en-US" altLang="zh-CN"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defRPr/>
                      </a:pPr>
                      <a:r>
                        <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rPr>
                        <a:t>传输层</a:t>
                      </a:r>
                      <a:endParaRPr kumimoji="0" lang="en-US" altLang="zh-CN"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defRPr/>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应用层</a:t>
                      </a:r>
                      <a:endParaRPr kumimoji="0" lang="en-US" altLang="zh-CN"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8288">
                <a:tc row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认</a:t>
                      </a: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证</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对等实体认证</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数据起源认证</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6700">
                <a:tc row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访问控制</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自主访问控制</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9843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强制访问控制</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2413">
                <a:tc rowSpan="4">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机 密 性</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连接机密性</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305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无连接机密性</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defRPr/>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选择字段机密性</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业务流机密性</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66700">
                <a:tc rowSpan="5">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完</a:t>
                      </a: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整</a:t>
                      </a:r>
                    </a:p>
                    <a:p>
                      <a:pPr marL="0" marR="0" lvl="0" indent="0" algn="ctr"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性</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可恢复的连接完整性</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6828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不可恢复的连接完整性</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选择字段的连接完整性</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无连接完整性</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667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选择字段的无连接完整性</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68288">
                <a:tc rowSpan="2">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非否认</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数据起源的非否认</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30638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传递过程的非否认</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3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US" sz="13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2891057256"/>
      </p:ext>
    </p:extLst>
  </p:cSld>
  <p:clrMapOvr>
    <a:masterClrMapping/>
  </p:clrMapOvr>
  <p:transition spd="slow">
    <p:pull/>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7539" name="Rectangle 3"/>
          <p:cNvSpPr>
            <a:spLocks noGrp="1" noChangeArrowheads="1"/>
          </p:cNvSpPr>
          <p:nvPr>
            <p:ph idx="1"/>
          </p:nvPr>
        </p:nvSpPr>
        <p:spPr/>
        <p:txBody>
          <a:bodyPr>
            <a:normAutofit/>
          </a:bodyPr>
          <a:lstStyle/>
          <a:p>
            <a:r>
              <a:rPr lang="zh-CN" altLang="en-US" dirty="0" smtClean="0"/>
              <a:t>只能在通信两端的主机系统上实施 </a:t>
            </a:r>
          </a:p>
          <a:p>
            <a:r>
              <a:rPr lang="zh-CN" altLang="en-US" dirty="0" smtClean="0"/>
              <a:t>优点：</a:t>
            </a:r>
          </a:p>
          <a:p>
            <a:pPr lvl="1"/>
            <a:r>
              <a:rPr lang="zh-CN" altLang="en-US" dirty="0" smtClean="0"/>
              <a:t>能为其上的各种应用提供安全服务</a:t>
            </a:r>
          </a:p>
          <a:p>
            <a:pPr lvl="1"/>
            <a:r>
              <a:rPr lang="zh-CN" altLang="en-US" dirty="0" smtClean="0"/>
              <a:t>提供基于进程对进程的安全服务（</a:t>
            </a:r>
            <a:r>
              <a:rPr lang="en-US" altLang="zh-CN" dirty="0" err="1" smtClean="0"/>
              <a:t>socket,BSD</a:t>
            </a:r>
            <a:r>
              <a:rPr lang="en-US" altLang="zh-CN" dirty="0" smtClean="0"/>
              <a:t> UNIX</a:t>
            </a:r>
            <a:r>
              <a:rPr lang="zh-CN" altLang="en-US" dirty="0" smtClean="0"/>
              <a:t>进程</a:t>
            </a:r>
            <a:r>
              <a:rPr lang="zh-CN" altLang="en-US" dirty="0"/>
              <a:t>通信机制）</a:t>
            </a:r>
            <a:endParaRPr lang="zh-CN" altLang="en-US" dirty="0" smtClean="0"/>
          </a:p>
          <a:p>
            <a:pPr lvl="1"/>
            <a:r>
              <a:rPr lang="zh-CN" altLang="en-US" dirty="0" smtClean="0"/>
              <a:t>现有的和未来的应用可以很方便地得到安全服务</a:t>
            </a:r>
          </a:p>
          <a:p>
            <a:pPr lvl="2"/>
            <a:r>
              <a:rPr lang="zh-CN" altLang="en-US" dirty="0" smtClean="0"/>
              <a:t>安全服务有变化时，只要接口不变应用程序就不必改动</a:t>
            </a:r>
          </a:p>
          <a:p>
            <a:r>
              <a:rPr lang="zh-CN" altLang="en-US" dirty="0" smtClean="0"/>
              <a:t>缺点：</a:t>
            </a:r>
          </a:p>
          <a:p>
            <a:pPr lvl="1"/>
            <a:r>
              <a:rPr lang="zh-CN" altLang="en-US" dirty="0" smtClean="0"/>
              <a:t>传输层很难获取用户的背景数据，很难针对每个用户的安全需求</a:t>
            </a:r>
          </a:p>
        </p:txBody>
      </p:sp>
      <p:sp>
        <p:nvSpPr>
          <p:cNvPr id="577538" name="Rectangle 2"/>
          <p:cNvSpPr>
            <a:spLocks noGrp="1" noChangeArrowheads="1"/>
          </p:cNvSpPr>
          <p:nvPr>
            <p:ph type="title"/>
          </p:nvPr>
        </p:nvSpPr>
        <p:spPr/>
        <p:txBody>
          <a:bodyPr/>
          <a:lstStyle/>
          <a:p>
            <a:r>
              <a:rPr lang="zh-CN" altLang="en-US" smtClean="0"/>
              <a:t>传输层提供安全服务的特点</a:t>
            </a:r>
            <a:endParaRPr lang="zh-CN" altLang="en-US"/>
          </a:p>
        </p:txBody>
      </p:sp>
    </p:spTree>
    <p:extLst>
      <p:ext uri="{BB962C8B-B14F-4D97-AF65-F5344CB8AC3E}">
        <p14:creationId xmlns:p14="http://schemas.microsoft.com/office/powerpoint/2010/main" val="49658058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7539"/>
                                        </p:tgtEl>
                                        <p:attrNameLst>
                                          <p:attrName>style.visibility</p:attrName>
                                        </p:attrNameLst>
                                      </p:cBhvr>
                                      <p:to>
                                        <p:strVal val="visible"/>
                                      </p:to>
                                    </p:set>
                                    <p:anim calcmode="lin" valueType="num">
                                      <p:cBhvr additive="base">
                                        <p:cTn id="7" dur="500" fill="hold"/>
                                        <p:tgtEl>
                                          <p:spTgt spid="577539"/>
                                        </p:tgtEl>
                                        <p:attrNameLst>
                                          <p:attrName>ppt_x</p:attrName>
                                        </p:attrNameLst>
                                      </p:cBhvr>
                                      <p:tavLst>
                                        <p:tav tm="0">
                                          <p:val>
                                            <p:strVal val="#ppt_x"/>
                                          </p:val>
                                        </p:tav>
                                        <p:tav tm="100000">
                                          <p:val>
                                            <p:strVal val="#ppt_x"/>
                                          </p:val>
                                        </p:tav>
                                      </p:tavLst>
                                    </p:anim>
                                    <p:anim calcmode="lin" valueType="num">
                                      <p:cBhvr additive="base">
                                        <p:cTn id="8" dur="500" fill="hold"/>
                                        <p:tgtEl>
                                          <p:spTgt spid="5775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39" grpId="0" autoUpdateAnimBg="0"/>
    </p:bldLst>
  </p:timing>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9587" name="Rectangle 3"/>
          <p:cNvSpPr>
            <a:spLocks noGrp="1" noChangeArrowheads="1"/>
          </p:cNvSpPr>
          <p:nvPr>
            <p:ph idx="1"/>
          </p:nvPr>
        </p:nvSpPr>
        <p:spPr/>
        <p:txBody>
          <a:bodyPr/>
          <a:lstStyle/>
          <a:p>
            <a:r>
              <a:rPr lang="zh-CN" altLang="en-US" smtClean="0"/>
              <a:t>在端系统和路由器上都可以实现 </a:t>
            </a:r>
          </a:p>
          <a:p>
            <a:r>
              <a:rPr lang="zh-CN" altLang="en-US" smtClean="0"/>
              <a:t>优点：</a:t>
            </a:r>
          </a:p>
          <a:p>
            <a:pPr lvl="1"/>
            <a:r>
              <a:rPr lang="zh-CN" altLang="en-US" smtClean="0"/>
              <a:t>透明性：对上层（传输、应用层）</a:t>
            </a:r>
          </a:p>
          <a:p>
            <a:pPr lvl="1"/>
            <a:r>
              <a:rPr lang="zh-CN" altLang="en-US" smtClean="0"/>
              <a:t>支持以子网为基础的安全</a:t>
            </a:r>
          </a:p>
          <a:p>
            <a:pPr lvl="2"/>
            <a:r>
              <a:rPr lang="zh-CN" altLang="en-US" smtClean="0"/>
              <a:t>子网可采用物理分段或逻辑分段，因而可很容易实现</a:t>
            </a:r>
            <a:r>
              <a:rPr lang="en-US" altLang="zh-CN" smtClean="0"/>
              <a:t>VPN</a:t>
            </a:r>
            <a:r>
              <a:rPr lang="zh-CN" altLang="en-US" smtClean="0"/>
              <a:t>和内联网，防止对网络资源的非法访问</a:t>
            </a:r>
          </a:p>
          <a:p>
            <a:pPr lvl="1"/>
            <a:r>
              <a:rPr lang="zh-CN" altLang="en-US" smtClean="0"/>
              <a:t>密钥协商的开销小</a:t>
            </a:r>
          </a:p>
          <a:p>
            <a:pPr lvl="2"/>
            <a:r>
              <a:rPr lang="zh-CN" altLang="en-US" smtClean="0"/>
              <a:t>多种传送协议和应用程序可共享由网络层提供的密钥管理架构，密钥协商的开销大大降低</a:t>
            </a:r>
          </a:p>
          <a:p>
            <a:r>
              <a:rPr lang="zh-CN" altLang="en-US" smtClean="0"/>
              <a:t>缺点：</a:t>
            </a:r>
          </a:p>
          <a:p>
            <a:pPr lvl="1"/>
            <a:r>
              <a:rPr lang="zh-CN" altLang="en-US" smtClean="0"/>
              <a:t>无法实现针对用户和用户数据语义上的安全控制</a:t>
            </a:r>
            <a:endParaRPr lang="zh-CN" altLang="en-US" dirty="0" smtClean="0"/>
          </a:p>
        </p:txBody>
      </p:sp>
      <p:sp>
        <p:nvSpPr>
          <p:cNvPr id="579586" name="Rectangle 2"/>
          <p:cNvSpPr>
            <a:spLocks noGrp="1" noChangeArrowheads="1"/>
          </p:cNvSpPr>
          <p:nvPr>
            <p:ph type="title"/>
          </p:nvPr>
        </p:nvSpPr>
        <p:spPr/>
        <p:txBody>
          <a:bodyPr/>
          <a:lstStyle/>
          <a:p>
            <a:r>
              <a:rPr lang="zh-CN" altLang="en-US" smtClean="0"/>
              <a:t>网络层提供安全服务的特点</a:t>
            </a:r>
            <a:endParaRPr lang="zh-CN" altLang="en-US"/>
          </a:p>
        </p:txBody>
      </p:sp>
    </p:spTree>
    <p:extLst>
      <p:ext uri="{BB962C8B-B14F-4D97-AF65-F5344CB8AC3E}">
        <p14:creationId xmlns:p14="http://schemas.microsoft.com/office/powerpoint/2010/main" val="214525143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9587"/>
                                        </p:tgtEl>
                                        <p:attrNameLst>
                                          <p:attrName>style.visibility</p:attrName>
                                        </p:attrNameLst>
                                      </p:cBhvr>
                                      <p:to>
                                        <p:strVal val="visible"/>
                                      </p:to>
                                    </p:set>
                                    <p:anim calcmode="lin" valueType="num">
                                      <p:cBhvr additive="base">
                                        <p:cTn id="7" dur="500" fill="hold"/>
                                        <p:tgtEl>
                                          <p:spTgt spid="579587"/>
                                        </p:tgtEl>
                                        <p:attrNameLst>
                                          <p:attrName>ppt_x</p:attrName>
                                        </p:attrNameLst>
                                      </p:cBhvr>
                                      <p:tavLst>
                                        <p:tav tm="0">
                                          <p:val>
                                            <p:strVal val="#ppt_x"/>
                                          </p:val>
                                        </p:tav>
                                        <p:tav tm="100000">
                                          <p:val>
                                            <p:strVal val="#ppt_x"/>
                                          </p:val>
                                        </p:tav>
                                      </p:tavLst>
                                    </p:anim>
                                    <p:anim calcmode="lin" valueType="num">
                                      <p:cBhvr additive="base">
                                        <p:cTn id="8" dur="500" fill="hold"/>
                                        <p:tgtEl>
                                          <p:spTgt spid="5795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587"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idx="1"/>
          </p:nvPr>
        </p:nvSpPr>
        <p:spPr/>
        <p:txBody>
          <a:bodyPr>
            <a:normAutofit fontScale="92500" lnSpcReduction="10000"/>
          </a:bodyPr>
          <a:lstStyle/>
          <a:p>
            <a:pPr marL="365760" indent="-256032" eaLnBrk="1" fontAlgn="auto" hangingPunct="1">
              <a:spcAft>
                <a:spcPts val="0"/>
              </a:spcAft>
              <a:buFont typeface="Wingdings 3"/>
              <a:buChar char=""/>
              <a:defRPr/>
            </a:pPr>
            <a:r>
              <a:rPr lang="zh-CN" altLang="en-US" dirty="0" smtClean="0"/>
              <a:t>三次伟大的生产力革命</a:t>
            </a:r>
          </a:p>
          <a:p>
            <a:pPr marL="621792" lvl="1" eaLnBrk="1" fontAlgn="auto" hangingPunct="1">
              <a:spcBef>
                <a:spcPts val="324"/>
              </a:spcBef>
              <a:spcAft>
                <a:spcPts val="0"/>
              </a:spcAft>
              <a:buFont typeface="Verdana"/>
              <a:buChar char="◦"/>
              <a:defRPr/>
            </a:pPr>
            <a:r>
              <a:rPr lang="zh-CN" altLang="en-US" dirty="0" smtClean="0"/>
              <a:t>第一是农业革命</a:t>
            </a:r>
          </a:p>
          <a:p>
            <a:pPr marL="621792" lvl="1" eaLnBrk="1" fontAlgn="auto" hangingPunct="1">
              <a:spcBef>
                <a:spcPts val="324"/>
              </a:spcBef>
              <a:spcAft>
                <a:spcPts val="0"/>
              </a:spcAft>
              <a:buFont typeface="Verdana"/>
              <a:buChar char="◦"/>
              <a:defRPr/>
            </a:pPr>
            <a:r>
              <a:rPr lang="zh-CN" altLang="en-US" dirty="0" smtClean="0"/>
              <a:t>第二是工业革命</a:t>
            </a:r>
          </a:p>
          <a:p>
            <a:pPr marL="621792" lvl="1" eaLnBrk="1" fontAlgn="auto" hangingPunct="1">
              <a:spcBef>
                <a:spcPts val="324"/>
              </a:spcBef>
              <a:spcAft>
                <a:spcPts val="0"/>
              </a:spcAft>
              <a:buFont typeface="Verdana"/>
              <a:buChar char="◦"/>
              <a:defRPr/>
            </a:pPr>
            <a:r>
              <a:rPr lang="zh-CN" altLang="en-US" dirty="0" smtClean="0"/>
              <a:t>第三是信息革命</a:t>
            </a:r>
            <a:endParaRPr lang="en-US" altLang="zh-CN" dirty="0" smtClean="0"/>
          </a:p>
          <a:p>
            <a:pPr marL="621792" lvl="1" eaLnBrk="1" fontAlgn="auto" hangingPunct="1">
              <a:spcBef>
                <a:spcPts val="324"/>
              </a:spcBef>
              <a:spcAft>
                <a:spcPts val="0"/>
              </a:spcAft>
              <a:buFont typeface="Verdana"/>
              <a:buChar char="◦"/>
              <a:defRPr/>
            </a:pPr>
            <a:r>
              <a:rPr lang="zh-CN" altLang="en-US" dirty="0"/>
              <a:t>第四</a:t>
            </a:r>
            <a:r>
              <a:rPr lang="zh-CN" altLang="en-US" dirty="0" smtClean="0"/>
              <a:t>次？？</a:t>
            </a:r>
          </a:p>
          <a:p>
            <a:pPr marL="365760" indent="-256032" eaLnBrk="1" fontAlgn="auto" hangingPunct="1">
              <a:spcAft>
                <a:spcPts val="0"/>
              </a:spcAft>
              <a:buFont typeface="Wingdings 3"/>
              <a:buChar char=""/>
              <a:defRPr/>
            </a:pPr>
            <a:r>
              <a:rPr lang="en-US" altLang="zh-CN" dirty="0" smtClean="0"/>
              <a:t>(USA) A. Toffler --《 Future Shock and The Third Wave》1970</a:t>
            </a:r>
            <a:r>
              <a:rPr lang="zh-CN" altLang="en-US" dirty="0" smtClean="0"/>
              <a:t>，</a:t>
            </a:r>
            <a:r>
              <a:rPr lang="en-US" altLang="zh-CN" dirty="0" smtClean="0"/>
              <a:t> </a:t>
            </a:r>
            <a:r>
              <a:rPr lang="zh-CN" altLang="en-US" dirty="0" smtClean="0"/>
              <a:t>指出：</a:t>
            </a:r>
            <a:endParaRPr lang="en-US" altLang="zh-CN" dirty="0" smtClean="0"/>
          </a:p>
          <a:p>
            <a:pPr lvl="1" indent="-256032">
              <a:buFont typeface="Wingdings 3"/>
              <a:buChar char=""/>
              <a:defRPr/>
            </a:pPr>
            <a:r>
              <a:rPr lang="zh-CN" altLang="en-US" dirty="0" smtClean="0"/>
              <a:t>计算机网络的建立与普及将彻底地改变人类的生存及生活模式</a:t>
            </a:r>
            <a:endParaRPr lang="en-US" altLang="zh-CN" dirty="0" smtClean="0"/>
          </a:p>
          <a:p>
            <a:pPr lvl="1" indent="-256032">
              <a:buFont typeface="Wingdings 3"/>
              <a:buChar char=""/>
              <a:defRPr/>
            </a:pPr>
            <a:r>
              <a:rPr lang="zh-CN" altLang="en-US" dirty="0" smtClean="0"/>
              <a:t>控制与把握网络的人就是人类未来命运的主宰。谁掌握了信息</a:t>
            </a:r>
            <a:r>
              <a:rPr lang="en-US" altLang="zh-CN" dirty="0" smtClean="0"/>
              <a:t>,</a:t>
            </a:r>
            <a:r>
              <a:rPr lang="zh-CN" altLang="en-US" dirty="0" smtClean="0"/>
              <a:t>控制了网络</a:t>
            </a:r>
            <a:r>
              <a:rPr lang="en-US" altLang="zh-CN" dirty="0" smtClean="0"/>
              <a:t>,</a:t>
            </a:r>
            <a:r>
              <a:rPr lang="zh-CN" altLang="en-US" dirty="0" smtClean="0"/>
              <a:t>谁就拥有整个世界</a:t>
            </a:r>
            <a:endParaRPr lang="en-US" altLang="zh-CN" dirty="0" smtClean="0"/>
          </a:p>
          <a:p>
            <a:pPr>
              <a:defRPr/>
            </a:pPr>
            <a:r>
              <a:rPr lang="zh-CN" altLang="en-US" dirty="0"/>
              <a:t>国际互联网控制权：美国</a:t>
            </a:r>
            <a:r>
              <a:rPr lang="zh-CN" altLang="en-US" dirty="0" smtClean="0"/>
              <a:t>“一家独大”</a:t>
            </a:r>
            <a:endParaRPr lang="zh-CN" altLang="en-US" dirty="0"/>
          </a:p>
        </p:txBody>
      </p:sp>
      <p:sp>
        <p:nvSpPr>
          <p:cNvPr id="53250" name="Rectangle 2"/>
          <p:cNvSpPr>
            <a:spLocks noGrp="1" noChangeArrowheads="1"/>
          </p:cNvSpPr>
          <p:nvPr>
            <p:ph type="title"/>
          </p:nvPr>
        </p:nvSpPr>
        <p:spPr/>
        <p:txBody>
          <a:bodyPr/>
          <a:lstStyle/>
          <a:p>
            <a:pPr eaLnBrk="1" fontAlgn="auto" hangingPunct="1">
              <a:spcAft>
                <a:spcPts val="0"/>
              </a:spcAft>
              <a:defRPr/>
            </a:pPr>
            <a:r>
              <a:rPr lang="zh-CN" altLang="en-US" smtClean="0"/>
              <a:t>信息革命</a:t>
            </a:r>
            <a:r>
              <a:rPr lang="en-US" altLang="zh-CN" smtClean="0"/>
              <a:t>——</a:t>
            </a:r>
            <a:r>
              <a:rPr lang="zh-CN" altLang="en-US" smtClean="0"/>
              <a:t>信息化</a:t>
            </a:r>
            <a:endParaRPr lang="zh-CN" altLang="en-US"/>
          </a:p>
        </p:txBody>
      </p:sp>
      <p:sp>
        <p:nvSpPr>
          <p:cNvPr id="19460"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2E3ED814-74D7-4971-8861-425A8417242F}" type="slidenum">
              <a:rPr kumimoji="0" lang="zh-CN" altLang="en-US" sz="1000" smtClean="0"/>
              <a:pPr eaLnBrk="1" hangingPunct="1"/>
              <a:t>13</a:t>
            </a:fld>
            <a:endParaRPr kumimoji="0" lang="en-US" altLang="zh-CN" sz="1000" smtClean="0"/>
          </a:p>
        </p:txBody>
      </p:sp>
      <p:pic>
        <p:nvPicPr>
          <p:cNvPr id="19462" name="Picture 8" descr="200642712272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835918"/>
            <a:ext cx="1944688"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ll/>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1635" name="Rectangle 3"/>
          <p:cNvSpPr>
            <a:spLocks noGrp="1" noChangeArrowheads="1"/>
          </p:cNvSpPr>
          <p:nvPr>
            <p:ph idx="1"/>
          </p:nvPr>
        </p:nvSpPr>
        <p:spPr/>
        <p:txBody>
          <a:bodyPr/>
          <a:lstStyle/>
          <a:p>
            <a:r>
              <a:rPr lang="zh-CN" altLang="en-US" dirty="0" smtClean="0"/>
              <a:t>在链路的两端实现</a:t>
            </a:r>
          </a:p>
          <a:p>
            <a:r>
              <a:rPr lang="zh-CN" altLang="en-US" dirty="0" smtClean="0"/>
              <a:t>优点：</a:t>
            </a:r>
          </a:p>
          <a:p>
            <a:pPr lvl="1"/>
            <a:r>
              <a:rPr lang="zh-CN" altLang="en-US" dirty="0" smtClean="0"/>
              <a:t>整个分组（包括分组头信息</a:t>
            </a:r>
            <a:r>
              <a:rPr lang="en-US" altLang="zh-CN" dirty="0" err="1" smtClean="0"/>
              <a:t>eg</a:t>
            </a:r>
            <a:r>
              <a:rPr lang="zh-CN" altLang="en-US" dirty="0" smtClean="0"/>
              <a:t>信及信封）都被加密 ，保密性强</a:t>
            </a:r>
          </a:p>
          <a:p>
            <a:r>
              <a:rPr lang="zh-CN" altLang="en-US" dirty="0" smtClean="0"/>
              <a:t>缺点：</a:t>
            </a:r>
          </a:p>
          <a:p>
            <a:pPr lvl="1"/>
            <a:r>
              <a:rPr lang="zh-CN" altLang="en-US" dirty="0" smtClean="0"/>
              <a:t>使用范围有限</a:t>
            </a:r>
          </a:p>
          <a:p>
            <a:pPr lvl="2"/>
            <a:r>
              <a:rPr lang="zh-CN" altLang="en-US" dirty="0" smtClean="0"/>
              <a:t>只有在专用链路上才能很好地工作 ，中间不能有转接点</a:t>
            </a:r>
          </a:p>
          <a:p>
            <a:endParaRPr lang="zh-CN" altLang="en-US" dirty="0"/>
          </a:p>
        </p:txBody>
      </p:sp>
      <p:sp>
        <p:nvSpPr>
          <p:cNvPr id="581634" name="Rectangle 2"/>
          <p:cNvSpPr>
            <a:spLocks noGrp="1" noChangeArrowheads="1"/>
          </p:cNvSpPr>
          <p:nvPr>
            <p:ph type="title"/>
          </p:nvPr>
        </p:nvSpPr>
        <p:spPr/>
        <p:txBody>
          <a:bodyPr/>
          <a:lstStyle/>
          <a:p>
            <a:r>
              <a:rPr lang="zh-CN" altLang="en-US" smtClean="0"/>
              <a:t>数据链路层提供安全服务的特点</a:t>
            </a:r>
            <a:endParaRPr lang="zh-CN" altLang="en-US"/>
          </a:p>
        </p:txBody>
      </p:sp>
    </p:spTree>
    <p:extLst>
      <p:ext uri="{BB962C8B-B14F-4D97-AF65-F5344CB8AC3E}">
        <p14:creationId xmlns:p14="http://schemas.microsoft.com/office/powerpoint/2010/main" val="205867378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1635"/>
                                        </p:tgtEl>
                                        <p:attrNameLst>
                                          <p:attrName>style.visibility</p:attrName>
                                        </p:attrNameLst>
                                      </p:cBhvr>
                                      <p:to>
                                        <p:strVal val="visible"/>
                                      </p:to>
                                    </p:set>
                                    <p:anim calcmode="lin" valueType="num">
                                      <p:cBhvr additive="base">
                                        <p:cTn id="7" dur="500" fill="hold"/>
                                        <p:tgtEl>
                                          <p:spTgt spid="581635"/>
                                        </p:tgtEl>
                                        <p:attrNameLst>
                                          <p:attrName>ppt_x</p:attrName>
                                        </p:attrNameLst>
                                      </p:cBhvr>
                                      <p:tavLst>
                                        <p:tav tm="0">
                                          <p:val>
                                            <p:strVal val="#ppt_x"/>
                                          </p:val>
                                        </p:tav>
                                        <p:tav tm="100000">
                                          <p:val>
                                            <p:strVal val="#ppt_x"/>
                                          </p:val>
                                        </p:tav>
                                      </p:tavLst>
                                    </p:anim>
                                    <p:anim calcmode="lin" valueType="num">
                                      <p:cBhvr additive="base">
                                        <p:cTn id="8" dur="500" fill="hold"/>
                                        <p:tgtEl>
                                          <p:spTgt spid="5816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635" grpId="0"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网络安全体系的三维框架结构</a:t>
            </a:r>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124745"/>
            <a:ext cx="7804627" cy="5733256"/>
          </a:xfrm>
          <a:prstGeom prst="rect">
            <a:avLst/>
          </a:prstGeom>
        </p:spPr>
      </p:pic>
      <p:sp>
        <p:nvSpPr>
          <p:cNvPr id="4" name="灯片编号占位符 3"/>
          <p:cNvSpPr>
            <a:spLocks noGrp="1"/>
          </p:cNvSpPr>
          <p:nvPr>
            <p:ph type="sldNum" sz="quarter" idx="12"/>
          </p:nvPr>
        </p:nvSpPr>
        <p:spPr/>
        <p:txBody>
          <a:bodyPr/>
          <a:lstStyle/>
          <a:p>
            <a:pPr>
              <a:defRPr/>
            </a:pPr>
            <a:fld id="{E529782D-F684-41DD-BB7A-79BF87ABFA22}" type="slidenum">
              <a:rPr lang="en-US" altLang="zh-CN" smtClean="0"/>
              <a:pPr>
                <a:defRPr/>
              </a:pPr>
              <a:t>131</a:t>
            </a:fld>
            <a:endParaRPr lang="en-US" altLang="zh-CN" dirty="0"/>
          </a:p>
        </p:txBody>
      </p:sp>
    </p:spTree>
    <p:extLst>
      <p:ext uri="{BB962C8B-B14F-4D97-AF65-F5344CB8AC3E}">
        <p14:creationId xmlns:p14="http://schemas.microsoft.com/office/powerpoint/2010/main" val="1082719934"/>
      </p:ext>
    </p:extLst>
  </p:cSld>
  <p:clrMapOvr>
    <a:masterClrMapping/>
  </p:clrMapOvr>
  <p:transition spd="slow">
    <p:pull/>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mtClean="0"/>
              <a:t>网络安全策略（模型）</a:t>
            </a:r>
            <a:endParaRPr lang="zh-CN" altLang="en-US"/>
          </a:p>
        </p:txBody>
      </p:sp>
      <p:sp>
        <p:nvSpPr>
          <p:cNvPr id="15" name="文本占位符 14"/>
          <p:cNvSpPr>
            <a:spLocks noGrp="1"/>
          </p:cNvSpPr>
          <p:nvPr>
            <p:ph type="body" idx="1"/>
          </p:nvPr>
        </p:nvSpPr>
        <p:spPr/>
        <p:txBody>
          <a:bodyPr/>
          <a:lstStyle/>
          <a:p>
            <a:endParaRPr lang="zh-CN" altLang="en-US"/>
          </a:p>
        </p:txBody>
      </p:sp>
      <p:sp>
        <p:nvSpPr>
          <p:cNvPr id="2" name="灯片编号占位符 1"/>
          <p:cNvSpPr>
            <a:spLocks noGrp="1"/>
          </p:cNvSpPr>
          <p:nvPr>
            <p:ph type="sldNum" sz="quarter" idx="10"/>
          </p:nvPr>
        </p:nvSpPr>
        <p:spPr/>
        <p:txBody>
          <a:bodyPr/>
          <a:lstStyle/>
          <a:p>
            <a:pPr>
              <a:defRPr/>
            </a:pPr>
            <a:fld id="{E4AFAC18-00E3-48A2-91C5-C38F6C312F7C}" type="slidenum">
              <a:rPr lang="en-US" altLang="zh-CN" smtClean="0"/>
              <a:pPr>
                <a:defRPr/>
              </a:pPr>
              <a:t>132</a:t>
            </a:fld>
            <a:endParaRPr lang="en-US" altLang="zh-CN"/>
          </a:p>
        </p:txBody>
      </p:sp>
    </p:spTree>
    <p:extLst>
      <p:ext uri="{BB962C8B-B14F-4D97-AF65-F5344CB8AC3E}">
        <p14:creationId xmlns:p14="http://schemas.microsoft.com/office/powerpoint/2010/main" val="131180466"/>
      </p:ext>
    </p:extLst>
  </p:cSld>
  <p:clrMapOvr>
    <a:masterClrMapping/>
  </p:clrMapOvr>
  <p:transition spd="slow">
    <p:pull/>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smtClean="0"/>
              <a:t>基于安全体系结构的安全防护方法：</a:t>
            </a:r>
            <a:endParaRPr lang="en-US" altLang="zh-CN" dirty="0" smtClean="0"/>
          </a:p>
          <a:p>
            <a:pPr lvl="1"/>
            <a:r>
              <a:rPr lang="zh-CN" altLang="en-US" dirty="0" smtClean="0"/>
              <a:t>风险分析</a:t>
            </a:r>
            <a:r>
              <a:rPr lang="en-US" altLang="zh-CN" dirty="0" smtClean="0">
                <a:sym typeface="Wingdings" panose="05000000000000000000" pitchFamily="2" charset="2"/>
              </a:rPr>
              <a:t></a:t>
            </a:r>
            <a:r>
              <a:rPr lang="zh-CN" altLang="en-US" dirty="0" smtClean="0"/>
              <a:t>制定策略</a:t>
            </a:r>
            <a:r>
              <a:rPr lang="en-US" altLang="zh-CN" dirty="0">
                <a:sym typeface="Wingdings" panose="05000000000000000000" pitchFamily="2" charset="2"/>
              </a:rPr>
              <a:t> </a:t>
            </a:r>
            <a:r>
              <a:rPr lang="zh-CN" altLang="en-US" dirty="0" smtClean="0"/>
              <a:t>安全防护技术部署</a:t>
            </a:r>
            <a:endParaRPr lang="en-US" altLang="zh-CN" dirty="0" smtClean="0"/>
          </a:p>
          <a:p>
            <a:pPr lvl="1"/>
            <a:r>
              <a:rPr lang="zh-CN" altLang="en-US" dirty="0" smtClean="0"/>
              <a:t>依赖</a:t>
            </a:r>
            <a:r>
              <a:rPr lang="zh-CN" altLang="en-US" dirty="0" smtClean="0"/>
              <a:t>于正确</a:t>
            </a:r>
            <a:r>
              <a:rPr lang="zh-CN" altLang="en-US" dirty="0" smtClean="0"/>
              <a:t>的设置和完善的防御手段，并很大程度上针对固定的威胁和环境弱点</a:t>
            </a:r>
            <a:r>
              <a:rPr lang="zh-CN" altLang="en-US" dirty="0" smtClean="0"/>
              <a:t>。</a:t>
            </a:r>
            <a:endParaRPr lang="en-US" altLang="zh-CN" dirty="0" smtClean="0"/>
          </a:p>
          <a:p>
            <a:r>
              <a:rPr lang="zh-CN" altLang="en-US" dirty="0" smtClean="0"/>
              <a:t>静态：没有体现信息（网络）安全的攻防互动</a:t>
            </a:r>
            <a:endParaRPr lang="en-US" altLang="zh-CN" dirty="0" smtClean="0"/>
          </a:p>
          <a:p>
            <a:r>
              <a:rPr lang="zh-CN" altLang="en-US" dirty="0" smtClean="0"/>
              <a:t>网络安全策略（模型）</a:t>
            </a:r>
            <a:r>
              <a:rPr lang="zh-CN" altLang="en-US" dirty="0" smtClean="0"/>
              <a:t>标准化的</a:t>
            </a:r>
            <a:r>
              <a:rPr lang="zh-CN" altLang="en-US" dirty="0" smtClean="0"/>
              <a:t>过程和方法</a:t>
            </a:r>
          </a:p>
          <a:p>
            <a:pPr lvl="1"/>
            <a:r>
              <a:rPr lang="en-US" altLang="zh-CN" dirty="0" smtClean="0"/>
              <a:t>PDR</a:t>
            </a:r>
            <a:r>
              <a:rPr lang="zh-CN" altLang="en-US" dirty="0" smtClean="0"/>
              <a:t>模型</a:t>
            </a:r>
          </a:p>
          <a:p>
            <a:pPr lvl="1"/>
            <a:r>
              <a:rPr lang="en-US" altLang="zh-CN" dirty="0" smtClean="0"/>
              <a:t>P</a:t>
            </a:r>
            <a:r>
              <a:rPr lang="en-US" altLang="zh-CN" baseline="30000" dirty="0" smtClean="0"/>
              <a:t>2</a:t>
            </a:r>
            <a:r>
              <a:rPr lang="en-US" altLang="zh-CN" dirty="0" smtClean="0"/>
              <a:t>DR</a:t>
            </a:r>
            <a:r>
              <a:rPr lang="zh-CN" altLang="en-US" dirty="0" smtClean="0"/>
              <a:t>模型</a:t>
            </a:r>
          </a:p>
          <a:p>
            <a:pPr lvl="1"/>
            <a:r>
              <a:rPr lang="en-US" altLang="zh-CN" dirty="0" smtClean="0"/>
              <a:t>APPDRR</a:t>
            </a:r>
            <a:r>
              <a:rPr lang="zh-CN" altLang="en-US" dirty="0" smtClean="0"/>
              <a:t>模型</a:t>
            </a:r>
          </a:p>
          <a:p>
            <a:pPr lvl="1"/>
            <a:r>
              <a:rPr lang="en-US" altLang="zh-CN" smtClean="0"/>
              <a:t>PDRR</a:t>
            </a:r>
            <a:r>
              <a:rPr lang="zh-CN" altLang="en-US" dirty="0" smtClean="0"/>
              <a:t>模型</a:t>
            </a:r>
          </a:p>
          <a:p>
            <a:endParaRPr lang="zh-CN" altLang="en-US" dirty="0"/>
          </a:p>
        </p:txBody>
      </p:sp>
      <p:sp>
        <p:nvSpPr>
          <p:cNvPr id="3" name="标题 2"/>
          <p:cNvSpPr>
            <a:spLocks noGrp="1"/>
          </p:cNvSpPr>
          <p:nvPr>
            <p:ph type="title"/>
          </p:nvPr>
        </p:nvSpPr>
        <p:spPr/>
        <p:txBody>
          <a:bodyPr/>
          <a:lstStyle/>
          <a:p>
            <a:r>
              <a:rPr lang="zh-CN" altLang="en-US" smtClean="0"/>
              <a:t>网络安全策略（模型）</a:t>
            </a:r>
            <a:endParaRPr lang="zh-CN" altLang="en-US"/>
          </a:p>
        </p:txBody>
      </p:sp>
    </p:spTree>
    <p:extLst>
      <p:ext uri="{BB962C8B-B14F-4D97-AF65-F5344CB8AC3E}">
        <p14:creationId xmlns:p14="http://schemas.microsoft.com/office/powerpoint/2010/main" val="2787291654"/>
      </p:ext>
    </p:extLst>
  </p:cSld>
  <p:clrMapOvr>
    <a:masterClrMapping/>
  </p:clrMapOvr>
  <p:transition spd="slow">
    <p:pull/>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9" name="Rectangle 3"/>
          <p:cNvSpPr>
            <a:spLocks noGrp="1" noChangeArrowheads="1"/>
          </p:cNvSpPr>
          <p:nvPr>
            <p:ph type="body" idx="1"/>
          </p:nvPr>
        </p:nvSpPr>
        <p:spPr/>
        <p:txBody>
          <a:bodyPr/>
          <a:lstStyle/>
          <a:p>
            <a:r>
              <a:rPr lang="zh-CN" altLang="en-US" dirty="0" smtClean="0"/>
              <a:t>由美国国际互联网安全系统公司（</a:t>
            </a:r>
            <a:r>
              <a:rPr lang="en-US" altLang="zh-CN" dirty="0" smtClean="0"/>
              <a:t>ISS</a:t>
            </a:r>
            <a:r>
              <a:rPr lang="zh-CN" altLang="en-US" dirty="0" smtClean="0"/>
              <a:t>）提出，最早体现主动防御思想的网络安全模型</a:t>
            </a:r>
            <a:endParaRPr lang="en-US" altLang="zh-CN" dirty="0" smtClean="0"/>
          </a:p>
          <a:p>
            <a:pPr lvl="1"/>
            <a:endParaRPr lang="en-US" altLang="zh-CN" dirty="0" smtClean="0"/>
          </a:p>
          <a:p>
            <a:pPr lvl="1"/>
            <a:endParaRPr lang="en-US" altLang="zh-CN" dirty="0" smtClean="0"/>
          </a:p>
          <a:p>
            <a:pPr lvl="1"/>
            <a:r>
              <a:rPr lang="zh-CN" altLang="en-US" dirty="0" smtClean="0"/>
              <a:t>保护：采用一切可能的措施来保护网络、系统以及信息的安全。技术及方法：加密、认证、访问控制、防火墙以及防病毒等。</a:t>
            </a:r>
          </a:p>
          <a:p>
            <a:pPr lvl="1"/>
            <a:r>
              <a:rPr lang="zh-CN" altLang="en-US" dirty="0" smtClean="0"/>
              <a:t>检测：了解和评估网络和系统安全状态。技术：入侵检测 、漏洞检测以及网络扫描等。</a:t>
            </a:r>
          </a:p>
          <a:p>
            <a:pPr lvl="1"/>
            <a:r>
              <a:rPr lang="zh-CN" altLang="en-US" dirty="0" smtClean="0"/>
              <a:t>应急响应：进行事件处理：报告、记录、阻断、恢复等。恢复处理又包括系统恢复和信息恢复</a:t>
            </a:r>
          </a:p>
          <a:p>
            <a:pPr lvl="1"/>
            <a:endParaRPr lang="zh-CN" altLang="en-US" dirty="0" smtClean="0"/>
          </a:p>
        </p:txBody>
      </p:sp>
      <p:sp>
        <p:nvSpPr>
          <p:cNvPr id="126978" name="Rectangle 2"/>
          <p:cNvSpPr>
            <a:spLocks noGrp="1" noChangeArrowheads="1"/>
          </p:cNvSpPr>
          <p:nvPr>
            <p:ph type="title"/>
          </p:nvPr>
        </p:nvSpPr>
        <p:spPr/>
        <p:txBody>
          <a:bodyPr/>
          <a:lstStyle/>
          <a:p>
            <a:r>
              <a:rPr lang="en-US" altLang="zh-CN" smtClean="0"/>
              <a:t>PDR</a:t>
            </a:r>
            <a:r>
              <a:rPr lang="zh-CN" altLang="en-US" smtClean="0"/>
              <a:t>模型</a:t>
            </a:r>
            <a:endParaRPr lang="zh-CN" altLang="en-US"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4168" y="137514"/>
            <a:ext cx="2850219" cy="2605100"/>
          </a:xfrm>
          <a:prstGeom prst="rect">
            <a:avLst/>
          </a:prstGeom>
        </p:spPr>
      </p:pic>
    </p:spTree>
    <p:extLst>
      <p:ext uri="{BB962C8B-B14F-4D97-AF65-F5344CB8AC3E}">
        <p14:creationId xmlns:p14="http://schemas.microsoft.com/office/powerpoint/2010/main" val="365907719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6979">
                                            <p:txEl>
                                              <p:pRg st="0" end="0"/>
                                            </p:txEl>
                                          </p:spTgt>
                                        </p:tgtEl>
                                        <p:attrNameLst>
                                          <p:attrName>style.visibility</p:attrName>
                                        </p:attrNameLst>
                                      </p:cBhvr>
                                      <p:to>
                                        <p:strVal val="visible"/>
                                      </p:to>
                                    </p:set>
                                    <p:animEffect transition="in" filter="fade">
                                      <p:cBhvr>
                                        <p:cTn id="7" dur="500"/>
                                        <p:tgtEl>
                                          <p:spTgt spid="1269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126979">
                                            <p:txEl>
                                              <p:pRg st="3" end="3"/>
                                            </p:txEl>
                                          </p:spTgt>
                                        </p:tgtEl>
                                        <p:attrNameLst>
                                          <p:attrName>style.visibility</p:attrName>
                                        </p:attrNameLst>
                                      </p:cBhvr>
                                      <p:to>
                                        <p:strVal val="visible"/>
                                      </p:to>
                                    </p:set>
                                    <p:animEffect transition="in" filter="fade">
                                      <p:cBhvr>
                                        <p:cTn id="16" dur="500"/>
                                        <p:tgtEl>
                                          <p:spTgt spid="126979">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6979">
                                            <p:txEl>
                                              <p:pRg st="4" end="4"/>
                                            </p:txEl>
                                          </p:spTgt>
                                        </p:tgtEl>
                                        <p:attrNameLst>
                                          <p:attrName>style.visibility</p:attrName>
                                        </p:attrNameLst>
                                      </p:cBhvr>
                                      <p:to>
                                        <p:strVal val="visible"/>
                                      </p:to>
                                    </p:set>
                                    <p:animEffect transition="in" filter="fade">
                                      <p:cBhvr>
                                        <p:cTn id="19" dur="500"/>
                                        <p:tgtEl>
                                          <p:spTgt spid="126979">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6979">
                                            <p:txEl>
                                              <p:pRg st="5" end="5"/>
                                            </p:txEl>
                                          </p:spTgt>
                                        </p:tgtEl>
                                        <p:attrNameLst>
                                          <p:attrName>style.visibility</p:attrName>
                                        </p:attrNameLst>
                                      </p:cBhvr>
                                      <p:to>
                                        <p:strVal val="visible"/>
                                      </p:to>
                                    </p:set>
                                    <p:animEffect transition="in" filter="fade">
                                      <p:cBhvr>
                                        <p:cTn id="22" dur="500"/>
                                        <p:tgtEl>
                                          <p:spTgt spid="12697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9" grpId="0" uiExpand="1" build="p"/>
    </p:bldLst>
  </p:timing>
</p:sld>
</file>

<file path=ppt/slides/slide1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85" name="Rectangle 5"/>
          <p:cNvSpPr>
            <a:spLocks noGrp="1" noChangeArrowheads="1"/>
          </p:cNvSpPr>
          <p:nvPr>
            <p:ph type="title"/>
          </p:nvPr>
        </p:nvSpPr>
        <p:spPr/>
        <p:txBody>
          <a:bodyPr/>
          <a:lstStyle/>
          <a:p>
            <a:r>
              <a:rPr lang="en-US" altLang="zh-CN" dirty="0" smtClean="0"/>
              <a:t>P</a:t>
            </a:r>
            <a:r>
              <a:rPr lang="en-US" altLang="zh-CN" baseline="30000" dirty="0" smtClean="0"/>
              <a:t>2</a:t>
            </a:r>
            <a:r>
              <a:rPr lang="en-US" altLang="zh-CN" dirty="0" smtClean="0"/>
              <a:t>DR</a:t>
            </a:r>
            <a:r>
              <a:rPr lang="zh-CN" altLang="en-US" dirty="0" smtClean="0"/>
              <a:t>安全模型</a:t>
            </a:r>
            <a:endParaRPr lang="zh-CN" altLang="en-US" dirty="0"/>
          </a:p>
        </p:txBody>
      </p:sp>
      <p:sp>
        <p:nvSpPr>
          <p:cNvPr id="122883" name="Rectangle 3"/>
          <p:cNvSpPr>
            <a:spLocks noGrp="1" noChangeArrowheads="1"/>
          </p:cNvSpPr>
          <p:nvPr>
            <p:ph type="body" sz="half" idx="1"/>
          </p:nvPr>
        </p:nvSpPr>
        <p:spPr/>
        <p:txBody>
          <a:bodyPr>
            <a:normAutofit/>
          </a:bodyPr>
          <a:lstStyle/>
          <a:p>
            <a:r>
              <a:rPr lang="zh-CN" altLang="en-US" dirty="0" smtClean="0"/>
              <a:t>美国国际互联网安全系统公司（</a:t>
            </a:r>
            <a:r>
              <a:rPr lang="en-US" altLang="zh-CN" dirty="0" smtClean="0"/>
              <a:t>ISS</a:t>
            </a:r>
            <a:r>
              <a:rPr lang="zh-CN" altLang="en-US" dirty="0" smtClean="0"/>
              <a:t>）提出</a:t>
            </a:r>
            <a:endParaRPr lang="en-US" altLang="zh-CN" dirty="0" smtClean="0"/>
          </a:p>
          <a:p>
            <a:pPr lvl="1"/>
            <a:r>
              <a:rPr lang="en-US" altLang="zh-CN" dirty="0" smtClean="0"/>
              <a:t>Policy</a:t>
            </a:r>
          </a:p>
          <a:p>
            <a:pPr lvl="1"/>
            <a:r>
              <a:rPr lang="en-US" altLang="zh-CN" dirty="0" smtClean="0"/>
              <a:t>Protection</a:t>
            </a:r>
          </a:p>
          <a:p>
            <a:pPr lvl="1"/>
            <a:r>
              <a:rPr lang="en-US" altLang="zh-CN" dirty="0" smtClean="0"/>
              <a:t>Detection</a:t>
            </a:r>
          </a:p>
          <a:p>
            <a:pPr lvl="1"/>
            <a:r>
              <a:rPr lang="en-US" altLang="zh-CN" dirty="0" smtClean="0"/>
              <a:t>Response</a:t>
            </a:r>
            <a:endParaRPr lang="zh-CN" altLang="en-US" dirty="0"/>
          </a:p>
        </p:txBody>
      </p:sp>
      <p:pic>
        <p:nvPicPr>
          <p:cNvPr id="9" name="内容占位符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94860" y="1531076"/>
            <a:ext cx="3945970" cy="3914148"/>
          </a:xfrm>
        </p:spPr>
      </p:pic>
      <p:sp>
        <p:nvSpPr>
          <p:cNvPr id="2" name="灯片编号占位符 1"/>
          <p:cNvSpPr>
            <a:spLocks noGrp="1"/>
          </p:cNvSpPr>
          <p:nvPr>
            <p:ph type="sldNum" sz="quarter" idx="11"/>
          </p:nvPr>
        </p:nvSpPr>
        <p:spPr/>
        <p:txBody>
          <a:bodyPr/>
          <a:lstStyle/>
          <a:p>
            <a:fld id="{1140BBB2-DE5A-44CC-83CC-E7C53504C69B}" type="slidenum">
              <a:rPr lang="zh-CN" altLang="en-US" smtClean="0"/>
              <a:pPr/>
              <a:t>135</a:t>
            </a:fld>
            <a:endParaRPr lang="en-US" altLang="zh-CN"/>
          </a:p>
        </p:txBody>
      </p:sp>
    </p:spTree>
    <p:extLst>
      <p:ext uri="{BB962C8B-B14F-4D97-AF65-F5344CB8AC3E}">
        <p14:creationId xmlns:p14="http://schemas.microsoft.com/office/powerpoint/2010/main" val="106350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883">
                                            <p:txEl>
                                              <p:pRg st="0" end="0"/>
                                            </p:txEl>
                                          </p:spTgt>
                                        </p:tgtEl>
                                        <p:attrNameLst>
                                          <p:attrName>style.visibility</p:attrName>
                                        </p:attrNameLst>
                                      </p:cBhvr>
                                      <p:to>
                                        <p:strVal val="visible"/>
                                      </p:to>
                                    </p:set>
                                    <p:animEffect transition="in" filter="fade">
                                      <p:cBhvr>
                                        <p:cTn id="7" dur="500"/>
                                        <p:tgtEl>
                                          <p:spTgt spid="1228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2883">
                                            <p:txEl>
                                              <p:pRg st="1" end="1"/>
                                            </p:txEl>
                                          </p:spTgt>
                                        </p:tgtEl>
                                        <p:attrNameLst>
                                          <p:attrName>style.visibility</p:attrName>
                                        </p:attrNameLst>
                                      </p:cBhvr>
                                      <p:to>
                                        <p:strVal val="visible"/>
                                      </p:to>
                                    </p:set>
                                    <p:animEffect transition="in" filter="fade">
                                      <p:cBhvr>
                                        <p:cTn id="17" dur="500"/>
                                        <p:tgtEl>
                                          <p:spTgt spid="12288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2883">
                                            <p:txEl>
                                              <p:pRg st="2" end="2"/>
                                            </p:txEl>
                                          </p:spTgt>
                                        </p:tgtEl>
                                        <p:attrNameLst>
                                          <p:attrName>style.visibility</p:attrName>
                                        </p:attrNameLst>
                                      </p:cBhvr>
                                      <p:to>
                                        <p:strVal val="visible"/>
                                      </p:to>
                                    </p:set>
                                    <p:animEffect transition="in" filter="fade">
                                      <p:cBhvr>
                                        <p:cTn id="22" dur="500"/>
                                        <p:tgtEl>
                                          <p:spTgt spid="12288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2883">
                                            <p:txEl>
                                              <p:pRg st="3" end="3"/>
                                            </p:txEl>
                                          </p:spTgt>
                                        </p:tgtEl>
                                        <p:attrNameLst>
                                          <p:attrName>style.visibility</p:attrName>
                                        </p:attrNameLst>
                                      </p:cBhvr>
                                      <p:to>
                                        <p:strVal val="visible"/>
                                      </p:to>
                                    </p:set>
                                    <p:animEffect transition="in" filter="fade">
                                      <p:cBhvr>
                                        <p:cTn id="27" dur="500"/>
                                        <p:tgtEl>
                                          <p:spTgt spid="12288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2883">
                                            <p:txEl>
                                              <p:pRg st="4" end="4"/>
                                            </p:txEl>
                                          </p:spTgt>
                                        </p:tgtEl>
                                        <p:attrNameLst>
                                          <p:attrName>style.visibility</p:attrName>
                                        </p:attrNameLst>
                                      </p:cBhvr>
                                      <p:to>
                                        <p:strVal val="visible"/>
                                      </p:to>
                                    </p:set>
                                    <p:animEffect transition="in" filter="fade">
                                      <p:cBhvr>
                                        <p:cTn id="32" dur="500"/>
                                        <p:tgtEl>
                                          <p:spTgt spid="1228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uiExpand="1" build="p"/>
    </p:bldLst>
  </p:timing>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US" altLang="zh-CN" dirty="0"/>
              <a:t>P</a:t>
            </a:r>
            <a:r>
              <a:rPr lang="en-US" altLang="zh-CN" baseline="30000" dirty="0"/>
              <a:t>2</a:t>
            </a:r>
            <a:r>
              <a:rPr lang="en-US" altLang="zh-CN" dirty="0"/>
              <a:t>DR</a:t>
            </a:r>
            <a:r>
              <a:rPr lang="zh-CN" altLang="en-US" dirty="0"/>
              <a:t>安全模型</a:t>
            </a:r>
          </a:p>
        </p:txBody>
      </p:sp>
      <p:sp>
        <p:nvSpPr>
          <p:cNvPr id="126979" name="Rectangle 3"/>
          <p:cNvSpPr>
            <a:spLocks noGrp="1" noChangeArrowheads="1"/>
          </p:cNvSpPr>
          <p:nvPr>
            <p:ph type="body" idx="1"/>
          </p:nvPr>
        </p:nvSpPr>
        <p:spPr/>
        <p:txBody>
          <a:bodyPr>
            <a:normAutofit/>
          </a:bodyPr>
          <a:lstStyle/>
          <a:p>
            <a:r>
              <a:rPr lang="zh-CN" altLang="en-US" dirty="0" smtClean="0"/>
              <a:t>基于时间的模型：信息安全相关活动，都要消耗时间</a:t>
            </a:r>
            <a:endParaRPr lang="en-US" altLang="zh-CN" dirty="0" smtClean="0"/>
          </a:p>
          <a:p>
            <a:pPr lvl="1"/>
            <a:r>
              <a:rPr lang="en-US" altLang="zh-CN" dirty="0" smtClean="0"/>
              <a:t>PT</a:t>
            </a:r>
            <a:r>
              <a:rPr lang="zh-CN" altLang="en-US" dirty="0" smtClean="0"/>
              <a:t>：防御时间，入侵开始到成功的时间</a:t>
            </a:r>
            <a:endParaRPr lang="en-US" altLang="zh-CN" dirty="0" smtClean="0"/>
          </a:p>
          <a:p>
            <a:pPr lvl="1"/>
            <a:r>
              <a:rPr lang="en-US" altLang="zh-CN" dirty="0" smtClean="0"/>
              <a:t>DT</a:t>
            </a:r>
            <a:r>
              <a:rPr lang="zh-CN" altLang="en-US" dirty="0" smtClean="0"/>
              <a:t>：检测时间，入侵</a:t>
            </a:r>
            <a:r>
              <a:rPr lang="zh-CN" altLang="en-US" dirty="0"/>
              <a:t>开始</a:t>
            </a:r>
            <a:r>
              <a:rPr lang="zh-CN" altLang="en-US" dirty="0" smtClean="0"/>
              <a:t>到被检测的时间</a:t>
            </a:r>
            <a:endParaRPr lang="en-US" altLang="zh-CN" dirty="0" smtClean="0"/>
          </a:p>
          <a:p>
            <a:pPr lvl="1"/>
            <a:r>
              <a:rPr lang="en-US" altLang="zh-CN" dirty="0" smtClean="0"/>
              <a:t>RT</a:t>
            </a:r>
            <a:r>
              <a:rPr lang="zh-CN" altLang="en-US" dirty="0" smtClean="0"/>
              <a:t>：响应时间，发现入侵到做出</a:t>
            </a:r>
            <a:r>
              <a:rPr lang="zh-CN" altLang="en-US" dirty="0"/>
              <a:t>响应（恢复正常）的</a:t>
            </a:r>
            <a:r>
              <a:rPr lang="zh-CN" altLang="en-US" dirty="0" smtClean="0"/>
              <a:t>时间</a:t>
            </a:r>
            <a:endParaRPr lang="en-US" altLang="zh-CN" dirty="0" smtClean="0"/>
          </a:p>
          <a:p>
            <a:r>
              <a:rPr lang="zh-CN" altLang="en-US" dirty="0" smtClean="0"/>
              <a:t>用时间来衡量一个系统的安全性和安全能力</a:t>
            </a:r>
            <a:endParaRPr lang="en-US" altLang="zh-CN" dirty="0" smtClean="0"/>
          </a:p>
          <a:p>
            <a:pPr lvl="1"/>
            <a:r>
              <a:rPr lang="en-US" altLang="zh-CN" dirty="0" smtClean="0"/>
              <a:t>PT&gt;DT+RT</a:t>
            </a:r>
            <a:r>
              <a:rPr lang="zh-CN" altLang="en-US" dirty="0" smtClean="0"/>
              <a:t>：满足则安全，但有时难以做到</a:t>
            </a:r>
            <a:endParaRPr lang="en-US" altLang="zh-CN" dirty="0" smtClean="0"/>
          </a:p>
          <a:p>
            <a:pPr lvl="1"/>
            <a:r>
              <a:rPr lang="en-US" altLang="zh-CN" dirty="0" smtClean="0"/>
              <a:t>ET</a:t>
            </a:r>
            <a:r>
              <a:rPr lang="zh-CN" altLang="en-US" dirty="0" smtClean="0"/>
              <a:t>（暴漏时间）</a:t>
            </a:r>
            <a:r>
              <a:rPr lang="en-US" altLang="zh-CN" dirty="0" smtClean="0"/>
              <a:t>=DT+RT-PT</a:t>
            </a:r>
            <a:r>
              <a:rPr lang="zh-CN" altLang="en-US" dirty="0" smtClean="0"/>
              <a:t>：尽量小</a:t>
            </a:r>
            <a:r>
              <a:rPr lang="en-US" altLang="zh-CN" dirty="0" smtClean="0"/>
              <a:t> </a:t>
            </a:r>
            <a:endParaRPr lang="zh-CN" altLang="en-US" dirty="0"/>
          </a:p>
        </p:txBody>
      </p:sp>
      <p:sp>
        <p:nvSpPr>
          <p:cNvPr id="3" name="圆角矩形 2"/>
          <p:cNvSpPr/>
          <p:nvPr/>
        </p:nvSpPr>
        <p:spPr>
          <a:xfrm>
            <a:off x="179512" y="5661248"/>
            <a:ext cx="8883347" cy="108012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zh-CN" altLang="en-US" sz="2800" dirty="0">
                <a:solidFill>
                  <a:srgbClr val="FF0000"/>
                </a:solidFill>
              </a:rPr>
              <a:t>提高</a:t>
            </a:r>
            <a:r>
              <a:rPr lang="zh-CN" altLang="en-US" sz="2800" dirty="0" smtClean="0">
                <a:solidFill>
                  <a:srgbClr val="FF0000"/>
                </a:solidFill>
              </a:rPr>
              <a:t>系统防护时间，</a:t>
            </a:r>
            <a:r>
              <a:rPr lang="zh-CN" altLang="en-US" sz="2800" dirty="0">
                <a:solidFill>
                  <a:srgbClr val="FF0000"/>
                </a:solidFill>
              </a:rPr>
              <a:t>降低检测</a:t>
            </a:r>
            <a:r>
              <a:rPr lang="zh-CN" altLang="en-US" sz="2800" dirty="0" smtClean="0">
                <a:solidFill>
                  <a:srgbClr val="FF0000"/>
                </a:solidFill>
              </a:rPr>
              <a:t>时间和响应时间。</a:t>
            </a:r>
            <a:endParaRPr lang="en-US" altLang="zh-CN" sz="2800" dirty="0">
              <a:solidFill>
                <a:srgbClr val="FF0000"/>
              </a:solidFill>
            </a:endParaRPr>
          </a:p>
        </p:txBody>
      </p:sp>
    </p:spTree>
    <p:extLst>
      <p:ext uri="{BB962C8B-B14F-4D97-AF65-F5344CB8AC3E}">
        <p14:creationId xmlns:p14="http://schemas.microsoft.com/office/powerpoint/2010/main" val="120200660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6979">
                                            <p:txEl>
                                              <p:pRg st="0" end="0"/>
                                            </p:txEl>
                                          </p:spTgt>
                                        </p:tgtEl>
                                        <p:attrNameLst>
                                          <p:attrName>style.visibility</p:attrName>
                                        </p:attrNameLst>
                                      </p:cBhvr>
                                      <p:to>
                                        <p:strVal val="visible"/>
                                      </p:to>
                                    </p:set>
                                    <p:animEffect transition="in" filter="fade">
                                      <p:cBhvr>
                                        <p:cTn id="7" dur="500"/>
                                        <p:tgtEl>
                                          <p:spTgt spid="12697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6979">
                                            <p:txEl>
                                              <p:pRg st="1" end="1"/>
                                            </p:txEl>
                                          </p:spTgt>
                                        </p:tgtEl>
                                        <p:attrNameLst>
                                          <p:attrName>style.visibility</p:attrName>
                                        </p:attrNameLst>
                                      </p:cBhvr>
                                      <p:to>
                                        <p:strVal val="visible"/>
                                      </p:to>
                                    </p:set>
                                    <p:animEffect transition="in" filter="fade">
                                      <p:cBhvr>
                                        <p:cTn id="10" dur="500"/>
                                        <p:tgtEl>
                                          <p:spTgt spid="12697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6979">
                                            <p:txEl>
                                              <p:pRg st="2" end="2"/>
                                            </p:txEl>
                                          </p:spTgt>
                                        </p:tgtEl>
                                        <p:attrNameLst>
                                          <p:attrName>style.visibility</p:attrName>
                                        </p:attrNameLst>
                                      </p:cBhvr>
                                      <p:to>
                                        <p:strVal val="visible"/>
                                      </p:to>
                                    </p:set>
                                    <p:animEffect transition="in" filter="fade">
                                      <p:cBhvr>
                                        <p:cTn id="13" dur="500"/>
                                        <p:tgtEl>
                                          <p:spTgt spid="12697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6979">
                                            <p:txEl>
                                              <p:pRg st="3" end="3"/>
                                            </p:txEl>
                                          </p:spTgt>
                                        </p:tgtEl>
                                        <p:attrNameLst>
                                          <p:attrName>style.visibility</p:attrName>
                                        </p:attrNameLst>
                                      </p:cBhvr>
                                      <p:to>
                                        <p:strVal val="visible"/>
                                      </p:to>
                                    </p:set>
                                    <p:animEffect transition="in" filter="fade">
                                      <p:cBhvr>
                                        <p:cTn id="16" dur="500"/>
                                        <p:tgtEl>
                                          <p:spTgt spid="12697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6979">
                                            <p:txEl>
                                              <p:pRg st="4" end="4"/>
                                            </p:txEl>
                                          </p:spTgt>
                                        </p:tgtEl>
                                        <p:attrNameLst>
                                          <p:attrName>style.visibility</p:attrName>
                                        </p:attrNameLst>
                                      </p:cBhvr>
                                      <p:to>
                                        <p:strVal val="visible"/>
                                      </p:to>
                                    </p:set>
                                    <p:animEffect transition="in" filter="fade">
                                      <p:cBhvr>
                                        <p:cTn id="21" dur="500"/>
                                        <p:tgtEl>
                                          <p:spTgt spid="126979">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6979">
                                            <p:txEl>
                                              <p:pRg st="5" end="5"/>
                                            </p:txEl>
                                          </p:spTgt>
                                        </p:tgtEl>
                                        <p:attrNameLst>
                                          <p:attrName>style.visibility</p:attrName>
                                        </p:attrNameLst>
                                      </p:cBhvr>
                                      <p:to>
                                        <p:strVal val="visible"/>
                                      </p:to>
                                    </p:set>
                                    <p:animEffect transition="in" filter="fade">
                                      <p:cBhvr>
                                        <p:cTn id="24" dur="500"/>
                                        <p:tgtEl>
                                          <p:spTgt spid="126979">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6979">
                                            <p:txEl>
                                              <p:pRg st="6" end="6"/>
                                            </p:txEl>
                                          </p:spTgt>
                                        </p:tgtEl>
                                        <p:attrNameLst>
                                          <p:attrName>style.visibility</p:attrName>
                                        </p:attrNameLst>
                                      </p:cBhvr>
                                      <p:to>
                                        <p:strVal val="visible"/>
                                      </p:to>
                                    </p:set>
                                    <p:animEffect transition="in" filter="fade">
                                      <p:cBhvr>
                                        <p:cTn id="27" dur="500"/>
                                        <p:tgtEl>
                                          <p:spTgt spid="126979">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9" grpId="0" uiExpand="1" build="p"/>
      <p:bldP spid="3"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r>
              <a:rPr lang="en-US" altLang="zh-CN" smtClean="0"/>
              <a:t>PDRR</a:t>
            </a:r>
            <a:r>
              <a:rPr lang="zh-CN" altLang="en-US" smtClean="0"/>
              <a:t>保障体系</a:t>
            </a:r>
            <a:endParaRPr lang="zh-CN" altLang="en-US"/>
          </a:p>
        </p:txBody>
      </p:sp>
      <p:pic>
        <p:nvPicPr>
          <p:cNvPr id="12" name="内容占位符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1560" y="2708920"/>
            <a:ext cx="7903845" cy="2088232"/>
          </a:xfrm>
          <a:prstGeom prst="rect">
            <a:avLst/>
          </a:prstGeom>
        </p:spPr>
      </p:pic>
    </p:spTree>
    <p:extLst>
      <p:ext uri="{BB962C8B-B14F-4D97-AF65-F5344CB8AC3E}">
        <p14:creationId xmlns:p14="http://schemas.microsoft.com/office/powerpoint/2010/main" val="1236012475"/>
      </p:ext>
    </p:extLst>
  </p:cSld>
  <p:clrMapOvr>
    <a:masterClrMapping/>
  </p:clrMapOvr>
  <p:transition spd="slow">
    <p:pull/>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3"/>
          <p:cNvSpPr>
            <a:spLocks noGrp="1" noChangeArrowheads="1"/>
          </p:cNvSpPr>
          <p:nvPr>
            <p:ph type="body" idx="1"/>
          </p:nvPr>
        </p:nvSpPr>
        <p:spPr/>
        <p:txBody>
          <a:bodyPr/>
          <a:lstStyle/>
          <a:p>
            <a:r>
              <a:rPr lang="en-US" altLang="zh-CN" smtClean="0"/>
              <a:t>DR</a:t>
            </a:r>
            <a:r>
              <a:rPr lang="zh-CN" altLang="en-US" smtClean="0"/>
              <a:t>模型不能描述网络安全的动态螺旋上升过程。</a:t>
            </a:r>
            <a:endParaRPr lang="en-US" altLang="zh-CN" smtClean="0"/>
          </a:p>
          <a:p>
            <a:r>
              <a:rPr lang="zh-CN" altLang="en-US" smtClean="0"/>
              <a:t>网络安全</a:t>
            </a:r>
            <a:r>
              <a:rPr lang="en-US" altLang="zh-CN" smtClean="0"/>
              <a:t>=</a:t>
            </a:r>
            <a:r>
              <a:rPr lang="zh-CN" altLang="en-US" smtClean="0"/>
              <a:t>风险分析</a:t>
            </a:r>
            <a:r>
              <a:rPr lang="en-US" altLang="zh-CN" smtClean="0"/>
              <a:t>+</a:t>
            </a:r>
            <a:r>
              <a:rPr lang="zh-CN" altLang="en-US" smtClean="0"/>
              <a:t>制定策略</a:t>
            </a:r>
            <a:r>
              <a:rPr lang="en-US" altLang="zh-CN" smtClean="0"/>
              <a:t>+</a:t>
            </a:r>
            <a:r>
              <a:rPr lang="zh-CN" altLang="en-US" smtClean="0"/>
              <a:t>防御系统</a:t>
            </a:r>
            <a:r>
              <a:rPr lang="en-US" altLang="zh-CN" smtClean="0"/>
              <a:t>+</a:t>
            </a:r>
            <a:r>
              <a:rPr lang="zh-CN" altLang="en-US" smtClean="0"/>
              <a:t>实时检测</a:t>
            </a:r>
            <a:r>
              <a:rPr lang="en-US" altLang="zh-CN" smtClean="0"/>
              <a:t>+</a:t>
            </a:r>
            <a:r>
              <a:rPr lang="zh-CN" altLang="en-US" smtClean="0"/>
              <a:t>实时响应</a:t>
            </a:r>
            <a:r>
              <a:rPr lang="en-US" altLang="zh-CN" smtClean="0"/>
              <a:t>+</a:t>
            </a:r>
            <a:r>
              <a:rPr lang="zh-CN" altLang="en-US" smtClean="0"/>
              <a:t>灾难恢复</a:t>
            </a:r>
            <a:endParaRPr lang="en-US" altLang="zh-CN" smtClean="0"/>
          </a:p>
          <a:p>
            <a:endParaRPr lang="zh-CN" altLang="en-US"/>
          </a:p>
        </p:txBody>
      </p:sp>
      <p:sp>
        <p:nvSpPr>
          <p:cNvPr id="130050" name="Rectangle 2"/>
          <p:cNvSpPr>
            <a:spLocks noGrp="1" noChangeArrowheads="1"/>
          </p:cNvSpPr>
          <p:nvPr>
            <p:ph type="title"/>
          </p:nvPr>
        </p:nvSpPr>
        <p:spPr/>
        <p:txBody>
          <a:bodyPr/>
          <a:lstStyle/>
          <a:p>
            <a:r>
              <a:rPr lang="zh-CN" altLang="en-US" smtClean="0"/>
              <a:t>全网动态安全体系</a:t>
            </a:r>
            <a:r>
              <a:rPr lang="en-US" altLang="zh-CN" smtClean="0"/>
              <a:t>APPDRR</a:t>
            </a:r>
            <a:endParaRPr lang="en-US" altLang="zh-CN"/>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3574814"/>
            <a:ext cx="4968552" cy="3283185"/>
          </a:xfrm>
          <a:prstGeom prst="rect">
            <a:avLst/>
          </a:prstGeom>
        </p:spPr>
      </p:pic>
    </p:spTree>
    <p:extLst>
      <p:ext uri="{BB962C8B-B14F-4D97-AF65-F5344CB8AC3E}">
        <p14:creationId xmlns:p14="http://schemas.microsoft.com/office/powerpoint/2010/main" val="1709098236"/>
      </p:ext>
    </p:extLst>
  </p:cSld>
  <p:clrMapOvr>
    <a:masterClrMapping/>
  </p:clrMapOvr>
  <p:transition spd="slow">
    <p:pull/>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3"/>
          <p:cNvSpPr>
            <a:spLocks noGrp="1" noChangeArrowheads="1"/>
          </p:cNvSpPr>
          <p:nvPr>
            <p:ph type="body" idx="1"/>
          </p:nvPr>
        </p:nvSpPr>
        <p:spPr/>
        <p:txBody>
          <a:bodyPr>
            <a:normAutofit fontScale="92500"/>
          </a:bodyPr>
          <a:lstStyle/>
          <a:p>
            <a:r>
              <a:rPr lang="zh-CN" altLang="en-US" dirty="0" smtClean="0"/>
              <a:t>核心</a:t>
            </a:r>
            <a:r>
              <a:rPr lang="zh-CN" altLang="en-US" dirty="0"/>
              <a:t>思想：纵深防御战略（</a:t>
            </a:r>
            <a:r>
              <a:rPr lang="en-US" altLang="zh-CN" dirty="0"/>
              <a:t>Defense in Depth</a:t>
            </a:r>
            <a:r>
              <a:rPr lang="zh-CN" altLang="en-US" dirty="0" smtClean="0"/>
              <a:t>）</a:t>
            </a:r>
            <a:endParaRPr lang="en-US" altLang="zh-CN" dirty="0" smtClean="0"/>
          </a:p>
          <a:p>
            <a:pPr lvl="1"/>
            <a:r>
              <a:rPr lang="zh-CN" altLang="en-US" dirty="0" smtClean="0"/>
              <a:t>多层次、纵深安全措施</a:t>
            </a:r>
            <a:r>
              <a:rPr lang="zh-CN" altLang="en-US" dirty="0"/>
              <a:t>来保障用户信息及信息系统的</a:t>
            </a:r>
            <a:r>
              <a:rPr lang="zh-CN" altLang="en-US" dirty="0" smtClean="0"/>
              <a:t>安全。</a:t>
            </a:r>
            <a:endParaRPr lang="en-US" altLang="zh-CN" dirty="0" smtClean="0"/>
          </a:p>
          <a:p>
            <a:pPr lvl="1"/>
            <a:r>
              <a:rPr lang="zh-CN" altLang="en-US" dirty="0" smtClean="0"/>
              <a:t>人</a:t>
            </a:r>
            <a:r>
              <a:rPr lang="zh-CN" altLang="en-US" dirty="0"/>
              <a:t>、技术和操作是三个主要核心</a:t>
            </a:r>
            <a:r>
              <a:rPr lang="zh-CN" altLang="en-US" dirty="0" smtClean="0"/>
              <a:t>因素。</a:t>
            </a:r>
            <a:r>
              <a:rPr lang="zh-CN" altLang="en-US" dirty="0"/>
              <a:t> </a:t>
            </a:r>
            <a:endParaRPr lang="en-US" altLang="zh-CN" dirty="0" smtClean="0"/>
          </a:p>
          <a:p>
            <a:r>
              <a:rPr lang="zh-CN" altLang="en-US" dirty="0" smtClean="0"/>
              <a:t>技术</a:t>
            </a:r>
            <a:r>
              <a:rPr lang="zh-CN" altLang="en-US" dirty="0"/>
              <a:t>层面划分成了四个技术框架焦点域</a:t>
            </a:r>
            <a:r>
              <a:rPr lang="zh-CN" altLang="en-US" dirty="0" smtClean="0"/>
              <a:t>：</a:t>
            </a:r>
            <a:endParaRPr lang="en-US" altLang="zh-CN" dirty="0" smtClean="0"/>
          </a:p>
          <a:p>
            <a:pPr lvl="1"/>
            <a:r>
              <a:rPr lang="zh-CN" altLang="en-US" dirty="0"/>
              <a:t>本地</a:t>
            </a:r>
            <a:r>
              <a:rPr lang="zh-CN" altLang="en-US" dirty="0" smtClean="0"/>
              <a:t>计算环境：服务器、客户端、数据库等</a:t>
            </a:r>
            <a:endParaRPr lang="en-US" altLang="zh-CN" dirty="0" smtClean="0"/>
          </a:p>
          <a:p>
            <a:pPr lvl="1"/>
            <a:r>
              <a:rPr lang="zh-CN" altLang="en-US" dirty="0" smtClean="0"/>
              <a:t>网络</a:t>
            </a:r>
            <a:r>
              <a:rPr lang="zh-CN" altLang="en-US" dirty="0"/>
              <a:t>和基础</a:t>
            </a:r>
            <a:r>
              <a:rPr lang="zh-CN" altLang="en-US" dirty="0" smtClean="0"/>
              <a:t>设施：局域、城域、广域网，路由、交换机等</a:t>
            </a:r>
            <a:endParaRPr lang="en-US" altLang="zh-CN" dirty="0" smtClean="0"/>
          </a:p>
          <a:p>
            <a:pPr lvl="1"/>
            <a:r>
              <a:rPr lang="zh-CN" altLang="en-US" dirty="0" smtClean="0"/>
              <a:t>区域边界：不同安全域交换的部门</a:t>
            </a:r>
            <a:endParaRPr lang="en-US" altLang="zh-CN" dirty="0" smtClean="0"/>
          </a:p>
          <a:p>
            <a:pPr lvl="1"/>
            <a:r>
              <a:rPr lang="zh-CN" altLang="en-US" dirty="0" smtClean="0"/>
              <a:t>支撑</a:t>
            </a:r>
            <a:r>
              <a:rPr lang="zh-CN" altLang="en-US" dirty="0"/>
              <a:t>性基础设施：密钥管理基础设施（</a:t>
            </a:r>
            <a:r>
              <a:rPr lang="en-US" altLang="zh-CN" dirty="0"/>
              <a:t>KMI</a:t>
            </a:r>
            <a:r>
              <a:rPr lang="zh-CN" altLang="en-US" dirty="0"/>
              <a:t>）</a:t>
            </a:r>
            <a:r>
              <a:rPr lang="en-US" altLang="zh-CN" dirty="0"/>
              <a:t>/</a:t>
            </a:r>
            <a:r>
              <a:rPr lang="zh-CN" altLang="en-US" dirty="0"/>
              <a:t>公钥基础设施（</a:t>
            </a:r>
            <a:r>
              <a:rPr lang="en-US" altLang="zh-CN" dirty="0"/>
              <a:t>PKI</a:t>
            </a:r>
            <a:r>
              <a:rPr lang="zh-CN" altLang="en-US" dirty="0"/>
              <a:t>）和检测与响应基础</a:t>
            </a:r>
            <a:r>
              <a:rPr lang="zh-CN" altLang="en-US" dirty="0" smtClean="0"/>
              <a:t>设施</a:t>
            </a:r>
            <a:endParaRPr lang="en-US" altLang="zh-CN" dirty="0" smtClean="0"/>
          </a:p>
        </p:txBody>
      </p:sp>
      <p:sp>
        <p:nvSpPr>
          <p:cNvPr id="133122" name="Rectangle 2"/>
          <p:cNvSpPr>
            <a:spLocks noGrp="1" noChangeArrowheads="1"/>
          </p:cNvSpPr>
          <p:nvPr>
            <p:ph type="title"/>
          </p:nvPr>
        </p:nvSpPr>
        <p:spPr/>
        <p:txBody>
          <a:bodyPr/>
          <a:lstStyle/>
          <a:p>
            <a:r>
              <a:rPr lang="en-US" altLang="zh-CN" dirty="0" smtClean="0"/>
              <a:t>IA</a:t>
            </a:r>
            <a:r>
              <a:rPr lang="zh-CN" altLang="en-US" dirty="0" smtClean="0"/>
              <a:t>信息保障体系</a:t>
            </a:r>
            <a:endParaRPr lang="zh-CN" altLang="en-US" dirty="0"/>
          </a:p>
        </p:txBody>
      </p:sp>
    </p:spTree>
    <p:extLst>
      <p:ext uri="{BB962C8B-B14F-4D97-AF65-F5344CB8AC3E}">
        <p14:creationId xmlns:p14="http://schemas.microsoft.com/office/powerpoint/2010/main" val="4048492952"/>
      </p:ext>
    </p:extLst>
  </p:cSld>
  <p:clrMapOvr>
    <a:masterClrMapping/>
  </p:clrMapOvr>
  <p:transition spd="slow">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p:txBody>
          <a:bodyPr/>
          <a:lstStyle/>
          <a:p>
            <a:pPr eaLnBrk="1" hangingPunct="1"/>
            <a:r>
              <a:rPr lang="zh-CN" altLang="en-US" dirty="0" smtClean="0"/>
              <a:t>以通信和计算机为技术基础，以数字化和网络化为技术特点的信息处理方式。</a:t>
            </a:r>
            <a:endParaRPr lang="en-US" altLang="zh-CN" dirty="0" smtClean="0"/>
          </a:p>
          <a:p>
            <a:pPr eaLnBrk="1" hangingPunct="1"/>
            <a:r>
              <a:rPr lang="zh-CN" altLang="en-US" dirty="0" smtClean="0"/>
              <a:t>有别于传统的信息获取、存储、传输、交换、处理、使用，给现代社会的正常发展带来了前所未有的机遇和风险。</a:t>
            </a:r>
          </a:p>
        </p:txBody>
      </p:sp>
      <p:sp>
        <p:nvSpPr>
          <p:cNvPr id="53250" name="Rectangle 2"/>
          <p:cNvSpPr>
            <a:spLocks noGrp="1" noChangeArrowheads="1"/>
          </p:cNvSpPr>
          <p:nvPr>
            <p:ph type="title"/>
          </p:nvPr>
        </p:nvSpPr>
        <p:spPr/>
        <p:txBody>
          <a:bodyPr/>
          <a:lstStyle/>
          <a:p>
            <a:pPr eaLnBrk="1" fontAlgn="auto" hangingPunct="1">
              <a:spcAft>
                <a:spcPts val="0"/>
              </a:spcAft>
              <a:defRPr/>
            </a:pPr>
            <a:r>
              <a:rPr lang="zh-CN" altLang="en-US" smtClean="0"/>
              <a:t>信息化</a:t>
            </a:r>
            <a:endParaRPr lang="zh-CN" altLang="en-US"/>
          </a:p>
        </p:txBody>
      </p:sp>
      <p:sp>
        <p:nvSpPr>
          <p:cNvPr id="20484"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F11B0ABA-4057-4E14-BD1D-37566912687B}" type="slidenum">
              <a:rPr kumimoji="0" lang="zh-CN" altLang="en-US" sz="1000" smtClean="0"/>
              <a:pPr eaLnBrk="1" hangingPunct="1"/>
              <a:t>14</a:t>
            </a:fld>
            <a:endParaRPr kumimoji="0" lang="en-US" altLang="zh-CN" sz="1000" smtClean="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760" y="3974348"/>
            <a:ext cx="3888432" cy="2436838"/>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idx="1"/>
          </p:nvPr>
        </p:nvSpPr>
        <p:spPr/>
        <p:txBody>
          <a:bodyPr>
            <a:normAutofit/>
          </a:bodyPr>
          <a:lstStyle/>
          <a:p>
            <a:pPr marL="365760" indent="-256032" eaLnBrk="1" fontAlgn="auto" hangingPunct="1">
              <a:spcAft>
                <a:spcPts val="0"/>
              </a:spcAft>
              <a:buFont typeface="Wingdings 3"/>
              <a:buChar char=""/>
              <a:defRPr/>
            </a:pPr>
            <a:r>
              <a:rPr lang="zh-CN" altLang="en-US" smtClean="0"/>
              <a:t>信息技术（</a:t>
            </a:r>
            <a:r>
              <a:rPr lang="en-US" altLang="zh-CN" smtClean="0"/>
              <a:t>IT</a:t>
            </a:r>
            <a:r>
              <a:rPr lang="zh-CN" altLang="en-US" smtClean="0"/>
              <a:t>：</a:t>
            </a:r>
            <a:r>
              <a:rPr lang="en-US" altLang="zh-CN" smtClean="0"/>
              <a:t>Information Technology</a:t>
            </a:r>
            <a:r>
              <a:rPr lang="zh-CN" altLang="en-US" smtClean="0"/>
              <a:t>）的内涵</a:t>
            </a:r>
          </a:p>
          <a:p>
            <a:pPr>
              <a:defRPr/>
            </a:pPr>
            <a:r>
              <a:rPr lang="en-US" altLang="zh-CN" smtClean="0"/>
              <a:t>IT</a:t>
            </a:r>
            <a:r>
              <a:rPr lang="zh-CN" altLang="en-US" smtClean="0"/>
              <a:t>＝</a:t>
            </a:r>
            <a:r>
              <a:rPr lang="en-US" altLang="zh-CN" smtClean="0"/>
              <a:t>Computer</a:t>
            </a:r>
            <a:r>
              <a:rPr lang="zh-CN" altLang="en-US" smtClean="0"/>
              <a:t>＋</a:t>
            </a:r>
            <a:r>
              <a:rPr lang="en-US" altLang="zh-CN" smtClean="0"/>
              <a:t>Communication</a:t>
            </a:r>
            <a:r>
              <a:rPr lang="zh-CN" altLang="en-US" smtClean="0"/>
              <a:t>＋</a:t>
            </a:r>
            <a:r>
              <a:rPr lang="en-US" altLang="zh-CN" smtClean="0"/>
              <a:t>Control</a:t>
            </a:r>
          </a:p>
          <a:p>
            <a:pPr>
              <a:defRPr/>
            </a:pPr>
            <a:endParaRPr lang="en-US" altLang="zh-CN" smtClean="0"/>
          </a:p>
          <a:p>
            <a:pPr>
              <a:defRPr/>
            </a:pPr>
            <a:endParaRPr lang="zh-CN" altLang="en-US" smtClean="0"/>
          </a:p>
          <a:p>
            <a:pPr marL="365760" indent="-256032" eaLnBrk="1" fontAlgn="auto" hangingPunct="1">
              <a:spcAft>
                <a:spcPts val="0"/>
              </a:spcAft>
              <a:buFont typeface="Wingdings 3"/>
              <a:buChar char=""/>
              <a:defRPr/>
            </a:pPr>
            <a:endParaRPr lang="zh-CN" altLang="en-US" smtClean="0"/>
          </a:p>
          <a:p>
            <a:pPr marL="365760" indent="-256032" eaLnBrk="1" fontAlgn="auto" hangingPunct="1">
              <a:spcAft>
                <a:spcPts val="0"/>
              </a:spcAft>
              <a:buFont typeface="Wingdings 3"/>
              <a:buChar char=""/>
              <a:defRPr/>
            </a:pPr>
            <a:endParaRPr lang="zh-CN" altLang="en-US" smtClean="0"/>
          </a:p>
          <a:p>
            <a:pPr marL="365760" indent="-256032" eaLnBrk="1" fontAlgn="auto" hangingPunct="1">
              <a:spcAft>
                <a:spcPts val="0"/>
              </a:spcAft>
              <a:buFont typeface="Wingdings 3"/>
              <a:buChar char=""/>
              <a:defRPr/>
            </a:pPr>
            <a:endParaRPr lang="zh-CN" altLang="en-US" smtClean="0"/>
          </a:p>
          <a:p>
            <a:pPr marL="365760" indent="-256032" eaLnBrk="1" fontAlgn="auto" hangingPunct="1">
              <a:spcAft>
                <a:spcPts val="0"/>
              </a:spcAft>
              <a:buFont typeface="Wingdings 3"/>
              <a:buChar char=""/>
              <a:defRPr/>
            </a:pPr>
            <a:r>
              <a:rPr lang="en-US" altLang="zh-CN" smtClean="0"/>
              <a:t> </a:t>
            </a:r>
            <a:endParaRPr lang="zh-CN" altLang="en-US" smtClean="0"/>
          </a:p>
          <a:p>
            <a:pPr marL="365760" indent="-256032" eaLnBrk="1" fontAlgn="auto" hangingPunct="1">
              <a:spcAft>
                <a:spcPts val="0"/>
              </a:spcAft>
              <a:buFont typeface="Wingdings 3"/>
              <a:buChar char=""/>
              <a:defRPr/>
            </a:pPr>
            <a:endParaRPr lang="zh-CN" altLang="en-US" smtClean="0"/>
          </a:p>
          <a:p>
            <a:pPr marL="365760" indent="-256032" eaLnBrk="1" fontAlgn="auto" hangingPunct="1">
              <a:spcAft>
                <a:spcPts val="0"/>
              </a:spcAft>
              <a:buFont typeface="Wingdings 3"/>
              <a:buChar char=""/>
              <a:defRPr/>
            </a:pPr>
            <a:endParaRPr lang="en-US" altLang="zh-CN" smtClean="0"/>
          </a:p>
          <a:p>
            <a:pPr marL="365760" indent="-256032" eaLnBrk="1" fontAlgn="auto" hangingPunct="1">
              <a:spcAft>
                <a:spcPts val="0"/>
              </a:spcAft>
              <a:buFont typeface="Wingdings 3"/>
              <a:buChar char=""/>
              <a:defRPr/>
            </a:pPr>
            <a:endParaRPr lang="en-US" altLang="zh-CN" smtClean="0"/>
          </a:p>
          <a:p>
            <a:pPr marL="365760" indent="-256032" eaLnBrk="1" fontAlgn="auto" hangingPunct="1">
              <a:spcAft>
                <a:spcPts val="0"/>
              </a:spcAft>
              <a:buFont typeface="Wingdings 3"/>
              <a:buChar char=""/>
              <a:defRPr/>
            </a:pPr>
            <a:endParaRPr lang="en-US" altLang="zh-CN" smtClean="0"/>
          </a:p>
          <a:p>
            <a:pPr marL="365760" indent="-256032" eaLnBrk="1" fontAlgn="auto" hangingPunct="1">
              <a:spcAft>
                <a:spcPts val="0"/>
              </a:spcAft>
              <a:buFont typeface="Wingdings 3"/>
              <a:buChar char=""/>
              <a:defRPr/>
            </a:pPr>
            <a:endParaRPr lang="en-US" altLang="zh-CN" smtClean="0"/>
          </a:p>
        </p:txBody>
      </p:sp>
      <p:sp>
        <p:nvSpPr>
          <p:cNvPr id="493584" name="Rectangle 16"/>
          <p:cNvSpPr>
            <a:spLocks noGrp="1" noChangeArrowheads="1"/>
          </p:cNvSpPr>
          <p:nvPr>
            <p:ph type="title"/>
          </p:nvPr>
        </p:nvSpPr>
        <p:spPr/>
        <p:txBody>
          <a:bodyPr/>
          <a:lstStyle/>
          <a:p>
            <a:pPr eaLnBrk="1" fontAlgn="auto" hangingPunct="1">
              <a:spcAft>
                <a:spcPts val="0"/>
              </a:spcAft>
              <a:defRPr/>
            </a:pPr>
            <a:r>
              <a:rPr lang="zh-CN" altLang="en-US" smtClean="0"/>
              <a:t>信息技术</a:t>
            </a:r>
            <a:endParaRPr lang="zh-CN" altLang="en-US"/>
          </a:p>
        </p:txBody>
      </p:sp>
      <p:grpSp>
        <p:nvGrpSpPr>
          <p:cNvPr id="21509" name="Group 3"/>
          <p:cNvGrpSpPr>
            <a:grpSpLocks/>
          </p:cNvGrpSpPr>
          <p:nvPr/>
        </p:nvGrpSpPr>
        <p:grpSpPr bwMode="auto">
          <a:xfrm>
            <a:off x="539750" y="3336943"/>
            <a:ext cx="8280400" cy="2663825"/>
            <a:chOff x="340" y="1797"/>
            <a:chExt cx="5216" cy="1678"/>
          </a:xfrm>
        </p:grpSpPr>
        <p:sp>
          <p:nvSpPr>
            <p:cNvPr id="21510" name="Rectangle 4"/>
            <p:cNvSpPr>
              <a:spLocks noChangeArrowheads="1"/>
            </p:cNvSpPr>
            <p:nvPr/>
          </p:nvSpPr>
          <p:spPr bwMode="auto">
            <a:xfrm>
              <a:off x="385" y="1797"/>
              <a:ext cx="1542" cy="45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1"/>
                  </a:solidFill>
                </a:rPr>
                <a:t>信息传递</a:t>
              </a:r>
            </a:p>
            <a:p>
              <a:pPr algn="ctr"/>
              <a:r>
                <a:rPr lang="zh-CN" altLang="en-US" b="1">
                  <a:solidFill>
                    <a:schemeClr val="bg1"/>
                  </a:solidFill>
                </a:rPr>
                <a:t>（通信）</a:t>
              </a:r>
            </a:p>
          </p:txBody>
        </p:sp>
        <p:sp>
          <p:nvSpPr>
            <p:cNvPr id="21511" name="Rectangle 5"/>
            <p:cNvSpPr>
              <a:spLocks noChangeArrowheads="1"/>
            </p:cNvSpPr>
            <p:nvPr/>
          </p:nvSpPr>
          <p:spPr bwMode="auto">
            <a:xfrm>
              <a:off x="2245" y="1842"/>
              <a:ext cx="1542" cy="45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chemeClr val="bg1"/>
                  </a:solidFill>
                </a:rPr>
                <a:t>信息认知－</a:t>
              </a:r>
              <a:r>
                <a:rPr lang="en-US" altLang="zh-CN" sz="2000" b="1">
                  <a:solidFill>
                    <a:schemeClr val="bg1"/>
                  </a:solidFill>
                </a:rPr>
                <a:t>&gt;</a:t>
              </a:r>
              <a:r>
                <a:rPr lang="zh-CN" altLang="en-US" sz="2000" b="1">
                  <a:solidFill>
                    <a:schemeClr val="bg1"/>
                  </a:solidFill>
                </a:rPr>
                <a:t>信息再生</a:t>
              </a:r>
            </a:p>
            <a:p>
              <a:pPr algn="ctr"/>
              <a:r>
                <a:rPr lang="zh-CN" altLang="en-US" sz="2000" b="1">
                  <a:solidFill>
                    <a:schemeClr val="bg1"/>
                  </a:solidFill>
                </a:rPr>
                <a:t>（计算机）</a:t>
              </a:r>
            </a:p>
          </p:txBody>
        </p:sp>
        <p:sp>
          <p:nvSpPr>
            <p:cNvPr id="21512" name="Rectangle 6"/>
            <p:cNvSpPr>
              <a:spLocks noChangeArrowheads="1"/>
            </p:cNvSpPr>
            <p:nvPr/>
          </p:nvSpPr>
          <p:spPr bwMode="auto">
            <a:xfrm>
              <a:off x="4014" y="1842"/>
              <a:ext cx="1542" cy="45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1"/>
                  </a:solidFill>
                </a:rPr>
                <a:t>信息传递</a:t>
              </a:r>
            </a:p>
            <a:p>
              <a:pPr algn="ctr"/>
              <a:r>
                <a:rPr lang="zh-CN" altLang="en-US" b="1">
                  <a:solidFill>
                    <a:schemeClr val="bg1"/>
                  </a:solidFill>
                </a:rPr>
                <a:t>（通信）</a:t>
              </a:r>
            </a:p>
          </p:txBody>
        </p:sp>
        <p:sp>
          <p:nvSpPr>
            <p:cNvPr id="21513" name="Rectangle 7"/>
            <p:cNvSpPr>
              <a:spLocks noChangeArrowheads="1"/>
            </p:cNvSpPr>
            <p:nvPr/>
          </p:nvSpPr>
          <p:spPr bwMode="auto">
            <a:xfrm>
              <a:off x="4014" y="2976"/>
              <a:ext cx="1542" cy="45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1"/>
                  </a:solidFill>
                </a:rPr>
                <a:t>信息实效</a:t>
              </a:r>
            </a:p>
            <a:p>
              <a:pPr algn="ctr"/>
              <a:r>
                <a:rPr lang="zh-CN" altLang="en-US" b="1">
                  <a:solidFill>
                    <a:schemeClr val="bg1"/>
                  </a:solidFill>
                </a:rPr>
                <a:t>（控制）</a:t>
              </a:r>
            </a:p>
          </p:txBody>
        </p:sp>
        <p:sp>
          <p:nvSpPr>
            <p:cNvPr id="21514" name="Rectangle 8"/>
            <p:cNvSpPr>
              <a:spLocks noChangeArrowheads="1"/>
            </p:cNvSpPr>
            <p:nvPr/>
          </p:nvSpPr>
          <p:spPr bwMode="auto">
            <a:xfrm>
              <a:off x="340" y="2931"/>
              <a:ext cx="1542" cy="45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1"/>
                  </a:solidFill>
                </a:rPr>
                <a:t>信息获取</a:t>
              </a:r>
            </a:p>
            <a:p>
              <a:pPr algn="ctr"/>
              <a:r>
                <a:rPr lang="zh-CN" altLang="en-US" b="1">
                  <a:solidFill>
                    <a:schemeClr val="bg1"/>
                  </a:solidFill>
                </a:rPr>
                <a:t>（感测）</a:t>
              </a:r>
            </a:p>
          </p:txBody>
        </p:sp>
        <p:sp>
          <p:nvSpPr>
            <p:cNvPr id="21515" name="Oval 9"/>
            <p:cNvSpPr>
              <a:spLocks noChangeArrowheads="1"/>
            </p:cNvSpPr>
            <p:nvPr/>
          </p:nvSpPr>
          <p:spPr bwMode="auto">
            <a:xfrm>
              <a:off x="2154" y="2976"/>
              <a:ext cx="1588" cy="499"/>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1"/>
                  </a:solidFill>
                </a:rPr>
                <a:t>外部世界</a:t>
              </a:r>
            </a:p>
          </p:txBody>
        </p:sp>
        <p:sp>
          <p:nvSpPr>
            <p:cNvPr id="21516" name="Line 10"/>
            <p:cNvSpPr>
              <a:spLocks noChangeShapeType="1"/>
            </p:cNvSpPr>
            <p:nvPr/>
          </p:nvSpPr>
          <p:spPr bwMode="auto">
            <a:xfrm flipH="1">
              <a:off x="1882" y="3249"/>
              <a:ext cx="27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17" name="Line 11"/>
            <p:cNvSpPr>
              <a:spLocks noChangeShapeType="1"/>
            </p:cNvSpPr>
            <p:nvPr/>
          </p:nvSpPr>
          <p:spPr bwMode="auto">
            <a:xfrm flipV="1">
              <a:off x="1111" y="2251"/>
              <a:ext cx="0" cy="6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18" name="Line 12"/>
            <p:cNvSpPr>
              <a:spLocks noChangeShapeType="1"/>
            </p:cNvSpPr>
            <p:nvPr/>
          </p:nvSpPr>
          <p:spPr bwMode="auto">
            <a:xfrm>
              <a:off x="1927" y="2024"/>
              <a:ext cx="31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19" name="Line 13"/>
            <p:cNvSpPr>
              <a:spLocks noChangeShapeType="1"/>
            </p:cNvSpPr>
            <p:nvPr/>
          </p:nvSpPr>
          <p:spPr bwMode="auto">
            <a:xfrm>
              <a:off x="3787" y="2069"/>
              <a:ext cx="22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20" name="Line 14"/>
            <p:cNvSpPr>
              <a:spLocks noChangeShapeType="1"/>
            </p:cNvSpPr>
            <p:nvPr/>
          </p:nvSpPr>
          <p:spPr bwMode="auto">
            <a:xfrm>
              <a:off x="4830" y="2296"/>
              <a:ext cx="0" cy="6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21" name="Line 15"/>
            <p:cNvSpPr>
              <a:spLocks noChangeShapeType="1"/>
            </p:cNvSpPr>
            <p:nvPr/>
          </p:nvSpPr>
          <p:spPr bwMode="auto">
            <a:xfrm flipH="1">
              <a:off x="3742" y="3203"/>
              <a:ext cx="27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zh-CN" altLang="en-US" smtClean="0"/>
              <a:t>信息系统</a:t>
            </a:r>
          </a:p>
        </p:txBody>
      </p:sp>
      <p:sp>
        <p:nvSpPr>
          <p:cNvPr id="11267" name="内容占位符 2"/>
          <p:cNvSpPr>
            <a:spLocks noGrp="1"/>
          </p:cNvSpPr>
          <p:nvPr>
            <p:ph idx="1"/>
          </p:nvPr>
        </p:nvSpPr>
        <p:spPr/>
        <p:txBody>
          <a:bodyPr/>
          <a:lstStyle/>
          <a:p>
            <a:r>
              <a:rPr lang="zh-CN" altLang="zh-CN" dirty="0" smtClean="0"/>
              <a:t>为信息生命周期提供服务的各类软硬件资源的总称</a:t>
            </a:r>
            <a:endParaRPr lang="en-US" altLang="zh-CN" dirty="0" smtClean="0"/>
          </a:p>
          <a:p>
            <a:r>
              <a:rPr lang="zh-CN" altLang="en-US" dirty="0"/>
              <a:t>由</a:t>
            </a:r>
            <a:r>
              <a:rPr lang="zh-CN" altLang="en-US" dirty="0" smtClean="0"/>
              <a:t>计算机</a:t>
            </a:r>
            <a:r>
              <a:rPr lang="zh-CN" altLang="en-US" dirty="0"/>
              <a:t>软</a:t>
            </a:r>
            <a:r>
              <a:rPr lang="zh-CN" altLang="en-US" dirty="0" smtClean="0"/>
              <a:t>硬件</a:t>
            </a:r>
            <a:r>
              <a:rPr lang="zh-CN" altLang="en-US" dirty="0"/>
              <a:t>、网络和通讯设备</a:t>
            </a:r>
            <a:r>
              <a:rPr lang="zh-CN" altLang="en-US" dirty="0" smtClean="0"/>
              <a:t>、信息</a:t>
            </a:r>
            <a:r>
              <a:rPr lang="zh-CN" altLang="en-US" dirty="0"/>
              <a:t>资源、</a:t>
            </a:r>
            <a:r>
              <a:rPr lang="zh-CN" altLang="en-US" b="1" dirty="0">
                <a:solidFill>
                  <a:srgbClr val="C00000"/>
                </a:solidFill>
              </a:rPr>
              <a:t>信息用户</a:t>
            </a:r>
            <a:r>
              <a:rPr lang="zh-CN" altLang="en-US" dirty="0"/>
              <a:t>和规章制度组成的以处理信息流为目的的人机一体化系统。</a:t>
            </a:r>
            <a:endParaRPr lang="zh-CN" altLang="en-US" dirty="0" smtClean="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5736" y="4077072"/>
            <a:ext cx="4032448" cy="2529030"/>
          </a:xfrm>
          <a:prstGeom prst="rect">
            <a:avLst/>
          </a:prstGeom>
        </p:spPr>
      </p:pic>
    </p:spTree>
  </p:cSld>
  <p:clrMapOvr>
    <a:masterClrMapping/>
  </p:clrMapOvr>
  <p:transition spd="slow">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eaLnBrk="1" fontAlgn="auto" hangingPunct="1">
              <a:spcAft>
                <a:spcPts val="0"/>
              </a:spcAft>
              <a:defRPr/>
            </a:pPr>
            <a:r>
              <a:rPr lang="en-US" altLang="zh-CN" smtClean="0"/>
              <a:t>1.2 </a:t>
            </a:r>
            <a:r>
              <a:rPr lang="zh-CN" altLang="en-US" smtClean="0"/>
              <a:t>信息安全概况</a:t>
            </a:r>
            <a:endParaRPr lang="zh-CN" altLang="en-US"/>
          </a:p>
        </p:txBody>
      </p:sp>
      <p:sp>
        <p:nvSpPr>
          <p:cNvPr id="2" name="文本占位符 1"/>
          <p:cNvSpPr>
            <a:spLocks noGrp="1"/>
          </p:cNvSpPr>
          <p:nvPr>
            <p:ph type="body" idx="1"/>
          </p:nvPr>
        </p:nvSpPr>
        <p:spPr/>
        <p:txBody>
          <a:bodyPr/>
          <a:lstStyle/>
          <a:p>
            <a:endParaRPr lang="zh-CN" altLang="en-US"/>
          </a:p>
        </p:txBody>
      </p:sp>
      <p:sp>
        <p:nvSpPr>
          <p:cNvPr id="22532" name="灯片编号占位符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601CAD0B-52DE-4B5F-BEC0-BDC6471CC6EE}" type="slidenum">
              <a:rPr kumimoji="0" lang="en-US" altLang="zh-CN" sz="1000" smtClean="0">
                <a:solidFill>
                  <a:srgbClr val="FFFFFF"/>
                </a:solidFill>
              </a:rPr>
              <a:pPr eaLnBrk="1" hangingPunct="1"/>
              <a:t>17</a:t>
            </a:fld>
            <a:endParaRPr kumimoji="0" lang="en-US" altLang="zh-CN" sz="1000" smtClean="0">
              <a:solidFill>
                <a:srgbClr val="FFFFFF"/>
              </a:solidFill>
            </a:endParaRPr>
          </a:p>
        </p:txBody>
      </p:sp>
    </p:spTree>
  </p:cSld>
  <p:clrMapOvr>
    <a:masterClrMapping/>
  </p:clrMapOvr>
  <p:transition spd="slow">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lnSpcReduction="20000"/>
          </a:bodyPr>
          <a:lstStyle/>
          <a:p>
            <a:pPr marL="365760" indent="-256032" eaLnBrk="1" fontAlgn="auto" hangingPunct="1">
              <a:spcAft>
                <a:spcPts val="0"/>
              </a:spcAft>
              <a:buFont typeface="Wingdings 3"/>
              <a:buChar char=""/>
              <a:defRPr/>
            </a:pPr>
            <a:r>
              <a:rPr lang="zh-CN" altLang="en-US" dirty="0" smtClean="0"/>
              <a:t>影响生存</a:t>
            </a:r>
            <a:r>
              <a:rPr lang="en-US" altLang="zh-CN" dirty="0" smtClean="0"/>
              <a:t>/</a:t>
            </a:r>
            <a:r>
              <a:rPr lang="zh-CN" altLang="en-US" dirty="0" smtClean="0"/>
              <a:t>活方式</a:t>
            </a:r>
            <a:endParaRPr lang="en-US" altLang="zh-CN" dirty="0" smtClean="0"/>
          </a:p>
          <a:p>
            <a:pPr marL="621792" lvl="1" eaLnBrk="1" fontAlgn="auto" hangingPunct="1">
              <a:spcBef>
                <a:spcPts val="324"/>
              </a:spcBef>
              <a:spcAft>
                <a:spcPts val="0"/>
              </a:spcAft>
              <a:buFont typeface="Verdana"/>
              <a:buChar char="◦"/>
              <a:defRPr/>
            </a:pPr>
            <a:r>
              <a:rPr lang="zh-CN" altLang="en-US" dirty="0" smtClean="0"/>
              <a:t>沟通</a:t>
            </a:r>
            <a:r>
              <a:rPr lang="en-US" altLang="zh-CN" dirty="0" smtClean="0"/>
              <a:t>/</a:t>
            </a:r>
            <a:r>
              <a:rPr lang="zh-CN" altLang="en-US" dirty="0" smtClean="0"/>
              <a:t>交流、工作</a:t>
            </a:r>
            <a:endParaRPr lang="en-US" altLang="zh-CN" dirty="0" smtClean="0"/>
          </a:p>
          <a:p>
            <a:pPr marL="621792" lvl="1" eaLnBrk="1" fontAlgn="auto" hangingPunct="1">
              <a:spcBef>
                <a:spcPts val="324"/>
              </a:spcBef>
              <a:spcAft>
                <a:spcPts val="0"/>
              </a:spcAft>
              <a:buFont typeface="Verdana"/>
              <a:buChar char="◦"/>
              <a:defRPr/>
            </a:pPr>
            <a:r>
              <a:rPr lang="zh-CN" altLang="en-US" dirty="0" smtClean="0"/>
              <a:t>学习</a:t>
            </a:r>
            <a:r>
              <a:rPr lang="en-US" altLang="zh-CN" dirty="0" smtClean="0"/>
              <a:t>/</a:t>
            </a:r>
            <a:r>
              <a:rPr lang="zh-CN" altLang="en-US" dirty="0" smtClean="0"/>
              <a:t>教育：多媒体教学、慕课（</a:t>
            </a:r>
            <a:r>
              <a:rPr lang="en-US" altLang="zh-CN" dirty="0" smtClean="0"/>
              <a:t>MOOC</a:t>
            </a:r>
            <a:r>
              <a:rPr lang="zh-CN" altLang="en-US" dirty="0" smtClean="0"/>
              <a:t>）、微课</a:t>
            </a:r>
            <a:endParaRPr lang="en-US" altLang="zh-CN" dirty="0" smtClean="0"/>
          </a:p>
          <a:p>
            <a:pPr marL="859536" lvl="2" eaLnBrk="1" fontAlgn="auto" hangingPunct="1">
              <a:spcAft>
                <a:spcPts val="0"/>
              </a:spcAft>
              <a:buFont typeface="Wingdings 2"/>
              <a:buChar char=""/>
              <a:defRPr/>
            </a:pPr>
            <a:r>
              <a:rPr lang="en-US" altLang="zh-CN" dirty="0">
                <a:hlinkClick r:id="rId2"/>
              </a:rPr>
              <a:t>http://</a:t>
            </a:r>
            <a:r>
              <a:rPr lang="en-US" altLang="zh-CN" dirty="0" smtClean="0">
                <a:hlinkClick r:id="rId2"/>
              </a:rPr>
              <a:t>www.icourses.edu.cn/details/10614V003</a:t>
            </a:r>
            <a:r>
              <a:rPr lang="en-US" altLang="zh-CN" dirty="0" smtClean="0"/>
              <a:t>《</a:t>
            </a:r>
            <a:r>
              <a:rPr lang="zh-CN" altLang="en-US" dirty="0" smtClean="0"/>
              <a:t>网络时代的信息安全</a:t>
            </a:r>
            <a:r>
              <a:rPr lang="en-US" altLang="zh-CN" dirty="0" smtClean="0"/>
              <a:t>》</a:t>
            </a:r>
            <a:endParaRPr lang="en-US" altLang="zh-CN" dirty="0"/>
          </a:p>
          <a:p>
            <a:pPr marL="621792" lvl="1" eaLnBrk="1" fontAlgn="auto" hangingPunct="1">
              <a:spcBef>
                <a:spcPts val="324"/>
              </a:spcBef>
              <a:spcAft>
                <a:spcPts val="0"/>
              </a:spcAft>
              <a:buFont typeface="Verdana"/>
              <a:buChar char="◦"/>
              <a:defRPr/>
            </a:pPr>
            <a:r>
              <a:rPr lang="zh-CN" altLang="en-US" dirty="0" smtClean="0"/>
              <a:t>电子商务</a:t>
            </a:r>
            <a:r>
              <a:rPr lang="en-US" altLang="zh-CN" dirty="0" smtClean="0"/>
              <a:t>/</a:t>
            </a:r>
            <a:r>
              <a:rPr lang="zh-CN" altLang="en-US" dirty="0" smtClean="0"/>
              <a:t>政务</a:t>
            </a:r>
            <a:endParaRPr lang="en-US" altLang="zh-CN" dirty="0" smtClean="0"/>
          </a:p>
          <a:p>
            <a:pPr marL="621792" lvl="1" eaLnBrk="1" fontAlgn="auto" hangingPunct="1">
              <a:spcBef>
                <a:spcPts val="324"/>
              </a:spcBef>
              <a:spcAft>
                <a:spcPts val="0"/>
              </a:spcAft>
              <a:buFont typeface="Verdana"/>
              <a:buChar char="◦"/>
              <a:defRPr/>
            </a:pPr>
            <a:r>
              <a:rPr lang="zh-CN" altLang="en-US" dirty="0" smtClean="0"/>
              <a:t>信息对抗</a:t>
            </a:r>
            <a:r>
              <a:rPr lang="en-US" altLang="zh-CN" dirty="0" smtClean="0"/>
              <a:t>/</a:t>
            </a:r>
            <a:r>
              <a:rPr lang="zh-CN" altLang="en-US" dirty="0" smtClean="0"/>
              <a:t>信息战</a:t>
            </a:r>
            <a:endParaRPr lang="en-US" altLang="zh-CN" dirty="0" smtClean="0"/>
          </a:p>
          <a:p>
            <a:pPr>
              <a:defRPr/>
            </a:pPr>
            <a:r>
              <a:rPr lang="zh-CN" altLang="en-US" dirty="0"/>
              <a:t>人类的活动与信息、网络联系越来越紧密，虚拟世界已经和现实世界</a:t>
            </a:r>
            <a:r>
              <a:rPr lang="zh-CN" altLang="en-US" dirty="0" smtClean="0"/>
              <a:t>密不可分，构成网络空间</a:t>
            </a:r>
            <a:r>
              <a:rPr lang="en-US" altLang="zh-CN" dirty="0" smtClean="0"/>
              <a:t>cyber Space</a:t>
            </a:r>
          </a:p>
          <a:p>
            <a:pPr>
              <a:defRPr/>
            </a:pPr>
            <a:r>
              <a:rPr lang="zh-CN" altLang="en-US" dirty="0" smtClean="0"/>
              <a:t>我们被绑架了：</a:t>
            </a:r>
            <a:r>
              <a:rPr lang="en-US" altLang="zh-CN" dirty="0" smtClean="0"/>
              <a:t>《</a:t>
            </a:r>
            <a:r>
              <a:rPr lang="zh-CN" altLang="en-US" dirty="0"/>
              <a:t>情网</a:t>
            </a:r>
            <a:r>
              <a:rPr lang="en-US" altLang="zh-CN" dirty="0"/>
              <a:t>》</a:t>
            </a:r>
            <a:r>
              <a:rPr lang="zh-CN" altLang="en-US" dirty="0"/>
              <a:t>张</a:t>
            </a:r>
            <a:r>
              <a:rPr lang="zh-CN" altLang="en-US" dirty="0" smtClean="0"/>
              <a:t>学友</a:t>
            </a:r>
            <a:endParaRPr lang="en-US" altLang="zh-CN" dirty="0" smtClean="0"/>
          </a:p>
          <a:p>
            <a:pPr lvl="1">
              <a:defRPr/>
            </a:pPr>
            <a:r>
              <a:rPr lang="zh-CN" altLang="en-US" dirty="0" smtClean="0"/>
              <a:t>“</a:t>
            </a:r>
            <a:r>
              <a:rPr lang="zh-CN" altLang="en-US" dirty="0"/>
              <a:t>而</a:t>
            </a:r>
            <a:r>
              <a:rPr lang="zh-CN" altLang="en-US" dirty="0" smtClean="0"/>
              <a:t>你是一张无边无际的网，轻易就把我困在网中央”</a:t>
            </a:r>
            <a:endParaRPr lang="en-US" altLang="zh-CN" dirty="0" smtClean="0"/>
          </a:p>
          <a:p>
            <a:pPr marL="365760" indent="-256032" eaLnBrk="1" fontAlgn="auto" hangingPunct="1">
              <a:spcAft>
                <a:spcPts val="0"/>
              </a:spcAft>
              <a:buFont typeface="Wingdings 3"/>
              <a:buChar char=""/>
              <a:defRPr/>
            </a:pPr>
            <a:r>
              <a:rPr lang="zh-CN" altLang="en-US" dirty="0" smtClean="0"/>
              <a:t>互联网：信息技术的翅膀</a:t>
            </a:r>
            <a:endParaRPr lang="en-US" altLang="zh-CN" dirty="0" smtClean="0"/>
          </a:p>
        </p:txBody>
      </p:sp>
      <p:sp>
        <p:nvSpPr>
          <p:cNvPr id="4" name="标题 3"/>
          <p:cNvSpPr>
            <a:spLocks noGrp="1"/>
          </p:cNvSpPr>
          <p:nvPr>
            <p:ph type="title"/>
          </p:nvPr>
        </p:nvSpPr>
        <p:spPr/>
        <p:txBody>
          <a:bodyPr/>
          <a:lstStyle/>
          <a:p>
            <a:pPr eaLnBrk="1" fontAlgn="auto" hangingPunct="1">
              <a:spcAft>
                <a:spcPts val="0"/>
              </a:spcAft>
              <a:defRPr/>
            </a:pPr>
            <a:r>
              <a:rPr lang="zh-CN" altLang="en-US" smtClean="0"/>
              <a:t>信息技术之困</a:t>
            </a:r>
            <a:endParaRPr lang="zh-CN" altLang="en-US"/>
          </a:p>
        </p:txBody>
      </p:sp>
      <p:sp>
        <p:nvSpPr>
          <p:cNvPr id="23555" name="灯片编号占位符 2"/>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62430791-1199-4FAB-8CD4-0A049BC0415B}" type="slidenum">
              <a:rPr kumimoji="0" lang="en-US" altLang="zh-CN" sz="1000" smtClean="0"/>
              <a:pPr eaLnBrk="1" hangingPunct="1"/>
              <a:t>18</a:t>
            </a:fld>
            <a:endParaRPr kumimoji="0" lang="en-US" altLang="zh-CN" sz="1000" smtClean="0"/>
          </a:p>
        </p:txBody>
      </p:sp>
    </p:spTree>
  </p:cSld>
  <p:clrMapOvr>
    <a:masterClrMapping/>
  </p:clrMapOvr>
  <p:transition spd="slow">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p:cNvSpPr>
            <a:spLocks noGrp="1"/>
          </p:cNvSpPr>
          <p:nvPr>
            <p:ph idx="1"/>
          </p:nvPr>
        </p:nvSpPr>
        <p:spPr/>
        <p:txBody>
          <a:bodyPr/>
          <a:lstStyle/>
          <a:p>
            <a:pPr eaLnBrk="1" hangingPunct="1"/>
            <a:r>
              <a:rPr lang="zh-CN" altLang="en-US" smtClean="0"/>
              <a:t>从某种意义上，</a:t>
            </a:r>
            <a:r>
              <a:rPr lang="en-US" altLang="zh-CN" smtClean="0"/>
              <a:t>Internet</a:t>
            </a:r>
            <a:r>
              <a:rPr lang="zh-CN" altLang="en-US" smtClean="0"/>
              <a:t>是美苏冷战的产物。</a:t>
            </a:r>
            <a:endParaRPr lang="en-US" altLang="zh-CN" smtClean="0"/>
          </a:p>
          <a:p>
            <a:pPr eaLnBrk="1" hangingPunct="1"/>
            <a:r>
              <a:rPr lang="en-US" altLang="zh-CN" smtClean="0"/>
              <a:t>20</a:t>
            </a:r>
            <a:r>
              <a:rPr lang="zh-CN" altLang="en-US" smtClean="0"/>
              <a:t>世纪</a:t>
            </a:r>
            <a:r>
              <a:rPr lang="en-US" altLang="zh-CN" smtClean="0"/>
              <a:t>60</a:t>
            </a:r>
            <a:r>
              <a:rPr lang="zh-CN" altLang="en-US" smtClean="0"/>
              <a:t>年代古巴核导弹危机发生，美和苏开始</a:t>
            </a:r>
            <a:r>
              <a:rPr lang="en-US" altLang="zh-CN" smtClean="0"/>
              <a:t>“</a:t>
            </a:r>
            <a:r>
              <a:rPr lang="zh-CN" altLang="en-US" smtClean="0"/>
              <a:t>实验室冷战</a:t>
            </a:r>
            <a:r>
              <a:rPr lang="en-US" altLang="zh-CN" smtClean="0"/>
              <a:t>”</a:t>
            </a:r>
            <a:r>
              <a:rPr lang="zh-CN" altLang="en-US" smtClean="0"/>
              <a:t>。拼军事之外，拼科技</a:t>
            </a:r>
            <a:r>
              <a:rPr lang="en-US" altLang="zh-CN" smtClean="0"/>
              <a:t>——</a:t>
            </a:r>
            <a:r>
              <a:rPr lang="zh-CN" altLang="en-US" smtClean="0"/>
              <a:t>计算机技术。</a:t>
            </a:r>
            <a:endParaRPr lang="en-US" altLang="zh-CN" smtClean="0"/>
          </a:p>
          <a:p>
            <a:pPr eaLnBrk="1" hangingPunct="1"/>
            <a:r>
              <a:rPr lang="en-US" altLang="zh-CN" smtClean="0"/>
              <a:t>60</a:t>
            </a:r>
            <a:r>
              <a:rPr lang="zh-CN" altLang="en-US" smtClean="0"/>
              <a:t>年代末，研究中心，商业性组织、大学，都有了最新技术的电脑设备。</a:t>
            </a:r>
            <a:endParaRPr lang="en-US" altLang="zh-CN" smtClean="0"/>
          </a:p>
        </p:txBody>
      </p:sp>
      <p:sp>
        <p:nvSpPr>
          <p:cNvPr id="10242" name="标题 1"/>
          <p:cNvSpPr>
            <a:spLocks noGrp="1"/>
          </p:cNvSpPr>
          <p:nvPr>
            <p:ph type="title"/>
          </p:nvPr>
        </p:nvSpPr>
        <p:spPr/>
        <p:txBody>
          <a:bodyPr/>
          <a:lstStyle/>
          <a:p>
            <a:pPr eaLnBrk="1" fontAlgn="auto" hangingPunct="1">
              <a:spcAft>
                <a:spcPts val="0"/>
              </a:spcAft>
              <a:defRPr/>
            </a:pPr>
            <a:r>
              <a:rPr lang="en-US" altLang="zh-CN" smtClean="0"/>
              <a:t>Internet</a:t>
            </a:r>
            <a:r>
              <a:rPr lang="zh-CN" altLang="en-US" smtClean="0"/>
              <a:t>前世</a:t>
            </a:r>
          </a:p>
        </p:txBody>
      </p:sp>
      <p:sp>
        <p:nvSpPr>
          <p:cNvPr id="24579" name="灯片编号占位符 3"/>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CE7513AF-ABFD-40D2-97AC-0651CCC4E4A1}" type="slidenum">
              <a:rPr kumimoji="0" lang="en-US" altLang="zh-CN" sz="1000" smtClean="0"/>
              <a:pPr eaLnBrk="1" hangingPunct="1"/>
              <a:t>19</a:t>
            </a:fld>
            <a:endParaRPr kumimoji="0" lang="en-US" altLang="zh-CN" sz="1000" smtClean="0"/>
          </a:p>
        </p:txBody>
      </p:sp>
    </p:spTree>
  </p:cSld>
  <p:clrMapOvr>
    <a:masterClrMapping/>
  </p:clrMapOvr>
  <p:transition spd="slow">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mtClean="0"/>
              <a:t>本质上：网络上的信息安全。</a:t>
            </a:r>
            <a:endParaRPr lang="en-US" altLang="zh-CN" smtClean="0"/>
          </a:p>
          <a:p>
            <a:r>
              <a:rPr lang="zh-CN" altLang="en-US" smtClean="0"/>
              <a:t>信息安全的重要组成部分</a:t>
            </a:r>
          </a:p>
          <a:p>
            <a:endParaRPr lang="zh-CN" altLang="en-US"/>
          </a:p>
        </p:txBody>
      </p:sp>
      <p:sp>
        <p:nvSpPr>
          <p:cNvPr id="3" name="标题 2"/>
          <p:cNvSpPr>
            <a:spLocks noGrp="1"/>
          </p:cNvSpPr>
          <p:nvPr>
            <p:ph type="title"/>
          </p:nvPr>
        </p:nvSpPr>
        <p:spPr/>
        <p:txBody>
          <a:bodyPr/>
          <a:lstStyle/>
          <a:p>
            <a:r>
              <a:rPr lang="zh-CN" altLang="en-US" smtClean="0"/>
              <a:t>网络安全</a:t>
            </a:r>
            <a:endParaRPr lang="zh-CN" altLang="en-US"/>
          </a:p>
        </p:txBody>
      </p:sp>
    </p:spTree>
    <p:extLst>
      <p:ext uri="{BB962C8B-B14F-4D97-AF65-F5344CB8AC3E}">
        <p14:creationId xmlns:p14="http://schemas.microsoft.com/office/powerpoint/2010/main" val="841087416"/>
      </p:ext>
    </p:extLst>
  </p:cSld>
  <p:clrMapOvr>
    <a:masterClrMapping/>
  </p:clrMapOvr>
  <p:transition spd="slow">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10000"/>
          </a:bodyPr>
          <a:lstStyle/>
          <a:p>
            <a:pPr marL="365760" indent="-256032" eaLnBrk="1" fontAlgn="auto" hangingPunct="1">
              <a:spcAft>
                <a:spcPts val="0"/>
              </a:spcAft>
              <a:buFont typeface="Wingdings 3"/>
              <a:buChar char=""/>
              <a:defRPr/>
            </a:pPr>
            <a:r>
              <a:rPr lang="zh-CN" altLang="en-US" dirty="0" smtClean="0"/>
              <a:t>计算机互联以共享数据的思想出现。</a:t>
            </a:r>
            <a:endParaRPr lang="en-US" altLang="zh-CN" dirty="0" smtClean="0"/>
          </a:p>
          <a:p>
            <a:pPr marL="365760" indent="-256032" eaLnBrk="1" fontAlgn="auto" hangingPunct="1">
              <a:spcAft>
                <a:spcPts val="0"/>
              </a:spcAft>
              <a:buFont typeface="Wingdings 3"/>
              <a:buChar char=""/>
              <a:defRPr/>
            </a:pPr>
            <a:r>
              <a:rPr lang="zh-CN" altLang="en-US" dirty="0" smtClean="0"/>
              <a:t>美国国防部认为，仅有一个集中的军事指挥中心，当被摧毁，整个军事指挥将瘫痪，后果不堪设想</a:t>
            </a:r>
            <a:endParaRPr lang="en-US" altLang="zh-CN" dirty="0" smtClean="0"/>
          </a:p>
          <a:p>
            <a:pPr marL="365760" indent="-256032" eaLnBrk="1" fontAlgn="auto" hangingPunct="1">
              <a:spcAft>
                <a:spcPts val="0"/>
              </a:spcAft>
              <a:buFont typeface="Wingdings 3"/>
              <a:buChar char=""/>
              <a:defRPr/>
            </a:pPr>
            <a:r>
              <a:rPr lang="en-US" altLang="zh-CN" dirty="0" smtClean="0"/>
              <a:t>1969</a:t>
            </a:r>
            <a:r>
              <a:rPr lang="zh-CN" altLang="en-US" dirty="0" smtClean="0"/>
              <a:t>年，美国国防部高级研究计划管理局</a:t>
            </a:r>
            <a:r>
              <a:rPr lang="en-US" altLang="zh-CN" dirty="0" smtClean="0"/>
              <a:t>ARPA</a:t>
            </a:r>
            <a:r>
              <a:rPr lang="zh-CN" altLang="en-US" dirty="0" smtClean="0"/>
              <a:t>开建</a:t>
            </a:r>
            <a:r>
              <a:rPr lang="en-US" altLang="zh-CN" dirty="0" err="1" smtClean="0"/>
              <a:t>ARPAnet</a:t>
            </a:r>
            <a:r>
              <a:rPr lang="zh-CN" altLang="en-US" dirty="0" smtClean="0"/>
              <a:t>，联接几个军事及研究用电脑主机，最初只联结</a:t>
            </a:r>
            <a:r>
              <a:rPr lang="en-US" altLang="zh-CN" dirty="0" smtClean="0"/>
              <a:t>4</a:t>
            </a:r>
            <a:r>
              <a:rPr lang="zh-CN" altLang="en-US" dirty="0" smtClean="0"/>
              <a:t>台主机。</a:t>
            </a:r>
            <a:endParaRPr lang="en-US" altLang="zh-CN" dirty="0" smtClean="0"/>
          </a:p>
          <a:p>
            <a:pPr marL="365760" indent="-256032" eaLnBrk="1" fontAlgn="auto" hangingPunct="1">
              <a:spcAft>
                <a:spcPts val="0"/>
              </a:spcAft>
              <a:buFont typeface="Wingdings 3"/>
              <a:buChar char=""/>
              <a:defRPr/>
            </a:pPr>
            <a:r>
              <a:rPr lang="en-US" altLang="zh-CN" dirty="0" smtClean="0"/>
              <a:t>1983</a:t>
            </a:r>
            <a:r>
              <a:rPr lang="zh-CN" altLang="en-US" dirty="0" smtClean="0"/>
              <a:t>年，</a:t>
            </a:r>
            <a:r>
              <a:rPr lang="en-US" altLang="zh-CN" dirty="0" smtClean="0"/>
              <a:t>ARPA</a:t>
            </a:r>
            <a:r>
              <a:rPr lang="zh-CN" altLang="en-US" dirty="0" smtClean="0"/>
              <a:t>和</a:t>
            </a:r>
            <a:r>
              <a:rPr lang="zh-CN" altLang="en-US" dirty="0"/>
              <a:t>美国国防部通信局成功</a:t>
            </a:r>
            <a:r>
              <a:rPr lang="zh-CN" altLang="en-US" dirty="0" smtClean="0"/>
              <a:t>研制异构网络互联的</a:t>
            </a:r>
            <a:r>
              <a:rPr lang="en-US" altLang="zh-CN" dirty="0" smtClean="0"/>
              <a:t>TCP/IP</a:t>
            </a:r>
            <a:r>
              <a:rPr lang="zh-CN" altLang="en-US" dirty="0" smtClean="0"/>
              <a:t>协议，加利福尼亚伯克莱分校把该协议作为其</a:t>
            </a:r>
            <a:r>
              <a:rPr lang="en-US" altLang="zh-CN" dirty="0" smtClean="0"/>
              <a:t>BSD UNIX</a:t>
            </a:r>
            <a:r>
              <a:rPr lang="zh-CN" altLang="en-US" dirty="0" smtClean="0"/>
              <a:t>的一部分，使得该协议得以在社会上流行起来，从而诞生了真正的</a:t>
            </a:r>
            <a:r>
              <a:rPr lang="en-US" altLang="zh-CN" dirty="0" smtClean="0"/>
              <a:t>Internet</a:t>
            </a:r>
            <a:r>
              <a:rPr lang="zh-CN" altLang="en-US" dirty="0" smtClean="0"/>
              <a:t>。 </a:t>
            </a:r>
            <a:endParaRPr lang="en-US" altLang="zh-CN" dirty="0" smtClean="0"/>
          </a:p>
        </p:txBody>
      </p:sp>
      <p:sp>
        <p:nvSpPr>
          <p:cNvPr id="11266" name="标题 1"/>
          <p:cNvSpPr>
            <a:spLocks noGrp="1"/>
          </p:cNvSpPr>
          <p:nvPr>
            <p:ph type="title"/>
          </p:nvPr>
        </p:nvSpPr>
        <p:spPr/>
        <p:txBody>
          <a:bodyPr/>
          <a:lstStyle/>
          <a:p>
            <a:pPr eaLnBrk="1" fontAlgn="auto" hangingPunct="1">
              <a:spcAft>
                <a:spcPts val="0"/>
              </a:spcAft>
              <a:defRPr/>
            </a:pPr>
            <a:r>
              <a:rPr lang="en-US" altLang="zh-CN" smtClean="0"/>
              <a:t>Internet</a:t>
            </a:r>
            <a:r>
              <a:rPr lang="zh-CN" altLang="en-US" smtClean="0"/>
              <a:t>前世</a:t>
            </a:r>
          </a:p>
        </p:txBody>
      </p:sp>
      <p:sp>
        <p:nvSpPr>
          <p:cNvPr id="25603" name="灯片编号占位符 3"/>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83CCAEEF-908D-4A6A-B400-E2BF944A78FB}" type="slidenum">
              <a:rPr kumimoji="0" lang="en-US" altLang="zh-CN" sz="1000" smtClean="0"/>
              <a:pPr eaLnBrk="1" hangingPunct="1"/>
              <a:t>20</a:t>
            </a:fld>
            <a:endParaRPr kumimoji="0" lang="en-US" altLang="zh-CN" sz="1000" smtClean="0"/>
          </a:p>
        </p:txBody>
      </p:sp>
    </p:spTree>
  </p:cSld>
  <p:clrMapOvr>
    <a:masterClrMapping/>
  </p:clrMapOvr>
  <p:transition spd="slow">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idx="1"/>
          </p:nvPr>
        </p:nvSpPr>
        <p:spPr/>
        <p:txBody>
          <a:bodyPr>
            <a:normAutofit/>
          </a:bodyPr>
          <a:lstStyle/>
          <a:p>
            <a:pPr eaLnBrk="1" hangingPunct="1"/>
            <a:r>
              <a:rPr lang="zh-CN" altLang="en-US" dirty="0" smtClean="0"/>
              <a:t>旧时王谢堂前燕，飞入寻常百姓家</a:t>
            </a:r>
            <a:r>
              <a:rPr lang="en-US" altLang="zh-CN" dirty="0" smtClean="0"/>
              <a:t>——</a:t>
            </a:r>
            <a:r>
              <a:rPr lang="zh-CN" altLang="en-US" dirty="0" smtClean="0"/>
              <a:t>刘禹锡</a:t>
            </a:r>
            <a:r>
              <a:rPr lang="en-US" altLang="zh-CN" dirty="0" smtClean="0"/>
              <a:t>《</a:t>
            </a:r>
            <a:r>
              <a:rPr lang="zh-CN" altLang="en-US" dirty="0" smtClean="0"/>
              <a:t>乌衣巷</a:t>
            </a:r>
            <a:r>
              <a:rPr lang="en-US" altLang="zh-CN" dirty="0" smtClean="0"/>
              <a:t>》</a:t>
            </a:r>
          </a:p>
          <a:p>
            <a:r>
              <a:rPr lang="en-US" altLang="zh-CN" dirty="0" smtClean="0"/>
              <a:t>Internet</a:t>
            </a:r>
            <a:r>
              <a:rPr lang="zh-CN" altLang="en-US" dirty="0"/>
              <a:t>从建立开始就缺乏安全的</a:t>
            </a:r>
            <a:r>
              <a:rPr lang="zh-CN" altLang="en-US" dirty="0" smtClean="0"/>
              <a:t>总体</a:t>
            </a:r>
            <a:r>
              <a:rPr lang="zh-CN" altLang="en-US" dirty="0"/>
              <a:t>构想和</a:t>
            </a:r>
            <a:r>
              <a:rPr lang="zh-CN" altLang="en-US" dirty="0" smtClean="0"/>
              <a:t>设计</a:t>
            </a:r>
            <a:endParaRPr lang="en-US" altLang="zh-CN" dirty="0" smtClean="0"/>
          </a:p>
          <a:p>
            <a:r>
              <a:rPr lang="en-US" altLang="zh-CN" dirty="0" smtClean="0"/>
              <a:t> </a:t>
            </a:r>
            <a:r>
              <a:rPr lang="en-US" altLang="zh-CN" dirty="0"/>
              <a:t>TCP/IP</a:t>
            </a:r>
            <a:r>
              <a:rPr lang="zh-CN" altLang="en-US" dirty="0" smtClean="0"/>
              <a:t>协议在</a:t>
            </a:r>
            <a:r>
              <a:rPr lang="zh-CN" altLang="en-US" dirty="0"/>
              <a:t>可信</a:t>
            </a:r>
            <a:r>
              <a:rPr lang="zh-CN" altLang="en-US" dirty="0" smtClean="0"/>
              <a:t>环境下</a:t>
            </a:r>
            <a:r>
              <a:rPr lang="zh-CN" altLang="en-US" dirty="0"/>
              <a:t>，为网络互联专门</a:t>
            </a:r>
            <a:r>
              <a:rPr lang="zh-CN" altLang="en-US" dirty="0" smtClean="0"/>
              <a:t>设计，</a:t>
            </a:r>
            <a:r>
              <a:rPr lang="zh-CN" altLang="en-US" dirty="0"/>
              <a:t>以信息交换同享为目的，</a:t>
            </a:r>
            <a:r>
              <a:rPr lang="zh-CN" altLang="en-US" dirty="0" smtClean="0"/>
              <a:t>缺乏安全措施</a:t>
            </a:r>
            <a:r>
              <a:rPr lang="zh-CN" altLang="en-US" dirty="0"/>
              <a:t>的考虑</a:t>
            </a:r>
            <a:r>
              <a:rPr lang="zh-CN" altLang="en-US" dirty="0" smtClean="0"/>
              <a:t>。</a:t>
            </a:r>
            <a:endParaRPr lang="en-US" altLang="zh-CN" dirty="0" smtClean="0"/>
          </a:p>
          <a:p>
            <a:pPr eaLnBrk="1" hangingPunct="1"/>
            <a:r>
              <a:rPr lang="zh-CN" altLang="en-US" dirty="0" smtClean="0"/>
              <a:t>信息技术是一把双刃剑，造福人类的同时也会给人们的生活带来危害</a:t>
            </a:r>
            <a:endParaRPr lang="en-US" altLang="zh-CN" dirty="0" smtClean="0"/>
          </a:p>
        </p:txBody>
      </p:sp>
      <p:sp>
        <p:nvSpPr>
          <p:cNvPr id="12290" name="Rectangle 2"/>
          <p:cNvSpPr>
            <a:spLocks noGrp="1" noChangeArrowheads="1"/>
          </p:cNvSpPr>
          <p:nvPr>
            <p:ph type="title"/>
          </p:nvPr>
        </p:nvSpPr>
        <p:spPr/>
        <p:txBody>
          <a:bodyPr/>
          <a:lstStyle/>
          <a:p>
            <a:pPr eaLnBrk="1" fontAlgn="auto" hangingPunct="1">
              <a:spcAft>
                <a:spcPts val="0"/>
              </a:spcAft>
              <a:defRPr/>
            </a:pPr>
            <a:r>
              <a:rPr lang="en-US" altLang="zh-CN"/>
              <a:t>Internet</a:t>
            </a:r>
            <a:r>
              <a:rPr lang="zh-CN" altLang="en-US"/>
              <a:t>今生</a:t>
            </a:r>
            <a:endParaRPr lang="zh-CN" altLang="en-US" smtClean="0"/>
          </a:p>
        </p:txBody>
      </p:sp>
    </p:spTree>
  </p:cSld>
  <p:clrMapOvr>
    <a:masterClrMapping/>
  </p:clrMapOvr>
  <p:transition spd="slow">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Arc 2"/>
          <p:cNvSpPr>
            <a:spLocks/>
          </p:cNvSpPr>
          <p:nvPr/>
        </p:nvSpPr>
        <p:spPr bwMode="auto">
          <a:xfrm>
            <a:off x="1279525" y="400050"/>
            <a:ext cx="7334250" cy="5391150"/>
          </a:xfrm>
          <a:custGeom>
            <a:avLst/>
            <a:gdLst>
              <a:gd name="T0" fmla="*/ 2147483647 w 21425"/>
              <a:gd name="T1" fmla="*/ 2147483647 h 21600"/>
              <a:gd name="T2" fmla="*/ 0 w 21425"/>
              <a:gd name="T3" fmla="*/ 2147483647 h 21600"/>
              <a:gd name="T4" fmla="*/ 0 w 21425"/>
              <a:gd name="T5" fmla="*/ 0 h 21600"/>
              <a:gd name="T6" fmla="*/ 0 60000 65536"/>
              <a:gd name="T7" fmla="*/ 0 60000 65536"/>
              <a:gd name="T8" fmla="*/ 0 60000 65536"/>
              <a:gd name="T9" fmla="*/ 0 w 21425"/>
              <a:gd name="T10" fmla="*/ 0 h 21600"/>
              <a:gd name="T11" fmla="*/ 21425 w 21425"/>
              <a:gd name="T12" fmla="*/ 21600 h 21600"/>
            </a:gdLst>
            <a:ahLst/>
            <a:cxnLst>
              <a:cxn ang="T6">
                <a:pos x="T0" y="T1"/>
              </a:cxn>
              <a:cxn ang="T7">
                <a:pos x="T2" y="T3"/>
              </a:cxn>
              <a:cxn ang="T8">
                <a:pos x="T4" y="T5"/>
              </a:cxn>
            </a:cxnLst>
            <a:rect l="T9" t="T10" r="T11" b="T12"/>
            <a:pathLst>
              <a:path w="21425" h="21600" fill="none" extrusionOk="0">
                <a:moveTo>
                  <a:pt x="21424" y="2747"/>
                </a:moveTo>
                <a:cubicBezTo>
                  <a:pt x="20042" y="13526"/>
                  <a:pt x="10866" y="21599"/>
                  <a:pt x="0" y="21600"/>
                </a:cubicBezTo>
              </a:path>
              <a:path w="21425" h="21600" stroke="0" extrusionOk="0">
                <a:moveTo>
                  <a:pt x="21424" y="2747"/>
                </a:moveTo>
                <a:cubicBezTo>
                  <a:pt x="20042" y="13526"/>
                  <a:pt x="10866" y="21599"/>
                  <a:pt x="0" y="21600"/>
                </a:cubicBezTo>
                <a:lnTo>
                  <a:pt x="0" y="0"/>
                </a:lnTo>
                <a:lnTo>
                  <a:pt x="21424" y="2747"/>
                </a:lnTo>
                <a:close/>
              </a:path>
            </a:pathLst>
          </a:custGeom>
          <a:noFill/>
          <a:ln w="127000" cap="rnd">
            <a:solidFill>
              <a:schemeClr val="tx2"/>
            </a:solidFill>
            <a:round/>
            <a:headEnd type="none" w="sm" len="sm"/>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651" name="Line 3"/>
          <p:cNvSpPr>
            <a:spLocks noChangeShapeType="1"/>
          </p:cNvSpPr>
          <p:nvPr/>
        </p:nvSpPr>
        <p:spPr bwMode="auto">
          <a:xfrm flipV="1">
            <a:off x="1187450" y="1341438"/>
            <a:ext cx="0" cy="4497387"/>
          </a:xfrm>
          <a:prstGeom prst="line">
            <a:avLst/>
          </a:prstGeom>
          <a:noFill/>
          <a:ln w="1016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2" name="Rectangle 4"/>
          <p:cNvSpPr>
            <a:spLocks noChangeArrowheads="1"/>
          </p:cNvSpPr>
          <p:nvPr/>
        </p:nvSpPr>
        <p:spPr bwMode="auto">
          <a:xfrm rot="-5400000">
            <a:off x="-137318" y="3745706"/>
            <a:ext cx="1873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eaLnBrk="0" hangingPunct="0"/>
            <a:r>
              <a:rPr lang="zh-CN" altLang="en-US" sz="2800" b="1">
                <a:solidFill>
                  <a:srgbClr val="FFFFFF"/>
                </a:solidFill>
                <a:latin typeface="Times New Roman" pitchFamily="18" charset="0"/>
              </a:rPr>
              <a:t>复杂程度</a:t>
            </a:r>
          </a:p>
        </p:txBody>
      </p:sp>
      <p:sp>
        <p:nvSpPr>
          <p:cNvPr id="27653" name="Line 5"/>
          <p:cNvSpPr>
            <a:spLocks noChangeShapeType="1"/>
          </p:cNvSpPr>
          <p:nvPr/>
        </p:nvSpPr>
        <p:spPr bwMode="auto">
          <a:xfrm>
            <a:off x="1143000" y="5791200"/>
            <a:ext cx="7683500" cy="11113"/>
          </a:xfrm>
          <a:prstGeom prst="line">
            <a:avLst/>
          </a:prstGeom>
          <a:noFill/>
          <a:ln w="1016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4" name="Rectangle 6"/>
          <p:cNvSpPr>
            <a:spLocks noChangeArrowheads="1"/>
          </p:cNvSpPr>
          <p:nvPr/>
        </p:nvSpPr>
        <p:spPr bwMode="auto">
          <a:xfrm>
            <a:off x="4359275" y="5891213"/>
            <a:ext cx="90805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zh-CN" altLang="en-US" sz="2800" b="1">
                <a:latin typeface="Times New Roman" pitchFamily="18" charset="0"/>
              </a:rPr>
              <a:t>时间</a:t>
            </a:r>
          </a:p>
        </p:txBody>
      </p:sp>
      <p:grpSp>
        <p:nvGrpSpPr>
          <p:cNvPr id="2" name="Group 8"/>
          <p:cNvGrpSpPr>
            <a:grpSpLocks/>
          </p:cNvGrpSpPr>
          <p:nvPr/>
        </p:nvGrpSpPr>
        <p:grpSpPr bwMode="auto">
          <a:xfrm>
            <a:off x="2357438" y="5013325"/>
            <a:ext cx="1430337" cy="701675"/>
            <a:chOff x="1775" y="3035"/>
            <a:chExt cx="901" cy="442"/>
          </a:xfrm>
        </p:grpSpPr>
        <p:sp>
          <p:nvSpPr>
            <p:cNvPr id="259081" name="Oval 9"/>
            <p:cNvSpPr>
              <a:spLocks noChangeArrowheads="1"/>
            </p:cNvSpPr>
            <p:nvPr/>
          </p:nvSpPr>
          <p:spPr bwMode="auto">
            <a:xfrm>
              <a:off x="2412" y="3213"/>
              <a:ext cx="264" cy="264"/>
            </a:xfrm>
            <a:prstGeom prst="ellipse">
              <a:avLst/>
            </a:prstGeom>
            <a:gradFill rotWithShape="0">
              <a:gsLst>
                <a:gs pos="0">
                  <a:schemeClr val="hlink"/>
                </a:gs>
                <a:gs pos="100000">
                  <a:schemeClr val="hlink">
                    <a:gamma/>
                    <a:shade val="69804"/>
                    <a:invGamma/>
                  </a:schemeClr>
                </a:gs>
              </a:gsLst>
              <a:path path="rect">
                <a:fillToRect r="100000" b="100000"/>
              </a:path>
            </a:gradFill>
            <a:ln w="9525">
              <a:noFill/>
              <a:round/>
              <a:headEnd/>
              <a:tailEnd/>
            </a:ln>
            <a:effectLst/>
          </p:spPr>
          <p:txBody>
            <a:bodyPr wrap="none" anchor="ctr"/>
            <a:lstStyle/>
            <a:p>
              <a:pPr>
                <a:defRPr/>
              </a:pPr>
              <a:endParaRPr lang="zh-CN" altLang="en-US"/>
            </a:p>
          </p:txBody>
        </p:sp>
        <p:sp>
          <p:nvSpPr>
            <p:cNvPr id="27674" name="Rectangle 10"/>
            <p:cNvSpPr>
              <a:spLocks noChangeArrowheads="1"/>
            </p:cNvSpPr>
            <p:nvPr/>
          </p:nvSpPr>
          <p:spPr bwMode="auto">
            <a:xfrm>
              <a:off x="1775" y="3035"/>
              <a:ext cx="70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eaLnBrk="0" hangingPunct="0"/>
              <a:r>
                <a:rPr lang="en-US" altLang="zh-CN" b="1">
                  <a:solidFill>
                    <a:srgbClr val="000066"/>
                  </a:solidFill>
                  <a:latin typeface="Times New Roman" pitchFamily="18" charset="0"/>
                </a:rPr>
                <a:t>Email</a:t>
              </a:r>
            </a:p>
          </p:txBody>
        </p:sp>
      </p:grpSp>
      <p:grpSp>
        <p:nvGrpSpPr>
          <p:cNvPr id="3" name="Group 11"/>
          <p:cNvGrpSpPr>
            <a:grpSpLocks/>
          </p:cNvGrpSpPr>
          <p:nvPr/>
        </p:nvGrpSpPr>
        <p:grpSpPr bwMode="auto">
          <a:xfrm>
            <a:off x="3709988" y="4643438"/>
            <a:ext cx="1147762" cy="796925"/>
            <a:chOff x="2782" y="2683"/>
            <a:chExt cx="723" cy="502"/>
          </a:xfrm>
        </p:grpSpPr>
        <p:sp>
          <p:nvSpPr>
            <p:cNvPr id="259084" name="Oval 12"/>
            <p:cNvSpPr>
              <a:spLocks noChangeArrowheads="1"/>
            </p:cNvSpPr>
            <p:nvPr/>
          </p:nvSpPr>
          <p:spPr bwMode="auto">
            <a:xfrm>
              <a:off x="3241" y="2921"/>
              <a:ext cx="264" cy="264"/>
            </a:xfrm>
            <a:prstGeom prst="ellipse">
              <a:avLst/>
            </a:prstGeom>
            <a:gradFill rotWithShape="0">
              <a:gsLst>
                <a:gs pos="0">
                  <a:schemeClr val="accent1"/>
                </a:gs>
                <a:gs pos="100000">
                  <a:schemeClr val="accent1">
                    <a:gamma/>
                    <a:shade val="69804"/>
                    <a:invGamma/>
                  </a:schemeClr>
                </a:gs>
              </a:gsLst>
              <a:path path="rect">
                <a:fillToRect r="100000" b="100000"/>
              </a:path>
            </a:gradFill>
            <a:ln w="9525">
              <a:noFill/>
              <a:round/>
              <a:headEnd/>
              <a:tailEnd/>
            </a:ln>
            <a:effectLst/>
          </p:spPr>
          <p:txBody>
            <a:bodyPr wrap="none" anchor="ctr"/>
            <a:lstStyle/>
            <a:p>
              <a:pPr>
                <a:defRPr/>
              </a:pPr>
              <a:endParaRPr lang="zh-CN" altLang="en-US"/>
            </a:p>
          </p:txBody>
        </p:sp>
        <p:sp>
          <p:nvSpPr>
            <p:cNvPr id="27672" name="Rectangle 13"/>
            <p:cNvSpPr>
              <a:spLocks noChangeArrowheads="1"/>
            </p:cNvSpPr>
            <p:nvPr/>
          </p:nvSpPr>
          <p:spPr bwMode="auto">
            <a:xfrm>
              <a:off x="2782" y="2683"/>
              <a:ext cx="54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b="1">
                  <a:solidFill>
                    <a:srgbClr val="000066"/>
                  </a:solidFill>
                  <a:latin typeface="Times New Roman" pitchFamily="18" charset="0"/>
                </a:rPr>
                <a:t>Web </a:t>
              </a:r>
              <a:endParaRPr lang="zh-CN" altLang="en-US" b="1">
                <a:solidFill>
                  <a:srgbClr val="000066"/>
                </a:solidFill>
                <a:latin typeface="Times New Roman" pitchFamily="18" charset="0"/>
              </a:endParaRPr>
            </a:p>
          </p:txBody>
        </p:sp>
      </p:grpSp>
      <p:sp>
        <p:nvSpPr>
          <p:cNvPr id="27657" name="Oval 15"/>
          <p:cNvSpPr>
            <a:spLocks noChangeArrowheads="1"/>
          </p:cNvSpPr>
          <p:nvPr/>
        </p:nvSpPr>
        <p:spPr bwMode="auto">
          <a:xfrm>
            <a:off x="5475288" y="4508500"/>
            <a:ext cx="419100" cy="420688"/>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bIns="0" anchor="ctr"/>
          <a:lstStyle/>
          <a:p>
            <a:endParaRPr lang="zh-CN" altLang="en-US"/>
          </a:p>
        </p:txBody>
      </p:sp>
      <p:grpSp>
        <p:nvGrpSpPr>
          <p:cNvPr id="4" name="Group 17"/>
          <p:cNvGrpSpPr>
            <a:grpSpLocks/>
          </p:cNvGrpSpPr>
          <p:nvPr/>
        </p:nvGrpSpPr>
        <p:grpSpPr bwMode="auto">
          <a:xfrm>
            <a:off x="5005388" y="3500438"/>
            <a:ext cx="1755775" cy="911225"/>
            <a:chOff x="3710" y="1631"/>
            <a:chExt cx="1106" cy="574"/>
          </a:xfrm>
        </p:grpSpPr>
        <p:sp>
          <p:nvSpPr>
            <p:cNvPr id="27669" name="Oval 18"/>
            <p:cNvSpPr>
              <a:spLocks noChangeArrowheads="1"/>
            </p:cNvSpPr>
            <p:nvPr/>
          </p:nvSpPr>
          <p:spPr bwMode="auto">
            <a:xfrm>
              <a:off x="4552" y="1941"/>
              <a:ext cx="264" cy="264"/>
            </a:xfrm>
            <a:prstGeom prst="ellipse">
              <a:avLst/>
            </a:prstGeom>
            <a:gradFill rotWithShape="0">
              <a:gsLst>
                <a:gs pos="0">
                  <a:srgbClr val="996633"/>
                </a:gs>
                <a:gs pos="100000">
                  <a:srgbClr val="6B4724"/>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7670" name="Rectangle 19"/>
            <p:cNvSpPr>
              <a:spLocks noChangeArrowheads="1"/>
            </p:cNvSpPr>
            <p:nvPr/>
          </p:nvSpPr>
          <p:spPr bwMode="auto">
            <a:xfrm>
              <a:off x="3710" y="1631"/>
              <a:ext cx="89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zh-CN" altLang="en-US" b="1">
                  <a:solidFill>
                    <a:srgbClr val="000066"/>
                  </a:solidFill>
                  <a:latin typeface="Times New Roman" pitchFamily="18" charset="0"/>
                </a:rPr>
                <a:t>网上商务</a:t>
              </a:r>
            </a:p>
          </p:txBody>
        </p:sp>
      </p:grpSp>
      <p:grpSp>
        <p:nvGrpSpPr>
          <p:cNvPr id="5" name="Group 20"/>
          <p:cNvGrpSpPr>
            <a:grpSpLocks/>
          </p:cNvGrpSpPr>
          <p:nvPr/>
        </p:nvGrpSpPr>
        <p:grpSpPr bwMode="auto">
          <a:xfrm>
            <a:off x="5526088" y="3000375"/>
            <a:ext cx="1905000" cy="835025"/>
            <a:chOff x="4083" y="998"/>
            <a:chExt cx="1199" cy="526"/>
          </a:xfrm>
        </p:grpSpPr>
        <p:sp>
          <p:nvSpPr>
            <p:cNvPr id="27667" name="Oval 21"/>
            <p:cNvSpPr>
              <a:spLocks noChangeArrowheads="1"/>
            </p:cNvSpPr>
            <p:nvPr/>
          </p:nvSpPr>
          <p:spPr bwMode="auto">
            <a:xfrm>
              <a:off x="5018" y="1260"/>
              <a:ext cx="264" cy="264"/>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wrap="none" bIns="0" anchor="ctr"/>
            <a:lstStyle/>
            <a:p>
              <a:endParaRPr lang="zh-CN" altLang="en-US"/>
            </a:p>
          </p:txBody>
        </p:sp>
        <p:sp>
          <p:nvSpPr>
            <p:cNvPr id="27668" name="Rectangle 22"/>
            <p:cNvSpPr>
              <a:spLocks noChangeArrowheads="1"/>
            </p:cNvSpPr>
            <p:nvPr/>
          </p:nvSpPr>
          <p:spPr bwMode="auto">
            <a:xfrm>
              <a:off x="4083" y="998"/>
              <a:ext cx="883" cy="259"/>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0">
              <a:spAutoFit/>
            </a:bodyPr>
            <a:lstStyle/>
            <a:p>
              <a:pPr algn="ctr" eaLnBrk="0" hangingPunct="0"/>
              <a:r>
                <a:rPr lang="zh-CN" altLang="en-US">
                  <a:solidFill>
                    <a:srgbClr val="000066"/>
                  </a:solidFill>
                  <a:latin typeface="Arial Black" pitchFamily="34" charset="0"/>
                </a:rPr>
                <a:t>电子交易</a:t>
              </a:r>
            </a:p>
          </p:txBody>
        </p:sp>
      </p:grpSp>
      <p:sp>
        <p:nvSpPr>
          <p:cNvPr id="27660" name="Rectangle 13"/>
          <p:cNvSpPr>
            <a:spLocks noChangeArrowheads="1"/>
          </p:cNvSpPr>
          <p:nvPr/>
        </p:nvSpPr>
        <p:spPr bwMode="auto">
          <a:xfrm>
            <a:off x="4286250" y="4071938"/>
            <a:ext cx="1281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b="1">
                <a:solidFill>
                  <a:srgbClr val="000066"/>
                </a:solidFill>
                <a:latin typeface="Times New Roman" pitchFamily="18" charset="0"/>
              </a:rPr>
              <a:t>Intranet</a:t>
            </a:r>
            <a:endParaRPr lang="zh-CN" altLang="en-US" b="1">
              <a:solidFill>
                <a:srgbClr val="000066"/>
              </a:solidFill>
              <a:latin typeface="Times New Roman" pitchFamily="18" charset="0"/>
            </a:endParaRPr>
          </a:p>
        </p:txBody>
      </p:sp>
      <p:sp>
        <p:nvSpPr>
          <p:cNvPr id="25" name="Oval 12"/>
          <p:cNvSpPr>
            <a:spLocks noChangeArrowheads="1"/>
          </p:cNvSpPr>
          <p:nvPr/>
        </p:nvSpPr>
        <p:spPr bwMode="auto">
          <a:xfrm>
            <a:off x="7586663" y="2735263"/>
            <a:ext cx="419100" cy="419100"/>
          </a:xfrm>
          <a:prstGeom prst="ellipse">
            <a:avLst/>
          </a:prstGeom>
          <a:gradFill rotWithShape="0">
            <a:gsLst>
              <a:gs pos="0">
                <a:schemeClr val="accent1"/>
              </a:gs>
              <a:gs pos="100000">
                <a:schemeClr val="accent1">
                  <a:gamma/>
                  <a:shade val="69804"/>
                  <a:invGamma/>
                </a:schemeClr>
              </a:gs>
            </a:gsLst>
            <a:path path="rect">
              <a:fillToRect r="100000" b="100000"/>
            </a:path>
          </a:gradFill>
          <a:ln w="9525">
            <a:noFill/>
            <a:round/>
            <a:headEnd/>
            <a:tailEnd/>
          </a:ln>
          <a:effectLst/>
        </p:spPr>
        <p:txBody>
          <a:bodyPr wrap="none" anchor="ctr"/>
          <a:lstStyle/>
          <a:p>
            <a:pPr>
              <a:defRPr/>
            </a:pPr>
            <a:endParaRPr lang="zh-CN" altLang="en-US"/>
          </a:p>
        </p:txBody>
      </p:sp>
      <p:sp>
        <p:nvSpPr>
          <p:cNvPr id="27662" name="Rectangle 13"/>
          <p:cNvSpPr>
            <a:spLocks noChangeArrowheads="1"/>
          </p:cNvSpPr>
          <p:nvPr/>
        </p:nvSpPr>
        <p:spPr bwMode="auto">
          <a:xfrm>
            <a:off x="4500563" y="2020888"/>
            <a:ext cx="32559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b="1">
                <a:solidFill>
                  <a:srgbClr val="000066"/>
                </a:solidFill>
                <a:latin typeface="Times New Roman" pitchFamily="18" charset="0"/>
              </a:rPr>
              <a:t>Chat, Blog, Microblog, </a:t>
            </a:r>
          </a:p>
          <a:p>
            <a:pPr eaLnBrk="0" hangingPunct="0"/>
            <a:r>
              <a:rPr lang="en-US" altLang="zh-CN" b="1">
                <a:solidFill>
                  <a:srgbClr val="000066"/>
                </a:solidFill>
                <a:latin typeface="Times New Roman" pitchFamily="18" charset="0"/>
              </a:rPr>
              <a:t>Media, SNS, </a:t>
            </a:r>
            <a:r>
              <a:rPr lang="zh-CN" altLang="en-US" b="1">
                <a:solidFill>
                  <a:srgbClr val="000066"/>
                </a:solidFill>
                <a:latin typeface="Times New Roman" pitchFamily="18" charset="0"/>
              </a:rPr>
              <a:t>团购</a:t>
            </a:r>
          </a:p>
        </p:txBody>
      </p:sp>
      <p:sp>
        <p:nvSpPr>
          <p:cNvPr id="32" name="Oval 12"/>
          <p:cNvSpPr>
            <a:spLocks noChangeArrowheads="1"/>
          </p:cNvSpPr>
          <p:nvPr/>
        </p:nvSpPr>
        <p:spPr bwMode="auto">
          <a:xfrm>
            <a:off x="8023225" y="1936750"/>
            <a:ext cx="419100" cy="419100"/>
          </a:xfrm>
          <a:prstGeom prst="ellipse">
            <a:avLst/>
          </a:prstGeom>
          <a:solidFill>
            <a:schemeClr val="accent2">
              <a:lumMod val="60000"/>
              <a:lumOff val="40000"/>
            </a:schemeClr>
          </a:solidFill>
          <a:ln w="9525">
            <a:noFill/>
            <a:round/>
            <a:headEnd/>
            <a:tailEnd/>
          </a:ln>
          <a:effectLst/>
        </p:spPr>
        <p:txBody>
          <a:bodyPr wrap="none" anchor="ctr"/>
          <a:lstStyle/>
          <a:p>
            <a:pPr>
              <a:defRPr/>
            </a:pPr>
            <a:endParaRPr lang="zh-CN" altLang="en-US"/>
          </a:p>
        </p:txBody>
      </p:sp>
      <p:sp>
        <p:nvSpPr>
          <p:cNvPr id="27664" name="Oval 12"/>
          <p:cNvSpPr>
            <a:spLocks noChangeArrowheads="1"/>
          </p:cNvSpPr>
          <p:nvPr/>
        </p:nvSpPr>
        <p:spPr bwMode="auto">
          <a:xfrm>
            <a:off x="8383588" y="1131888"/>
            <a:ext cx="419100" cy="41910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 name="标题 9"/>
          <p:cNvSpPr>
            <a:spLocks noGrp="1"/>
          </p:cNvSpPr>
          <p:nvPr>
            <p:ph type="title"/>
          </p:nvPr>
        </p:nvSpPr>
        <p:spPr/>
        <p:txBody>
          <a:bodyPr/>
          <a:lstStyle/>
          <a:p>
            <a:pPr eaLnBrk="1" fontAlgn="auto" hangingPunct="1">
              <a:spcAft>
                <a:spcPts val="0"/>
              </a:spcAft>
              <a:defRPr/>
            </a:pPr>
            <a:r>
              <a:rPr lang="en-US" altLang="zh-CN" smtClean="0"/>
              <a:t>Internet </a:t>
            </a:r>
            <a:r>
              <a:rPr lang="zh-CN" altLang="en-US" smtClean="0"/>
              <a:t>变得越来越重要</a:t>
            </a:r>
            <a:endParaRPr lang="zh-CN" altLang="en-US"/>
          </a:p>
        </p:txBody>
      </p:sp>
      <p:sp>
        <p:nvSpPr>
          <p:cNvPr id="27666" name="Rectangle 13"/>
          <p:cNvSpPr>
            <a:spLocks noChangeArrowheads="1"/>
          </p:cNvSpPr>
          <p:nvPr/>
        </p:nvSpPr>
        <p:spPr bwMode="auto">
          <a:xfrm>
            <a:off x="4500563" y="1238250"/>
            <a:ext cx="4535487" cy="70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eaLnBrk="0" hangingPunct="0"/>
            <a:r>
              <a:rPr lang="zh-CN" altLang="en-US" sz="2000" b="1">
                <a:solidFill>
                  <a:srgbClr val="000066"/>
                </a:solidFill>
                <a:latin typeface="Times New Roman" pitchFamily="18" charset="0"/>
              </a:rPr>
              <a:t>物联网</a:t>
            </a:r>
            <a:r>
              <a:rPr lang="zh-CN" altLang="en-US" sz="2000" b="1" smtClean="0">
                <a:solidFill>
                  <a:srgbClr val="000066"/>
                </a:solidFill>
                <a:latin typeface="Times New Roman" pitchFamily="18" charset="0"/>
              </a:rPr>
              <a:t>（食品安全，猪肉</a:t>
            </a:r>
            <a:r>
              <a:rPr lang="zh-CN" altLang="en-US" sz="2000" b="1">
                <a:solidFill>
                  <a:srgbClr val="000066"/>
                </a:solidFill>
                <a:latin typeface="Times New Roman" pitchFamily="18" charset="0"/>
              </a:rPr>
              <a:t>溯源</a:t>
            </a:r>
            <a:r>
              <a:rPr lang="zh-CN" altLang="en-US" sz="2000" b="1" smtClean="0">
                <a:solidFill>
                  <a:srgbClr val="000066"/>
                </a:solidFill>
                <a:latin typeface="Times New Roman" pitchFamily="18" charset="0"/>
              </a:rPr>
              <a:t>），车</a:t>
            </a:r>
            <a:r>
              <a:rPr lang="zh-CN" altLang="en-US" sz="2000" b="1">
                <a:solidFill>
                  <a:srgbClr val="000066"/>
                </a:solidFill>
                <a:latin typeface="Times New Roman" pitchFamily="18" charset="0"/>
              </a:rPr>
              <a:t>联网</a:t>
            </a:r>
            <a:r>
              <a:rPr lang="zh-CN" altLang="en-US" sz="2000" b="1" smtClean="0">
                <a:solidFill>
                  <a:srgbClr val="000066"/>
                </a:solidFill>
                <a:latin typeface="Times New Roman" pitchFamily="18" charset="0"/>
              </a:rPr>
              <a:t>，自动驾驶，家庭网，体域网</a:t>
            </a:r>
            <a:endParaRPr lang="en-US" altLang="zh-CN" sz="2000" b="1">
              <a:solidFill>
                <a:srgbClr val="000066"/>
              </a:solidFill>
              <a:latin typeface="Times New Roman" pitchFamily="18"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731" y="1390650"/>
            <a:ext cx="2543175" cy="1905000"/>
          </a:xfrm>
          <a:prstGeom prst="rect">
            <a:avLst/>
          </a:prstGeom>
        </p:spPr>
      </p:pic>
      <p:sp>
        <p:nvSpPr>
          <p:cNvPr id="28" name="Rectangle 6"/>
          <p:cNvSpPr>
            <a:spLocks noChangeArrowheads="1"/>
          </p:cNvSpPr>
          <p:nvPr/>
        </p:nvSpPr>
        <p:spPr bwMode="auto">
          <a:xfrm>
            <a:off x="387087" y="2738437"/>
            <a:ext cx="546623" cy="1385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zh-CN" altLang="en-US" sz="2800" b="1" smtClean="0">
                <a:latin typeface="Times New Roman" pitchFamily="18" charset="0"/>
              </a:rPr>
              <a:t>复</a:t>
            </a:r>
            <a:endParaRPr lang="en-US" altLang="zh-CN" sz="2800" b="1" smtClean="0">
              <a:latin typeface="Times New Roman" pitchFamily="18" charset="0"/>
            </a:endParaRPr>
          </a:p>
          <a:p>
            <a:pPr algn="ctr" eaLnBrk="0" hangingPunct="0"/>
            <a:r>
              <a:rPr lang="zh-CN" altLang="en-US" sz="2800" b="1" smtClean="0">
                <a:latin typeface="Times New Roman" pitchFamily="18" charset="0"/>
              </a:rPr>
              <a:t>杂</a:t>
            </a:r>
            <a:endParaRPr lang="en-US" altLang="zh-CN" sz="2800" b="1" smtClean="0">
              <a:latin typeface="Times New Roman" pitchFamily="18" charset="0"/>
            </a:endParaRPr>
          </a:p>
          <a:p>
            <a:pPr algn="ctr" eaLnBrk="0" hangingPunct="0"/>
            <a:r>
              <a:rPr lang="zh-CN" altLang="en-US" sz="2800" b="1" smtClean="0">
                <a:latin typeface="Times New Roman" pitchFamily="18" charset="0"/>
              </a:rPr>
              <a:t>度</a:t>
            </a:r>
            <a:endParaRPr lang="zh-CN" altLang="en-US" sz="2800" b="1">
              <a:latin typeface="Times New Roman" pitchFamily="18"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9074"/>
                                        </p:tgtEl>
                                        <p:attrNameLst>
                                          <p:attrName>style.visibility</p:attrName>
                                        </p:attrNameLst>
                                      </p:cBhvr>
                                      <p:to>
                                        <p:strVal val="visible"/>
                                      </p:to>
                                    </p:set>
                                    <p:animEffect transition="in" filter="wipe(left)">
                                      <p:cBhvr>
                                        <p:cTn id="7" dur="500"/>
                                        <p:tgtEl>
                                          <p:spTgt spid="259074"/>
                                        </p:tgtEl>
                                      </p:cBhvr>
                                    </p:animEffect>
                                  </p:childTnLst>
                                </p:cTn>
                              </p:par>
                            </p:childTnLst>
                          </p:cTn>
                        </p:par>
                        <p:par>
                          <p:cTn id="8" fill="hold" nodeType="afterGroup">
                            <p:stCondLst>
                              <p:cond delay="50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childTnLst>
                          </p:cTn>
                        </p:par>
                        <p:par>
                          <p:cTn id="12" fill="hold" nodeType="afterGroup">
                            <p:stCondLst>
                              <p:cond delay="1000"/>
                            </p:stCondLst>
                            <p:childTnLst>
                              <p:par>
                                <p:cTn id="13" presetID="22" presetClass="entr" presetSubtype="2"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right)">
                                      <p:cBhvr>
                                        <p:cTn id="15" dur="500"/>
                                        <p:tgtEl>
                                          <p:spTgt spid="3"/>
                                        </p:tgtEl>
                                      </p:cBhvr>
                                    </p:animEffect>
                                  </p:childTnLst>
                                </p:cTn>
                              </p:par>
                            </p:childTnLst>
                          </p:cTn>
                        </p:par>
                        <p:par>
                          <p:cTn id="16" fill="hold" nodeType="afterGroup">
                            <p:stCondLst>
                              <p:cond delay="1500"/>
                            </p:stCondLst>
                            <p:childTnLst>
                              <p:par>
                                <p:cTn id="17" presetID="22" presetClass="entr" presetSubtype="2"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right)">
                                      <p:cBhvr>
                                        <p:cTn id="19" dur="500"/>
                                        <p:tgtEl>
                                          <p:spTgt spid="4"/>
                                        </p:tgtEl>
                                      </p:cBhvr>
                                    </p:animEffect>
                                  </p:childTnLst>
                                </p:cTn>
                              </p:par>
                            </p:childTnLst>
                          </p:cTn>
                        </p:par>
                        <p:par>
                          <p:cTn id="20" fill="hold" nodeType="afterGroup">
                            <p:stCondLst>
                              <p:cond delay="2000"/>
                            </p:stCondLst>
                            <p:childTnLst>
                              <p:par>
                                <p:cTn id="21" presetID="22" presetClass="entr" presetSubtype="2"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right)">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1042988" y="404813"/>
            <a:ext cx="71310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438" tIns="36512" rIns="71438" bIns="36512" anchor="ctr"/>
          <a:lstStyle/>
          <a:p>
            <a:pPr algn="ctr" defTabSz="700088"/>
            <a:r>
              <a:rPr lang="zh-CN" altLang="en-US" sz="4800" b="1">
                <a:solidFill>
                  <a:srgbClr val="E48800"/>
                </a:solidFill>
                <a:latin typeface="Times New Roman" pitchFamily="18" charset="0"/>
                <a:ea typeface="华文行楷" pitchFamily="2" charset="-122"/>
              </a:rPr>
              <a:t>网络安全问题日益突出</a:t>
            </a:r>
            <a:endParaRPr lang="zh-CN" altLang="en-US" sz="4800" b="1">
              <a:solidFill>
                <a:srgbClr val="E48800"/>
              </a:solidFill>
              <a:latin typeface="隶书" pitchFamily="49" charset="-122"/>
              <a:ea typeface="华文行楷" pitchFamily="2" charset="-122"/>
            </a:endParaRPr>
          </a:p>
        </p:txBody>
      </p:sp>
      <p:grpSp>
        <p:nvGrpSpPr>
          <p:cNvPr id="2" name="Group 3"/>
          <p:cNvGrpSpPr>
            <a:grpSpLocks/>
          </p:cNvGrpSpPr>
          <p:nvPr/>
        </p:nvGrpSpPr>
        <p:grpSpPr bwMode="auto">
          <a:xfrm>
            <a:off x="838200" y="1524000"/>
            <a:ext cx="7783513" cy="4648200"/>
            <a:chOff x="857" y="1008"/>
            <a:chExt cx="4903" cy="2928"/>
          </a:xfrm>
        </p:grpSpPr>
        <p:pic>
          <p:nvPicPr>
            <p:cNvPr id="286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 y="1008"/>
              <a:ext cx="4903" cy="2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77" name="Group 5"/>
            <p:cNvGrpSpPr>
              <a:grpSpLocks/>
            </p:cNvGrpSpPr>
            <p:nvPr/>
          </p:nvGrpSpPr>
          <p:grpSpPr bwMode="auto">
            <a:xfrm>
              <a:off x="4077" y="1051"/>
              <a:ext cx="1350" cy="360"/>
              <a:chOff x="3648" y="1147"/>
              <a:chExt cx="1350" cy="360"/>
            </a:xfrm>
          </p:grpSpPr>
          <p:pic>
            <p:nvPicPr>
              <p:cNvPr id="2870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 y="1147"/>
                <a:ext cx="135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01" name="Rectangle 7"/>
              <p:cNvSpPr>
                <a:spLocks noChangeArrowheads="1"/>
              </p:cNvSpPr>
              <p:nvPr/>
            </p:nvSpPr>
            <p:spPr bwMode="auto">
              <a:xfrm>
                <a:off x="3816" y="1171"/>
                <a:ext cx="101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1300">
                    <a:solidFill>
                      <a:srgbClr val="006699"/>
                    </a:solidFill>
                  </a:rPr>
                  <a:t>混合型威胁 </a:t>
                </a:r>
              </a:p>
              <a:p>
                <a:pPr algn="ctr" eaLnBrk="0" hangingPunct="0"/>
                <a:r>
                  <a:rPr lang="en-US" altLang="zh-CN" sz="1300">
                    <a:solidFill>
                      <a:srgbClr val="006699"/>
                    </a:solidFill>
                  </a:rPr>
                  <a:t>(Red Code, Nimda)</a:t>
                </a:r>
              </a:p>
            </p:txBody>
          </p:sp>
        </p:grpSp>
        <p:grpSp>
          <p:nvGrpSpPr>
            <p:cNvPr id="28678" name="Group 8"/>
            <p:cNvGrpSpPr>
              <a:grpSpLocks/>
            </p:cNvGrpSpPr>
            <p:nvPr/>
          </p:nvGrpSpPr>
          <p:grpSpPr bwMode="auto">
            <a:xfrm>
              <a:off x="3741" y="1580"/>
              <a:ext cx="1350" cy="360"/>
              <a:chOff x="3312" y="1719"/>
              <a:chExt cx="1350" cy="360"/>
            </a:xfrm>
          </p:grpSpPr>
          <p:pic>
            <p:nvPicPr>
              <p:cNvPr id="28698"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 y="1719"/>
                <a:ext cx="135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9" name="Rectangle 10"/>
              <p:cNvSpPr>
                <a:spLocks noChangeArrowheads="1"/>
              </p:cNvSpPr>
              <p:nvPr/>
            </p:nvSpPr>
            <p:spPr bwMode="auto">
              <a:xfrm>
                <a:off x="3581" y="1737"/>
                <a:ext cx="811"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1300">
                    <a:solidFill>
                      <a:srgbClr val="006699"/>
                    </a:solidFill>
                  </a:rPr>
                  <a:t>拒绝服务攻击</a:t>
                </a:r>
              </a:p>
              <a:p>
                <a:pPr algn="ctr" eaLnBrk="0" hangingPunct="0"/>
                <a:r>
                  <a:rPr lang="en-US" altLang="zh-CN" sz="1300">
                    <a:solidFill>
                      <a:srgbClr val="006699"/>
                    </a:solidFill>
                  </a:rPr>
                  <a:t>(Yahoo!, eBay)</a:t>
                </a:r>
              </a:p>
            </p:txBody>
          </p:sp>
        </p:grpSp>
        <p:grpSp>
          <p:nvGrpSpPr>
            <p:cNvPr id="28679" name="Group 11"/>
            <p:cNvGrpSpPr>
              <a:grpSpLocks/>
            </p:cNvGrpSpPr>
            <p:nvPr/>
          </p:nvGrpSpPr>
          <p:grpSpPr bwMode="auto">
            <a:xfrm>
              <a:off x="3165" y="2110"/>
              <a:ext cx="1350" cy="360"/>
              <a:chOff x="2736" y="2235"/>
              <a:chExt cx="1350" cy="360"/>
            </a:xfrm>
          </p:grpSpPr>
          <p:pic>
            <p:nvPicPr>
              <p:cNvPr id="2869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6" y="2235"/>
                <a:ext cx="135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7" name="Rectangle 13"/>
              <p:cNvSpPr>
                <a:spLocks noChangeArrowheads="1"/>
              </p:cNvSpPr>
              <p:nvPr/>
            </p:nvSpPr>
            <p:spPr bwMode="auto">
              <a:xfrm>
                <a:off x="2865" y="2253"/>
                <a:ext cx="109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1300">
                    <a:solidFill>
                      <a:srgbClr val="006699"/>
                    </a:solidFill>
                  </a:rPr>
                  <a:t>发送大量邮件的病毒</a:t>
                </a:r>
              </a:p>
              <a:p>
                <a:pPr algn="ctr" eaLnBrk="0" hangingPunct="0"/>
                <a:r>
                  <a:rPr lang="en-US" altLang="zh-CN" sz="1300">
                    <a:solidFill>
                      <a:srgbClr val="006699"/>
                    </a:solidFill>
                  </a:rPr>
                  <a:t>(Love Letter/Melissa)</a:t>
                </a:r>
              </a:p>
            </p:txBody>
          </p:sp>
        </p:grpSp>
        <p:grpSp>
          <p:nvGrpSpPr>
            <p:cNvPr id="28680" name="Group 14"/>
            <p:cNvGrpSpPr>
              <a:grpSpLocks/>
            </p:cNvGrpSpPr>
            <p:nvPr/>
          </p:nvGrpSpPr>
          <p:grpSpPr bwMode="auto">
            <a:xfrm>
              <a:off x="1485" y="3170"/>
              <a:ext cx="1206" cy="360"/>
              <a:chOff x="1056" y="3266"/>
              <a:chExt cx="1206" cy="360"/>
            </a:xfrm>
          </p:grpSpPr>
          <p:pic>
            <p:nvPicPr>
              <p:cNvPr id="28694"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 y="3266"/>
                <a:ext cx="1206"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5" name="Rectangle 16"/>
              <p:cNvSpPr>
                <a:spLocks noChangeArrowheads="1"/>
              </p:cNvSpPr>
              <p:nvPr/>
            </p:nvSpPr>
            <p:spPr bwMode="auto">
              <a:xfrm>
                <a:off x="1341" y="3284"/>
                <a:ext cx="63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sz="1300">
                    <a:solidFill>
                      <a:srgbClr val="006699"/>
                    </a:solidFill>
                  </a:rPr>
                  <a:t>多变形病毒</a:t>
                </a:r>
              </a:p>
              <a:p>
                <a:pPr algn="ctr" eaLnBrk="0" hangingPunct="0"/>
                <a:r>
                  <a:rPr lang="en-US" altLang="zh-CN" sz="1300">
                    <a:solidFill>
                      <a:srgbClr val="006699"/>
                    </a:solidFill>
                  </a:rPr>
                  <a:t>(Tequila</a:t>
                </a:r>
                <a:r>
                  <a:rPr lang="en-US" altLang="zh-CN" sz="1300"/>
                  <a:t>)</a:t>
                </a:r>
              </a:p>
            </p:txBody>
          </p:sp>
        </p:grpSp>
        <p:grpSp>
          <p:nvGrpSpPr>
            <p:cNvPr id="28681" name="Group 17"/>
            <p:cNvGrpSpPr>
              <a:grpSpLocks/>
            </p:cNvGrpSpPr>
            <p:nvPr/>
          </p:nvGrpSpPr>
          <p:grpSpPr bwMode="auto">
            <a:xfrm>
              <a:off x="2301" y="2640"/>
              <a:ext cx="1350" cy="360"/>
              <a:chOff x="1872" y="2784"/>
              <a:chExt cx="1350" cy="360"/>
            </a:xfrm>
          </p:grpSpPr>
          <p:pic>
            <p:nvPicPr>
              <p:cNvPr id="28692"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 y="2784"/>
                <a:ext cx="135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3" name="Text Box 19"/>
              <p:cNvSpPr txBox="1">
                <a:spLocks noChangeArrowheads="1"/>
              </p:cNvSpPr>
              <p:nvPr/>
            </p:nvSpPr>
            <p:spPr bwMode="auto">
              <a:xfrm>
                <a:off x="2229" y="2867"/>
                <a:ext cx="636"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a:r>
                  <a:rPr lang="zh-CN" altLang="en-US" sz="1300">
                    <a:solidFill>
                      <a:srgbClr val="006699"/>
                    </a:solidFill>
                  </a:rPr>
                  <a:t>特洛伊木马</a:t>
                </a:r>
              </a:p>
            </p:txBody>
          </p:sp>
        </p:grpSp>
        <p:sp>
          <p:nvSpPr>
            <p:cNvPr id="28682" name="Text Box 20"/>
            <p:cNvSpPr txBox="1">
              <a:spLocks noChangeArrowheads="1"/>
            </p:cNvSpPr>
            <p:nvPr/>
          </p:nvSpPr>
          <p:spPr bwMode="auto">
            <a:xfrm>
              <a:off x="4557" y="3312"/>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a:spcBef>
                  <a:spcPct val="50000"/>
                </a:spcBef>
              </a:pPr>
              <a:r>
                <a:rPr lang="zh-CN" altLang="en-US" sz="1600">
                  <a:solidFill>
                    <a:srgbClr val="FF0000"/>
                  </a:solidFill>
                </a:rPr>
                <a:t>病毒</a:t>
              </a:r>
            </a:p>
          </p:txBody>
        </p:sp>
        <p:sp>
          <p:nvSpPr>
            <p:cNvPr id="28683" name="Text Box 21"/>
            <p:cNvSpPr txBox="1">
              <a:spLocks noChangeArrowheads="1"/>
            </p:cNvSpPr>
            <p:nvPr/>
          </p:nvSpPr>
          <p:spPr bwMode="auto">
            <a:xfrm>
              <a:off x="4176" y="2640"/>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a:spcBef>
                  <a:spcPct val="50000"/>
                </a:spcBef>
              </a:pPr>
              <a:r>
                <a:rPr lang="zh-CN" altLang="en-US" sz="1600">
                  <a:solidFill>
                    <a:schemeClr val="accent2"/>
                  </a:solidFill>
                </a:rPr>
                <a:t>网络入侵</a:t>
              </a:r>
            </a:p>
          </p:txBody>
        </p:sp>
        <p:sp>
          <p:nvSpPr>
            <p:cNvPr id="28684" name="Text Box 22"/>
            <p:cNvSpPr txBox="1">
              <a:spLocks noChangeArrowheads="1"/>
            </p:cNvSpPr>
            <p:nvPr/>
          </p:nvSpPr>
          <p:spPr bwMode="auto">
            <a:xfrm>
              <a:off x="1101" y="1293"/>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lang="en-US" altLang="zh-CN" sz="900" b="1"/>
                <a:t>70,000</a:t>
              </a:r>
            </a:p>
          </p:txBody>
        </p:sp>
        <p:sp>
          <p:nvSpPr>
            <p:cNvPr id="28685" name="Text Box 23"/>
            <p:cNvSpPr txBox="1">
              <a:spLocks noChangeArrowheads="1"/>
            </p:cNvSpPr>
            <p:nvPr/>
          </p:nvSpPr>
          <p:spPr bwMode="auto">
            <a:xfrm>
              <a:off x="1101" y="1621"/>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lang="en-US" altLang="zh-CN" sz="900" b="1"/>
                <a:t>60,000</a:t>
              </a:r>
            </a:p>
          </p:txBody>
        </p:sp>
        <p:sp>
          <p:nvSpPr>
            <p:cNvPr id="28686" name="Text Box 24"/>
            <p:cNvSpPr txBox="1">
              <a:spLocks noChangeArrowheads="1"/>
            </p:cNvSpPr>
            <p:nvPr/>
          </p:nvSpPr>
          <p:spPr bwMode="auto">
            <a:xfrm>
              <a:off x="1101" y="1950"/>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lang="en-US" altLang="zh-CN" sz="900" b="1"/>
                <a:t>50,000</a:t>
              </a:r>
            </a:p>
          </p:txBody>
        </p:sp>
        <p:sp>
          <p:nvSpPr>
            <p:cNvPr id="28687" name="Text Box 25"/>
            <p:cNvSpPr txBox="1">
              <a:spLocks noChangeArrowheads="1"/>
            </p:cNvSpPr>
            <p:nvPr/>
          </p:nvSpPr>
          <p:spPr bwMode="auto">
            <a:xfrm>
              <a:off x="1101" y="2278"/>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lang="en-US" altLang="zh-CN" sz="900" b="1"/>
                <a:t>40,000</a:t>
              </a:r>
            </a:p>
          </p:txBody>
        </p:sp>
        <p:sp>
          <p:nvSpPr>
            <p:cNvPr id="28688" name="Text Box 26"/>
            <p:cNvSpPr txBox="1">
              <a:spLocks noChangeArrowheads="1"/>
            </p:cNvSpPr>
            <p:nvPr/>
          </p:nvSpPr>
          <p:spPr bwMode="auto">
            <a:xfrm>
              <a:off x="1101" y="2607"/>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lang="en-US" altLang="zh-CN" sz="900" b="1"/>
                <a:t>30,000</a:t>
              </a:r>
            </a:p>
          </p:txBody>
        </p:sp>
        <p:sp>
          <p:nvSpPr>
            <p:cNvPr id="28689" name="Text Box 27"/>
            <p:cNvSpPr txBox="1">
              <a:spLocks noChangeArrowheads="1"/>
            </p:cNvSpPr>
            <p:nvPr/>
          </p:nvSpPr>
          <p:spPr bwMode="auto">
            <a:xfrm>
              <a:off x="1101" y="2935"/>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lang="en-US" altLang="zh-CN" sz="900" b="1"/>
                <a:t>20,000</a:t>
              </a:r>
            </a:p>
          </p:txBody>
        </p:sp>
        <p:sp>
          <p:nvSpPr>
            <p:cNvPr id="28690" name="Text Box 28"/>
            <p:cNvSpPr txBox="1">
              <a:spLocks noChangeArrowheads="1"/>
            </p:cNvSpPr>
            <p:nvPr/>
          </p:nvSpPr>
          <p:spPr bwMode="auto">
            <a:xfrm>
              <a:off x="1101" y="3264"/>
              <a:ext cx="3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lang="en-US" altLang="zh-CN" sz="900" b="1"/>
                <a:t>10,000</a:t>
              </a:r>
            </a:p>
          </p:txBody>
        </p:sp>
        <p:sp>
          <p:nvSpPr>
            <p:cNvPr id="28691" name="Text Box 29"/>
            <p:cNvSpPr txBox="1">
              <a:spLocks noChangeArrowheads="1"/>
            </p:cNvSpPr>
            <p:nvPr/>
          </p:nvSpPr>
          <p:spPr bwMode="auto">
            <a:xfrm rot="-5400000">
              <a:off x="-52" y="2349"/>
              <a:ext cx="201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a:spcBef>
                  <a:spcPct val="50000"/>
                </a:spcBef>
              </a:pPr>
              <a:r>
                <a:rPr lang="zh-CN" altLang="en-US" sz="1400">
                  <a:solidFill>
                    <a:srgbClr val="FF0000"/>
                  </a:solidFill>
                </a:rPr>
                <a:t>已知威胁的数量</a:t>
              </a:r>
            </a:p>
          </p:txBody>
        </p:sp>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内容占位符 2"/>
          <p:cNvSpPr>
            <a:spLocks noGrp="1"/>
          </p:cNvSpPr>
          <p:nvPr>
            <p:ph idx="1"/>
          </p:nvPr>
        </p:nvSpPr>
        <p:spPr/>
        <p:txBody>
          <a:bodyPr>
            <a:normAutofit/>
          </a:bodyPr>
          <a:lstStyle/>
          <a:p>
            <a:r>
              <a:rPr lang="en-US" altLang="zh-CN"/>
              <a:t>CNCERT</a:t>
            </a:r>
            <a:r>
              <a:rPr lang="zh-CN" altLang="en-US"/>
              <a:t>互联网安全威胁报告</a:t>
            </a:r>
            <a:r>
              <a:rPr lang="en-US" altLang="zh-CN"/>
              <a:t>2011</a:t>
            </a:r>
            <a:r>
              <a:rPr lang="zh-CN" altLang="en-US"/>
              <a:t>年</a:t>
            </a:r>
            <a:r>
              <a:rPr lang="en-US" altLang="zh-CN"/>
              <a:t>8 </a:t>
            </a:r>
            <a:r>
              <a:rPr lang="zh-CN" altLang="en-US" smtClean="0"/>
              <a:t>月</a:t>
            </a:r>
            <a:endParaRPr lang="en-US" altLang="zh-CN" smtClean="0"/>
          </a:p>
          <a:p>
            <a:pPr lvl="1"/>
            <a:r>
              <a:rPr lang="en-US" altLang="zh-CN" smtClean="0"/>
              <a:t>2011</a:t>
            </a:r>
            <a:r>
              <a:rPr lang="zh-CN" altLang="en-US" smtClean="0"/>
              <a:t>年</a:t>
            </a:r>
            <a:r>
              <a:rPr lang="en-US" altLang="zh-CN" smtClean="0"/>
              <a:t>8 </a:t>
            </a:r>
            <a:r>
              <a:rPr lang="zh-CN" altLang="en-US" smtClean="0"/>
              <a:t>月，互联网网络安全状况整体评价为良。主要数据如下： </a:t>
            </a:r>
          </a:p>
          <a:p>
            <a:pPr lvl="1"/>
            <a:r>
              <a:rPr lang="zh-CN" altLang="en-US" smtClean="0"/>
              <a:t>境内感染网络病毒的终端数约为</a:t>
            </a:r>
            <a:r>
              <a:rPr lang="en-US" altLang="zh-CN" smtClean="0"/>
              <a:t>277</a:t>
            </a:r>
            <a:r>
              <a:rPr lang="zh-CN" altLang="en-US" smtClean="0"/>
              <a:t>万个； </a:t>
            </a:r>
          </a:p>
          <a:p>
            <a:pPr lvl="1"/>
            <a:r>
              <a:rPr lang="zh-CN" altLang="en-US" smtClean="0"/>
              <a:t>境内被篡改网站数量为</a:t>
            </a:r>
            <a:r>
              <a:rPr lang="en-US" altLang="zh-CN" smtClean="0"/>
              <a:t>2525</a:t>
            </a:r>
            <a:r>
              <a:rPr lang="zh-CN" altLang="en-US" smtClean="0"/>
              <a:t>个，其中被篡改政府网站数量为</a:t>
            </a:r>
            <a:r>
              <a:rPr lang="en-US" altLang="zh-CN" smtClean="0"/>
              <a:t>233</a:t>
            </a:r>
            <a:r>
              <a:rPr lang="zh-CN" altLang="en-US" smtClean="0"/>
              <a:t>个； </a:t>
            </a:r>
          </a:p>
          <a:p>
            <a:pPr eaLnBrk="1" hangingPunct="1"/>
            <a:r>
              <a:rPr lang="zh-CN" altLang="en-US" b="1" smtClean="0"/>
              <a:t>国家信息安全漏洞共享平台</a:t>
            </a:r>
            <a:r>
              <a:rPr lang="zh-CN" altLang="en-US" smtClean="0"/>
              <a:t>（</a:t>
            </a:r>
            <a:r>
              <a:rPr lang="en-US" altLang="zh-CN" smtClean="0"/>
              <a:t>CNVD</a:t>
            </a:r>
            <a:r>
              <a:rPr lang="zh-CN" altLang="en-US" smtClean="0"/>
              <a:t>）</a:t>
            </a:r>
            <a:endParaRPr lang="en-US" altLang="zh-CN" smtClean="0"/>
          </a:p>
          <a:p>
            <a:pPr lvl="1"/>
            <a:r>
              <a:rPr lang="zh-CN" altLang="en-US" smtClean="0"/>
              <a:t>收集整理信息系统安全漏洞</a:t>
            </a:r>
            <a:r>
              <a:rPr lang="en-US" altLang="zh-CN" smtClean="0"/>
              <a:t>504</a:t>
            </a:r>
            <a:r>
              <a:rPr lang="zh-CN" altLang="en-US" smtClean="0"/>
              <a:t>个，其中，高危漏洞</a:t>
            </a:r>
            <a:r>
              <a:rPr lang="en-US" altLang="zh-CN" smtClean="0"/>
              <a:t>214</a:t>
            </a:r>
            <a:r>
              <a:rPr lang="zh-CN" altLang="en-US" smtClean="0"/>
              <a:t>个，可被利用来实施远程攻击的漏洞有</a:t>
            </a:r>
            <a:r>
              <a:rPr lang="en-US" altLang="zh-CN" smtClean="0"/>
              <a:t>468</a:t>
            </a:r>
            <a:r>
              <a:rPr lang="zh-CN" altLang="en-US" smtClean="0"/>
              <a:t>个。</a:t>
            </a:r>
          </a:p>
        </p:txBody>
      </p:sp>
      <p:sp>
        <p:nvSpPr>
          <p:cNvPr id="2" name="标题 1"/>
          <p:cNvSpPr>
            <a:spLocks noGrp="1"/>
          </p:cNvSpPr>
          <p:nvPr>
            <p:ph type="title"/>
          </p:nvPr>
        </p:nvSpPr>
        <p:spPr/>
        <p:txBody>
          <a:bodyPr>
            <a:normAutofit/>
          </a:bodyPr>
          <a:lstStyle/>
          <a:p>
            <a:pPr eaLnBrk="1" fontAlgn="auto" hangingPunct="1">
              <a:spcAft>
                <a:spcPts val="0"/>
              </a:spcAft>
              <a:defRPr/>
            </a:pPr>
            <a:r>
              <a:rPr lang="zh-CN" altLang="en-US" smtClean="0"/>
              <a:t>互联网安全威胁报告</a:t>
            </a:r>
            <a:endParaRPr lang="zh-CN" altLang="en-US"/>
          </a:p>
        </p:txBody>
      </p:sp>
      <p:sp>
        <p:nvSpPr>
          <p:cNvPr id="29699" name="灯片编号占位符 3"/>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B02DAE48-E08B-40B8-B149-393A56AF639B}" type="slidenum">
              <a:rPr kumimoji="0" lang="en-US" altLang="zh-CN" sz="1000" smtClean="0"/>
              <a:pPr eaLnBrk="1" hangingPunct="1"/>
              <a:t>24</a:t>
            </a:fld>
            <a:endParaRPr kumimoji="0" lang="en-US" altLang="zh-CN" sz="1000" smtClean="0"/>
          </a:p>
        </p:txBody>
      </p:sp>
    </p:spTree>
  </p:cSld>
  <p:clrMapOvr>
    <a:masterClrMapping/>
  </p:clrMapOvr>
  <p:transition spd="slow">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Rot="1" noChangeArrowheads="1"/>
          </p:cNvSpPr>
          <p:nvPr>
            <p:ph idx="1"/>
          </p:nvPr>
        </p:nvSpPr>
        <p:spPr>
          <a:xfrm>
            <a:off x="609600" y="1600200"/>
            <a:ext cx="8153400" cy="4498975"/>
          </a:xfrm>
        </p:spPr>
        <p:txBody>
          <a:bodyPr/>
          <a:lstStyle/>
          <a:p>
            <a:pPr eaLnBrk="1" hangingPunct="1">
              <a:buFont typeface="Wingdings" pitchFamily="2" charset="2"/>
              <a:buNone/>
            </a:pPr>
            <a:r>
              <a:rPr lang="en-US" altLang="zh-CN" smtClean="0"/>
              <a:t> </a:t>
            </a:r>
          </a:p>
        </p:txBody>
      </p:sp>
      <p:sp>
        <p:nvSpPr>
          <p:cNvPr id="14338" name="Rectangle 2"/>
          <p:cNvSpPr>
            <a:spLocks noGrp="1" noRot="1" noChangeArrowheads="1"/>
          </p:cNvSpPr>
          <p:nvPr>
            <p:ph type="title"/>
          </p:nvPr>
        </p:nvSpPr>
        <p:spPr>
          <a:xfrm>
            <a:off x="298450" y="228600"/>
            <a:ext cx="8540750" cy="1143000"/>
          </a:xfrm>
        </p:spPr>
        <p:txBody>
          <a:bodyPr/>
          <a:lstStyle/>
          <a:p>
            <a:pPr eaLnBrk="1" fontAlgn="auto" hangingPunct="1">
              <a:spcAft>
                <a:spcPts val="0"/>
              </a:spcAft>
              <a:defRPr/>
            </a:pPr>
            <a:r>
              <a:rPr lang="en-US" altLang="zh-CN" smtClean="0"/>
              <a:t> </a:t>
            </a:r>
          </a:p>
        </p:txBody>
      </p:sp>
      <p:pic>
        <p:nvPicPr>
          <p:cNvPr id="30724" name="Picture 4" descr="img01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88913"/>
            <a:ext cx="8424863" cy="631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eaLnBrk="1" fontAlgn="auto" hangingPunct="1">
              <a:spcAft>
                <a:spcPts val="0"/>
              </a:spcAft>
              <a:defRPr/>
            </a:pPr>
            <a:r>
              <a:rPr lang="zh-CN" altLang="en-US" smtClean="0"/>
              <a:t>信息安全</a:t>
            </a:r>
            <a:r>
              <a:rPr lang="zh-CN" altLang="zh-CN" smtClean="0"/>
              <a:t>典型案例</a:t>
            </a:r>
            <a:r>
              <a:rPr lang="zh-CN" altLang="en-US" smtClean="0"/>
              <a:t>与事件</a:t>
            </a:r>
            <a:endParaRPr lang="zh-CN" altLang="en-US"/>
          </a:p>
        </p:txBody>
      </p:sp>
      <p:sp>
        <p:nvSpPr>
          <p:cNvPr id="2" name="文本占位符 1"/>
          <p:cNvSpPr>
            <a:spLocks noGrp="1"/>
          </p:cNvSpPr>
          <p:nvPr>
            <p:ph type="body" idx="1"/>
          </p:nvPr>
        </p:nvSpPr>
        <p:spPr/>
        <p:txBody>
          <a:bodyPr/>
          <a:lstStyle/>
          <a:p>
            <a:endParaRPr lang="zh-CN" altLang="en-US"/>
          </a:p>
        </p:txBody>
      </p:sp>
      <p:sp>
        <p:nvSpPr>
          <p:cNvPr id="31748" name="灯片编号占位符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F0E1E195-A628-4FFF-BDA5-DC5922C0F518}" type="slidenum">
              <a:rPr kumimoji="0" lang="en-US" altLang="zh-CN" sz="1000" smtClean="0">
                <a:solidFill>
                  <a:srgbClr val="FFFFFF"/>
                </a:solidFill>
              </a:rPr>
              <a:pPr eaLnBrk="1" hangingPunct="1"/>
              <a:t>26</a:t>
            </a:fld>
            <a:endParaRPr kumimoji="0" lang="en-US" altLang="zh-CN" sz="1000" smtClean="0">
              <a:solidFill>
                <a:srgbClr val="FFFFFF"/>
              </a:solidFill>
            </a:endParaRPr>
          </a:p>
        </p:txBody>
      </p:sp>
    </p:spTree>
  </p:cSld>
  <p:clrMapOvr>
    <a:masterClrMapping/>
  </p:clrMapOvr>
  <p:transition spd="slow">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idx="1"/>
          </p:nvPr>
        </p:nvSpPr>
        <p:spPr/>
        <p:txBody>
          <a:bodyPr/>
          <a:lstStyle/>
          <a:p>
            <a:r>
              <a:rPr lang="en-US" altLang="en-US" smtClean="0">
                <a:ea typeface="黑体" pitchFamily="49" charset="-122"/>
              </a:rPr>
              <a:t>1988</a:t>
            </a:r>
            <a:r>
              <a:rPr lang="zh-CN" altLang="en-US" smtClean="0"/>
              <a:t>年康奈尔大学的研究生罗伯特</a:t>
            </a:r>
            <a:r>
              <a:rPr lang="en-US" altLang="en-US" smtClean="0">
                <a:ea typeface="黑体" pitchFamily="49" charset="-122"/>
              </a:rPr>
              <a:t>.</a:t>
            </a:r>
            <a:r>
              <a:rPr lang="zh-CN" altLang="en-US" smtClean="0"/>
              <a:t>莫里斯</a:t>
            </a:r>
            <a:r>
              <a:rPr lang="en-US" altLang="en-US" smtClean="0">
                <a:ea typeface="黑体" pitchFamily="49" charset="-122"/>
              </a:rPr>
              <a:t>(22</a:t>
            </a:r>
            <a:r>
              <a:rPr lang="zh-CN" altLang="en-US" smtClean="0"/>
              <a:t>岁</a:t>
            </a:r>
            <a:r>
              <a:rPr lang="en-US" altLang="en-US" smtClean="0">
                <a:ea typeface="黑体" pitchFamily="49" charset="-122"/>
              </a:rPr>
              <a:t>)</a:t>
            </a:r>
            <a:r>
              <a:rPr lang="zh-CN" altLang="en-US" smtClean="0"/>
              <a:t>针对</a:t>
            </a:r>
            <a:r>
              <a:rPr lang="en-US" altLang="en-US" smtClean="0">
                <a:ea typeface="黑体" pitchFamily="49" charset="-122"/>
              </a:rPr>
              <a:t>UNIX</a:t>
            </a:r>
            <a:r>
              <a:rPr lang="zh-CN" altLang="en-US" smtClean="0"/>
              <a:t>的缺陷设计了“莫里斯”</a:t>
            </a:r>
            <a:r>
              <a:rPr lang="en-US" altLang="zh-CN"/>
              <a:t>(Morris)</a:t>
            </a:r>
            <a:r>
              <a:rPr lang="zh-CN" altLang="en-US" smtClean="0"/>
              <a:t>蠕虫，约</a:t>
            </a:r>
            <a:r>
              <a:rPr lang="en-US" altLang="zh-CN" smtClean="0"/>
              <a:t>6000</a:t>
            </a:r>
            <a:r>
              <a:rPr lang="zh-CN" altLang="en-US"/>
              <a:t>台计算机遭到破坏，造成</a:t>
            </a:r>
            <a:r>
              <a:rPr lang="en-US" altLang="zh-CN"/>
              <a:t>1500</a:t>
            </a:r>
            <a:r>
              <a:rPr lang="zh-CN" altLang="en-US"/>
              <a:t>万美元的损失</a:t>
            </a:r>
            <a:r>
              <a:rPr lang="zh-CN" altLang="en-US" smtClean="0"/>
              <a:t>。</a:t>
            </a:r>
          </a:p>
        </p:txBody>
      </p:sp>
      <p:sp>
        <p:nvSpPr>
          <p:cNvPr id="16387" name="Rectangle 2"/>
          <p:cNvSpPr>
            <a:spLocks noGrp="1" noChangeArrowheads="1"/>
          </p:cNvSpPr>
          <p:nvPr>
            <p:ph type="title"/>
          </p:nvPr>
        </p:nvSpPr>
        <p:spPr/>
        <p:txBody>
          <a:bodyPr/>
          <a:lstStyle/>
          <a:p>
            <a:pPr eaLnBrk="1" fontAlgn="auto" hangingPunct="1">
              <a:spcAft>
                <a:spcPts val="0"/>
              </a:spcAft>
              <a:defRPr/>
            </a:pPr>
            <a:r>
              <a:rPr lang="zh-CN" altLang="en-US" smtClean="0"/>
              <a:t>莫里斯蠕虫</a:t>
            </a:r>
          </a:p>
        </p:txBody>
      </p:sp>
      <p:sp>
        <p:nvSpPr>
          <p:cNvPr id="32771"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823B27E5-B377-4391-8280-B2285F617D83}" type="slidenum">
              <a:rPr kumimoji="0" lang="en-US" altLang="zh-CN" sz="1000" smtClean="0"/>
              <a:pPr eaLnBrk="1" hangingPunct="1"/>
              <a:t>27</a:t>
            </a:fld>
            <a:endParaRPr kumimoji="0" lang="en-US" altLang="zh-CN" sz="1000" smtClean="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3588714"/>
            <a:ext cx="3489056" cy="2618904"/>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2120" y="3552214"/>
            <a:ext cx="2673913" cy="2673913"/>
          </a:xfrm>
          <a:prstGeom prst="rect">
            <a:avLst/>
          </a:prstGeom>
        </p:spPr>
      </p:pic>
    </p:spTree>
  </p:cSld>
  <p:clrMapOvr>
    <a:masterClrMapping/>
  </p:clrMapOvr>
  <p:transition spd="slow">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idx="1"/>
          </p:nvPr>
        </p:nvSpPr>
        <p:spPr/>
        <p:txBody>
          <a:bodyPr/>
          <a:lstStyle/>
          <a:p>
            <a:pPr eaLnBrk="1" hangingPunct="1"/>
            <a:r>
              <a:rPr lang="zh-CN" altLang="en-US" smtClean="0"/>
              <a:t>破坏主板</a:t>
            </a:r>
            <a:r>
              <a:rPr lang="en-US" altLang="zh-CN" smtClean="0"/>
              <a:t>BIOS</a:t>
            </a:r>
            <a:r>
              <a:rPr lang="zh-CN" altLang="en-US" smtClean="0"/>
              <a:t>的数据，使计算机无法正常开机，破坏硬盘数据。</a:t>
            </a:r>
            <a:endParaRPr lang="en-US" altLang="zh-CN" smtClean="0"/>
          </a:p>
          <a:p>
            <a:pPr eaLnBrk="1" hangingPunct="1"/>
            <a:r>
              <a:rPr lang="en-US" altLang="zh-CN" smtClean="0"/>
              <a:t>1999</a:t>
            </a:r>
            <a:r>
              <a:rPr lang="zh-CN" altLang="en-US" smtClean="0"/>
              <a:t>年</a:t>
            </a:r>
            <a:r>
              <a:rPr lang="en-US" altLang="zh-CN" smtClean="0"/>
              <a:t>4</a:t>
            </a:r>
            <a:r>
              <a:rPr lang="zh-CN" altLang="en-US" smtClean="0"/>
              <a:t>月</a:t>
            </a:r>
            <a:r>
              <a:rPr lang="en-US" altLang="zh-CN" smtClean="0"/>
              <a:t>26</a:t>
            </a:r>
            <a:r>
              <a:rPr lang="zh-CN" altLang="en-US" smtClean="0"/>
              <a:t>日，在全球全面发作，全球有超过</a:t>
            </a:r>
            <a:r>
              <a:rPr lang="en-US" altLang="zh-CN" smtClean="0"/>
              <a:t>6000</a:t>
            </a:r>
            <a:r>
              <a:rPr lang="zh-CN" altLang="en-US" smtClean="0"/>
              <a:t>万台电脑被破坏，累计造成的损失超过</a:t>
            </a:r>
            <a:r>
              <a:rPr lang="en-US" altLang="zh-CN" smtClean="0"/>
              <a:t>10</a:t>
            </a:r>
            <a:r>
              <a:rPr lang="zh-CN" altLang="en-US" smtClean="0"/>
              <a:t>亿美元。</a:t>
            </a:r>
            <a:endParaRPr lang="en-US" altLang="zh-CN" smtClean="0"/>
          </a:p>
          <a:p>
            <a:pPr eaLnBrk="1" hangingPunct="1"/>
            <a:r>
              <a:rPr lang="en-US" altLang="zh-CN" smtClean="0"/>
              <a:t>4</a:t>
            </a:r>
            <a:r>
              <a:rPr lang="zh-CN" altLang="en-US" smtClean="0"/>
              <a:t>月</a:t>
            </a:r>
            <a:r>
              <a:rPr lang="en-US" altLang="zh-CN" smtClean="0"/>
              <a:t>26</a:t>
            </a:r>
            <a:r>
              <a:rPr lang="zh-CN" altLang="en-US" smtClean="0"/>
              <a:t>日大爆发，其它月</a:t>
            </a:r>
            <a:r>
              <a:rPr lang="en-US" altLang="zh-CN" smtClean="0"/>
              <a:t>26</a:t>
            </a:r>
            <a:r>
              <a:rPr lang="zh-CN" altLang="en-US" smtClean="0"/>
              <a:t>日小爆发</a:t>
            </a:r>
          </a:p>
        </p:txBody>
      </p:sp>
      <p:sp>
        <p:nvSpPr>
          <p:cNvPr id="16387" name="Rectangle 2"/>
          <p:cNvSpPr>
            <a:spLocks noGrp="1" noChangeArrowheads="1"/>
          </p:cNvSpPr>
          <p:nvPr>
            <p:ph type="title"/>
          </p:nvPr>
        </p:nvSpPr>
        <p:spPr/>
        <p:txBody>
          <a:bodyPr/>
          <a:lstStyle/>
          <a:p>
            <a:pPr eaLnBrk="1" fontAlgn="auto" hangingPunct="1">
              <a:spcAft>
                <a:spcPts val="0"/>
              </a:spcAft>
              <a:defRPr/>
            </a:pPr>
            <a:r>
              <a:rPr lang="en-US" altLang="zh-CN" smtClean="0"/>
              <a:t>CIH</a:t>
            </a:r>
            <a:r>
              <a:rPr lang="zh-CN" altLang="en-US" smtClean="0"/>
              <a:t>病毒</a:t>
            </a:r>
          </a:p>
        </p:txBody>
      </p:sp>
      <p:sp>
        <p:nvSpPr>
          <p:cNvPr id="33795"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8F9D6C6D-005A-458D-A25D-D33A7B7DD601}" type="slidenum">
              <a:rPr kumimoji="0" lang="en-US" altLang="zh-CN" sz="1000" smtClean="0"/>
              <a:pPr eaLnBrk="1" hangingPunct="1"/>
              <a:t>28</a:t>
            </a:fld>
            <a:endParaRPr kumimoji="0" lang="en-US" altLang="zh-CN" sz="1000" smtClean="0"/>
          </a:p>
        </p:txBody>
      </p:sp>
    </p:spTree>
  </p:cSld>
  <p:clrMapOvr>
    <a:masterClrMapping/>
  </p:clrMapOvr>
  <p:transition spd="slow">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Rot="1" noChangeArrowheads="1"/>
          </p:cNvSpPr>
          <p:nvPr>
            <p:ph idx="1"/>
          </p:nvPr>
        </p:nvSpPr>
        <p:spPr/>
        <p:txBody>
          <a:bodyPr/>
          <a:lstStyle/>
          <a:p>
            <a:pPr eaLnBrk="1" hangingPunct="1"/>
            <a:r>
              <a:rPr lang="en-US" altLang="zh-CN" smtClean="0"/>
              <a:t>2000</a:t>
            </a:r>
            <a:r>
              <a:rPr lang="zh-CN" altLang="en-US" smtClean="0"/>
              <a:t>年</a:t>
            </a:r>
            <a:r>
              <a:rPr lang="en-US" altLang="zh-CN" smtClean="0"/>
              <a:t>2</a:t>
            </a:r>
            <a:r>
              <a:rPr lang="zh-CN" altLang="en-US" smtClean="0"/>
              <a:t>三天内黑客使美国数家顶级互联网站</a:t>
            </a:r>
            <a:r>
              <a:rPr lang="en-US" altLang="zh-CN" smtClean="0"/>
              <a:t>——</a:t>
            </a:r>
            <a:r>
              <a:rPr lang="zh-CN" altLang="en-US" smtClean="0"/>
              <a:t>雅虎、亚马逊、</a:t>
            </a:r>
            <a:r>
              <a:rPr lang="en-US" altLang="zh-CN" smtClean="0"/>
              <a:t>EBAY</a:t>
            </a:r>
            <a:r>
              <a:rPr lang="zh-CN" altLang="en-US" smtClean="0"/>
              <a:t>、</a:t>
            </a:r>
            <a:r>
              <a:rPr lang="en-US" altLang="zh-CN" smtClean="0"/>
              <a:t>CNN</a:t>
            </a:r>
            <a:r>
              <a:rPr lang="zh-CN" altLang="en-US" smtClean="0"/>
              <a:t>陷入瘫痪，造成直接经济损失</a:t>
            </a:r>
            <a:r>
              <a:rPr lang="en-US" altLang="zh-CN" smtClean="0"/>
              <a:t>12</a:t>
            </a:r>
            <a:r>
              <a:rPr lang="zh-CN" altLang="en-US" smtClean="0"/>
              <a:t>亿美元。并引起股市动荡。</a:t>
            </a:r>
          </a:p>
          <a:p>
            <a:pPr lvl="1" eaLnBrk="1" hangingPunct="1"/>
            <a:endParaRPr lang="en-US" altLang="zh-CN" smtClean="0"/>
          </a:p>
        </p:txBody>
      </p:sp>
      <p:sp>
        <p:nvSpPr>
          <p:cNvPr id="18434" name="Rectangle 2"/>
          <p:cNvSpPr>
            <a:spLocks noGrp="1" noRot="1" noChangeArrowheads="1"/>
          </p:cNvSpPr>
          <p:nvPr>
            <p:ph type="title"/>
          </p:nvPr>
        </p:nvSpPr>
        <p:spPr/>
        <p:txBody>
          <a:bodyPr/>
          <a:lstStyle/>
          <a:p>
            <a:pPr eaLnBrk="1" fontAlgn="auto" hangingPunct="1">
              <a:spcAft>
                <a:spcPts val="0"/>
              </a:spcAft>
              <a:defRPr/>
            </a:pPr>
            <a:r>
              <a:rPr lang="en-US" altLang="zh-CN" smtClean="0"/>
              <a:t>DDoS</a:t>
            </a:r>
          </a:p>
        </p:txBody>
      </p:sp>
    </p:spTree>
  </p:cSld>
  <p:clrMapOvr>
    <a:masterClrMapping/>
  </p:clrMapOvr>
  <p:transition spd="slow">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8229600" cy="5188032"/>
          </a:xfrm>
        </p:spPr>
        <p:txBody>
          <a:bodyPr>
            <a:normAutofit/>
          </a:bodyPr>
          <a:lstStyle/>
          <a:p>
            <a:r>
              <a:rPr lang="zh-CN" altLang="en-US" smtClean="0"/>
              <a:t>现代社会建立在信息技术之上</a:t>
            </a:r>
            <a:endParaRPr lang="en-US" altLang="zh-CN" smtClean="0"/>
          </a:p>
          <a:p>
            <a:pPr lvl="1"/>
            <a:r>
              <a:rPr lang="zh-CN" altLang="en-US" smtClean="0"/>
              <a:t>电子政务、商务、医疗、教育、金融、智慧城市、智能交通、无人驾驶等</a:t>
            </a:r>
            <a:endParaRPr lang="en-US" altLang="zh-CN" smtClean="0"/>
          </a:p>
          <a:p>
            <a:r>
              <a:rPr lang="zh-CN" altLang="en-US" smtClean="0"/>
              <a:t>信息安全是：</a:t>
            </a:r>
            <a:endParaRPr lang="en-US" altLang="zh-CN" smtClean="0"/>
          </a:p>
          <a:p>
            <a:pPr lvl="1"/>
            <a:r>
              <a:rPr lang="zh-CN" altLang="en-US" smtClean="0"/>
              <a:t>古老的技术</a:t>
            </a:r>
            <a:endParaRPr lang="en-US" altLang="zh-CN" smtClean="0"/>
          </a:p>
          <a:p>
            <a:pPr lvl="1"/>
            <a:r>
              <a:rPr lang="zh-CN" altLang="en-US" smtClean="0"/>
              <a:t>快速发展的技术</a:t>
            </a:r>
            <a:endParaRPr lang="en-US" altLang="zh-CN" smtClean="0"/>
          </a:p>
          <a:p>
            <a:r>
              <a:rPr lang="zh-CN" altLang="en-US" smtClean="0"/>
              <a:t>关系个人、集体、社会、国家安危</a:t>
            </a:r>
            <a:endParaRPr lang="en-US" altLang="zh-CN" smtClean="0"/>
          </a:p>
        </p:txBody>
      </p:sp>
      <p:sp>
        <p:nvSpPr>
          <p:cNvPr id="3" name="标题 2"/>
          <p:cNvSpPr>
            <a:spLocks noGrp="1"/>
          </p:cNvSpPr>
          <p:nvPr>
            <p:ph type="title"/>
          </p:nvPr>
        </p:nvSpPr>
        <p:spPr/>
        <p:txBody>
          <a:bodyPr/>
          <a:lstStyle/>
          <a:p>
            <a:r>
              <a:rPr lang="zh-CN" altLang="en-US" smtClean="0"/>
              <a:t>背景</a:t>
            </a:r>
            <a:endParaRPr lang="zh-CN" altLang="en-US"/>
          </a:p>
        </p:txBody>
      </p:sp>
      <p:sp>
        <p:nvSpPr>
          <p:cNvPr id="4" name="灯片编号占位符 3"/>
          <p:cNvSpPr>
            <a:spLocks noGrp="1"/>
          </p:cNvSpPr>
          <p:nvPr>
            <p:ph type="sldNum" sz="quarter" idx="4294967295"/>
          </p:nvPr>
        </p:nvSpPr>
        <p:spPr>
          <a:xfrm>
            <a:off x="4277113" y="6407944"/>
            <a:ext cx="510911" cy="450056"/>
          </a:xfrm>
          <a:prstGeom prst="rect">
            <a:avLst/>
          </a:prstGeom>
        </p:spPr>
        <p:txBody>
          <a:bodyPr/>
          <a:lstStyle/>
          <a:p>
            <a:fld id="{D068C32B-520D-4EFC-9268-6CE2BDE195C1}" type="slidenum">
              <a:rPr lang="en-US" altLang="zh-CN" smtClean="0"/>
              <a:pPr/>
              <a:t>3</a:t>
            </a:fld>
            <a:endParaRPr lang="en-US" altLang="zh-CN"/>
          </a:p>
        </p:txBody>
      </p:sp>
    </p:spTree>
  </p:cSld>
  <p:clrMapOvr>
    <a:masterClrMapping/>
  </p:clrMapOvr>
  <p:transition spd="slow">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3"/>
          <p:cNvSpPr>
            <a:spLocks noGrp="1" noChangeArrowheads="1"/>
          </p:cNvSpPr>
          <p:nvPr>
            <p:ph idx="1"/>
          </p:nvPr>
        </p:nvSpPr>
        <p:spPr/>
        <p:txBody>
          <a:bodyPr>
            <a:normAutofit/>
          </a:bodyPr>
          <a:lstStyle/>
          <a:p>
            <a:pPr>
              <a:defRPr/>
            </a:pPr>
            <a:r>
              <a:rPr lang="en-US" altLang="zh-CN" smtClean="0"/>
              <a:t>2001</a:t>
            </a:r>
            <a:r>
              <a:rPr lang="zh-CN" altLang="en-US" smtClean="0"/>
              <a:t>年</a:t>
            </a:r>
            <a:r>
              <a:rPr lang="en-US" altLang="zh-CN" smtClean="0"/>
              <a:t>9</a:t>
            </a:r>
            <a:r>
              <a:rPr lang="zh-CN" altLang="en-US" smtClean="0"/>
              <a:t>月</a:t>
            </a:r>
            <a:r>
              <a:rPr lang="en-US" altLang="zh-CN" smtClean="0"/>
              <a:t>18</a:t>
            </a:r>
            <a:r>
              <a:rPr lang="zh-CN" altLang="en-US" smtClean="0"/>
              <a:t>日全球蔓延</a:t>
            </a:r>
            <a:r>
              <a:rPr lang="zh-CN" altLang="en-US"/>
              <a:t>，能够</a:t>
            </a:r>
            <a:r>
              <a:rPr lang="zh-CN" altLang="en-US" smtClean="0"/>
              <a:t>多渠道传播，如邮件、主动攻击服务器（如</a:t>
            </a:r>
            <a:r>
              <a:rPr lang="en-US" altLang="zh-CN" smtClean="0"/>
              <a:t>IIS</a:t>
            </a:r>
            <a:r>
              <a:rPr lang="zh-CN" altLang="en-US" smtClean="0"/>
              <a:t>）、即时通讯工具、</a:t>
            </a:r>
            <a:r>
              <a:rPr lang="en-US" altLang="zh-CN" smtClean="0"/>
              <a:t>FTP</a:t>
            </a:r>
            <a:r>
              <a:rPr lang="zh-CN" altLang="en-US" smtClean="0"/>
              <a:t>、网页浏览，传染性极强。</a:t>
            </a:r>
            <a:endParaRPr lang="en-US" altLang="zh-CN" smtClean="0"/>
          </a:p>
          <a:p>
            <a:pPr marL="365760" indent="-256032" eaLnBrk="1" fontAlgn="auto" hangingPunct="1">
              <a:spcAft>
                <a:spcPts val="0"/>
              </a:spcAft>
              <a:buFont typeface="Wingdings 3"/>
              <a:buChar char=""/>
              <a:defRPr/>
            </a:pPr>
            <a:r>
              <a:rPr lang="zh-CN" altLang="en-US" smtClean="0"/>
              <a:t>感染后占用大量网络带宽和计算机资源，对网络造成很大影响，甚至瘫痪，造成</a:t>
            </a:r>
            <a:r>
              <a:rPr lang="en-US" altLang="zh-CN" smtClean="0"/>
              <a:t>PC</a:t>
            </a:r>
            <a:r>
              <a:rPr lang="zh-CN" altLang="en-US" smtClean="0"/>
              <a:t>速度明显下降。</a:t>
            </a:r>
            <a:endParaRPr lang="en-US" altLang="zh-CN" smtClean="0"/>
          </a:p>
          <a:p>
            <a:pPr marL="365760" indent="-256032" eaLnBrk="1" fontAlgn="auto" hangingPunct="1">
              <a:spcAft>
                <a:spcPts val="0"/>
              </a:spcAft>
              <a:buFont typeface="Wingdings 3"/>
              <a:buChar char=""/>
              <a:defRPr/>
            </a:pPr>
            <a:r>
              <a:rPr lang="zh-CN" altLang="en-US" smtClean="0"/>
              <a:t>约</a:t>
            </a:r>
            <a:r>
              <a:rPr lang="en-US" altLang="zh-CN"/>
              <a:t>5.9</a:t>
            </a:r>
            <a:r>
              <a:rPr lang="zh-CN" altLang="en-US"/>
              <a:t>亿美元的</a:t>
            </a:r>
            <a:r>
              <a:rPr lang="zh-CN" altLang="en-US" smtClean="0"/>
              <a:t>损失。</a:t>
            </a:r>
            <a:endParaRPr lang="en-US" altLang="zh-CN"/>
          </a:p>
          <a:p>
            <a:pPr marL="365760" indent="-256032" eaLnBrk="1" fontAlgn="auto" hangingPunct="1">
              <a:spcAft>
                <a:spcPts val="0"/>
              </a:spcAft>
              <a:buFont typeface="Wingdings 3"/>
              <a:buChar char=""/>
              <a:defRPr/>
            </a:pPr>
            <a:endParaRPr lang="zh-CN" altLang="en-US" smtClean="0"/>
          </a:p>
        </p:txBody>
      </p:sp>
      <p:sp>
        <p:nvSpPr>
          <p:cNvPr id="17411" name="Rectangle 2"/>
          <p:cNvSpPr>
            <a:spLocks noGrp="1" noChangeArrowheads="1"/>
          </p:cNvSpPr>
          <p:nvPr>
            <p:ph type="title"/>
          </p:nvPr>
        </p:nvSpPr>
        <p:spPr/>
        <p:txBody>
          <a:bodyPr/>
          <a:lstStyle/>
          <a:p>
            <a:pPr eaLnBrk="1" fontAlgn="auto" hangingPunct="1">
              <a:spcAft>
                <a:spcPts val="0"/>
              </a:spcAft>
              <a:defRPr/>
            </a:pPr>
            <a:r>
              <a:rPr lang="zh-CN" altLang="en-US" smtClean="0"/>
              <a:t>尼姆达蠕虫</a:t>
            </a:r>
          </a:p>
        </p:txBody>
      </p:sp>
      <p:sp>
        <p:nvSpPr>
          <p:cNvPr id="35843"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E0E47FA7-96A9-4A1E-BC67-69F43BF17A37}" type="slidenum">
              <a:rPr kumimoji="0" lang="en-US" altLang="zh-CN" sz="1000" smtClean="0"/>
              <a:pPr eaLnBrk="1" hangingPunct="1"/>
              <a:t>30</a:t>
            </a:fld>
            <a:endParaRPr kumimoji="0" lang="en-US" altLang="zh-CN" sz="1000" smtClean="0"/>
          </a:p>
        </p:txBody>
      </p:sp>
    </p:spTree>
  </p:cSld>
  <p:clrMapOvr>
    <a:masterClrMapping/>
  </p:clrMapOvr>
  <p:transition spd="slow">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idx="1"/>
          </p:nvPr>
        </p:nvSpPr>
        <p:spPr/>
        <p:txBody>
          <a:bodyPr/>
          <a:lstStyle/>
          <a:p>
            <a:pPr eaLnBrk="1" hangingPunct="1"/>
            <a:r>
              <a:rPr lang="en-US" altLang="zh-CN" smtClean="0"/>
              <a:t>2001</a:t>
            </a:r>
            <a:r>
              <a:rPr lang="zh-CN" altLang="en-US" smtClean="0"/>
              <a:t>年发生</a:t>
            </a:r>
            <a:r>
              <a:rPr lang="en-US" altLang="zh-CN" smtClean="0"/>
              <a:t>EP-3</a:t>
            </a:r>
            <a:r>
              <a:rPr lang="zh-CN" altLang="en-US" smtClean="0"/>
              <a:t>撞机事件后，中美民众敌对情绪迅速膨胀，数万网络黑客上演黑客大战，数千家网络战被黑。它揭开了信息时代网络战争的序幕</a:t>
            </a:r>
          </a:p>
        </p:txBody>
      </p:sp>
      <p:sp>
        <p:nvSpPr>
          <p:cNvPr id="19458" name="Rectangle 2"/>
          <p:cNvSpPr>
            <a:spLocks noGrp="1" noChangeArrowheads="1"/>
          </p:cNvSpPr>
          <p:nvPr>
            <p:ph type="title"/>
          </p:nvPr>
        </p:nvSpPr>
        <p:spPr/>
        <p:txBody>
          <a:bodyPr/>
          <a:lstStyle/>
          <a:p>
            <a:pPr eaLnBrk="1" fontAlgn="auto" hangingPunct="1">
              <a:spcAft>
                <a:spcPts val="0"/>
              </a:spcAft>
              <a:defRPr/>
            </a:pPr>
            <a:r>
              <a:rPr lang="zh-CN" altLang="en-US" smtClean="0"/>
              <a:t>中美黑客大战</a:t>
            </a:r>
          </a:p>
        </p:txBody>
      </p:sp>
      <p:pic>
        <p:nvPicPr>
          <p:cNvPr id="4" name="Picture 5" descr="158927_74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846563" y="3668317"/>
            <a:ext cx="5113233" cy="278854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object 8"/>
          <p:cNvSpPr/>
          <p:nvPr/>
        </p:nvSpPr>
        <p:spPr>
          <a:xfrm>
            <a:off x="457200" y="3685469"/>
            <a:ext cx="3421379" cy="230352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3"/>
          <p:cNvSpPr>
            <a:spLocks noGrp="1" noChangeArrowheads="1"/>
          </p:cNvSpPr>
          <p:nvPr>
            <p:ph idx="1"/>
          </p:nvPr>
        </p:nvSpPr>
        <p:spPr/>
        <p:txBody>
          <a:bodyPr/>
          <a:lstStyle/>
          <a:p>
            <a:pPr eaLnBrk="1" hangingPunct="1"/>
            <a:r>
              <a:rPr lang="zh-CN" altLang="en-US" smtClean="0"/>
              <a:t>从</a:t>
            </a:r>
            <a:r>
              <a:rPr lang="en-US" altLang="zh-CN" smtClean="0"/>
              <a:t>2004</a:t>
            </a:r>
            <a:r>
              <a:rPr lang="zh-CN" altLang="en-US" smtClean="0"/>
              <a:t>年</a:t>
            </a:r>
            <a:r>
              <a:rPr lang="en-US" altLang="zh-CN" smtClean="0"/>
              <a:t>10</a:t>
            </a:r>
            <a:r>
              <a:rPr lang="zh-CN" altLang="en-US" smtClean="0"/>
              <a:t>月起，北京一家音乐网站连续</a:t>
            </a:r>
            <a:r>
              <a:rPr lang="en-US" altLang="zh-CN" smtClean="0"/>
              <a:t>3</a:t>
            </a:r>
            <a:r>
              <a:rPr lang="zh-CN" altLang="en-US" smtClean="0"/>
              <a:t>个月遭到一个控制超过</a:t>
            </a:r>
            <a:r>
              <a:rPr lang="en-US" altLang="zh-CN" smtClean="0"/>
              <a:t>6</a:t>
            </a:r>
            <a:r>
              <a:rPr lang="zh-CN" altLang="en-US" smtClean="0"/>
              <a:t>万台电脑的“僵尸网络”的“拒绝服务”攻击，造成经济损失达</a:t>
            </a:r>
            <a:r>
              <a:rPr lang="en-US" altLang="zh-CN" smtClean="0"/>
              <a:t>700</a:t>
            </a:r>
            <a:r>
              <a:rPr lang="zh-CN" altLang="en-US" smtClean="0"/>
              <a:t>余万元。</a:t>
            </a:r>
          </a:p>
        </p:txBody>
      </p:sp>
      <p:sp>
        <p:nvSpPr>
          <p:cNvPr id="21508" name="Rectangle 5"/>
          <p:cNvSpPr>
            <a:spLocks noGrp="1" noChangeArrowheads="1"/>
          </p:cNvSpPr>
          <p:nvPr>
            <p:ph type="title"/>
          </p:nvPr>
        </p:nvSpPr>
        <p:spPr/>
        <p:txBody>
          <a:bodyPr/>
          <a:lstStyle/>
          <a:p>
            <a:pPr eaLnBrk="1" fontAlgn="auto" hangingPunct="1">
              <a:spcAft>
                <a:spcPts val="0"/>
              </a:spcAft>
              <a:defRPr/>
            </a:pPr>
            <a:r>
              <a:rPr lang="zh-CN" altLang="en-US" smtClean="0"/>
              <a:t>计算机犯罪</a:t>
            </a:r>
          </a:p>
        </p:txBody>
      </p:sp>
      <p:sp>
        <p:nvSpPr>
          <p:cNvPr id="37891"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37DE5AB0-B5CA-4D54-85B8-E64C9C291784}" type="slidenum">
              <a:rPr kumimoji="0" lang="en-US" altLang="zh-CN" sz="1000" smtClean="0"/>
              <a:pPr eaLnBrk="1" hangingPunct="1"/>
              <a:t>32</a:t>
            </a:fld>
            <a:endParaRPr kumimoji="0" lang="en-US" altLang="zh-CN" sz="1000" smtClean="0"/>
          </a:p>
        </p:txBody>
      </p:sp>
    </p:spTree>
  </p:cSld>
  <p:clrMapOvr>
    <a:masterClrMapping/>
  </p:clrMapOvr>
  <p:transition spd="slow">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7" name="Rectangle 3"/>
          <p:cNvSpPr>
            <a:spLocks noGrp="1" noChangeArrowheads="1"/>
          </p:cNvSpPr>
          <p:nvPr>
            <p:ph idx="1"/>
          </p:nvPr>
        </p:nvSpPr>
        <p:spPr/>
        <p:txBody>
          <a:bodyPr/>
          <a:lstStyle/>
          <a:p>
            <a:pPr eaLnBrk="1" hangingPunct="1"/>
            <a:r>
              <a:rPr lang="en-US" altLang="en-US" smtClean="0">
                <a:ea typeface="黑体" pitchFamily="49" charset="-122"/>
              </a:rPr>
              <a:t>2006年底大范围爆发</a:t>
            </a:r>
            <a:r>
              <a:rPr lang="zh-CN" altLang="en-US" smtClean="0"/>
              <a:t>，李俊，武汉新洲区人，中专水泥工艺专业；</a:t>
            </a:r>
          </a:p>
          <a:p>
            <a:pPr eaLnBrk="1" hangingPunct="1"/>
            <a:r>
              <a:rPr lang="en-US" altLang="en-US" smtClean="0">
                <a:ea typeface="黑体" pitchFamily="49" charset="-122"/>
              </a:rPr>
              <a:t>病毒会删除扩展名为gho的文件，使用户无法使用ghost软件恢复操作系统。“熊猫烧香”搜索硬盘中的.exe可执行文件并感染</a:t>
            </a:r>
            <a:r>
              <a:rPr lang="zh-CN" altLang="en-US" smtClean="0">
                <a:ea typeface="黑体" pitchFamily="49" charset="-122"/>
              </a:rPr>
              <a:t>，</a:t>
            </a:r>
            <a:r>
              <a:rPr lang="en-US" altLang="en-US" smtClean="0">
                <a:ea typeface="黑体" pitchFamily="49" charset="-122"/>
              </a:rPr>
              <a:t>感染后的文件图标变成"熊猫烧香"图案。</a:t>
            </a:r>
          </a:p>
        </p:txBody>
      </p:sp>
      <p:sp>
        <p:nvSpPr>
          <p:cNvPr id="318466" name="Rectangle 2"/>
          <p:cNvSpPr>
            <a:spLocks noGrp="1" noChangeArrowheads="1"/>
          </p:cNvSpPr>
          <p:nvPr>
            <p:ph type="title"/>
          </p:nvPr>
        </p:nvSpPr>
        <p:spPr/>
        <p:txBody>
          <a:bodyPr/>
          <a:lstStyle/>
          <a:p>
            <a:pPr eaLnBrk="1" fontAlgn="auto" hangingPunct="1">
              <a:spcAft>
                <a:spcPts val="0"/>
              </a:spcAft>
              <a:defRPr/>
            </a:pPr>
            <a:r>
              <a:rPr lang="en-US" altLang="en-US" smtClean="0"/>
              <a:t>熊猫烧香</a:t>
            </a:r>
            <a:endParaRPr lang="zh-CN" altLang="en-US"/>
          </a:p>
        </p:txBody>
      </p:sp>
      <p:grpSp>
        <p:nvGrpSpPr>
          <p:cNvPr id="38916" name="Group 7"/>
          <p:cNvGrpSpPr>
            <a:grpSpLocks/>
          </p:cNvGrpSpPr>
          <p:nvPr/>
        </p:nvGrpSpPr>
        <p:grpSpPr bwMode="auto">
          <a:xfrm>
            <a:off x="2555776" y="4653136"/>
            <a:ext cx="2808288" cy="1052513"/>
            <a:chOff x="748" y="3321"/>
            <a:chExt cx="2132" cy="999"/>
          </a:xfrm>
        </p:grpSpPr>
        <p:pic>
          <p:nvPicPr>
            <p:cNvPr id="38917" name="Picture 4" descr="u=3783805490,2764607136&amp;fm=0&amp;gp=0"/>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54" y="3321"/>
              <a:ext cx="726" cy="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5" descr="u=3783805490,2764607136&amp;fm=0&amp;gp=0"/>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74" y="3321"/>
              <a:ext cx="680" cy="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6" descr="u=3783805490,2764607136&amp;fm=0&amp;gp=0"/>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48" y="3321"/>
              <a:ext cx="680" cy="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18467">
                                            <p:txEl>
                                              <p:pRg st="0" end="0"/>
                                            </p:txEl>
                                          </p:spTgt>
                                        </p:tgtEl>
                                        <p:attrNameLst>
                                          <p:attrName>style.visibility</p:attrName>
                                        </p:attrNameLst>
                                      </p:cBhvr>
                                      <p:to>
                                        <p:strVal val="visible"/>
                                      </p:to>
                                    </p:set>
                                    <p:animEffect transition="in" filter="wipe(up)">
                                      <p:cBhvr>
                                        <p:cTn id="7" dur="500"/>
                                        <p:tgtEl>
                                          <p:spTgt spid="3184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18467">
                                            <p:txEl>
                                              <p:pRg st="1" end="1"/>
                                            </p:txEl>
                                          </p:spTgt>
                                        </p:tgtEl>
                                        <p:attrNameLst>
                                          <p:attrName>style.visibility</p:attrName>
                                        </p:attrNameLst>
                                      </p:cBhvr>
                                      <p:to>
                                        <p:strVal val="visible"/>
                                      </p:to>
                                    </p:set>
                                    <p:animEffect transition="in" filter="wipe(up)">
                                      <p:cBhvr>
                                        <p:cTn id="12" dur="500"/>
                                        <p:tgtEl>
                                          <p:spTgt spid="3184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idx="1"/>
          </p:nvPr>
        </p:nvSpPr>
        <p:spPr/>
        <p:txBody>
          <a:bodyPr/>
          <a:lstStyle/>
          <a:p>
            <a:pPr eaLnBrk="1" hangingPunct="1"/>
            <a:r>
              <a:rPr lang="en-US" altLang="zh-CN" smtClean="0"/>
              <a:t>2011</a:t>
            </a:r>
            <a:r>
              <a:rPr lang="zh-CN" altLang="en-US" smtClean="0"/>
              <a:t>年</a:t>
            </a:r>
            <a:r>
              <a:rPr lang="en-US" altLang="zh-CN" smtClean="0"/>
              <a:t>12</a:t>
            </a:r>
            <a:r>
              <a:rPr lang="zh-CN" altLang="en-US" smtClean="0"/>
              <a:t>月，</a:t>
            </a:r>
            <a:r>
              <a:rPr lang="en-US" altLang="zh-CN" smtClean="0"/>
              <a:t>CSDN</a:t>
            </a:r>
            <a:r>
              <a:rPr lang="zh-CN" altLang="en-US" smtClean="0"/>
              <a:t>的安全系统遭到黑客攻击，</a:t>
            </a:r>
            <a:r>
              <a:rPr lang="en-US" altLang="zh-CN" smtClean="0"/>
              <a:t>600</a:t>
            </a:r>
            <a:r>
              <a:rPr lang="zh-CN" altLang="en-US" smtClean="0"/>
              <a:t>万用户的登录名、密码及邮箱遭到泄漏。</a:t>
            </a:r>
            <a:endParaRPr lang="en-US" altLang="zh-CN" smtClean="0"/>
          </a:p>
          <a:p>
            <a:pPr eaLnBrk="1" hangingPunct="1"/>
            <a:r>
              <a:rPr lang="zh-CN" altLang="en-US" smtClean="0"/>
              <a:t>随后，网上又曝出世纪佳缘、天涯社区、开心网等</a:t>
            </a:r>
            <a:r>
              <a:rPr lang="en-US" altLang="zh-CN" smtClean="0"/>
              <a:t>10</a:t>
            </a:r>
            <a:r>
              <a:rPr lang="zh-CN" altLang="en-US" smtClean="0"/>
              <a:t>余家国内知名网站近</a:t>
            </a:r>
            <a:r>
              <a:rPr lang="en-US" altLang="zh-CN" smtClean="0"/>
              <a:t>5000</a:t>
            </a:r>
            <a:r>
              <a:rPr lang="zh-CN" altLang="en-US" smtClean="0"/>
              <a:t>万用户的信息被公布。</a:t>
            </a:r>
          </a:p>
        </p:txBody>
      </p:sp>
      <p:sp>
        <p:nvSpPr>
          <p:cNvPr id="20483" name="Rectangle 2"/>
          <p:cNvSpPr>
            <a:spLocks noGrp="1" noChangeArrowheads="1"/>
          </p:cNvSpPr>
          <p:nvPr>
            <p:ph type="title"/>
          </p:nvPr>
        </p:nvSpPr>
        <p:spPr/>
        <p:txBody>
          <a:bodyPr/>
          <a:lstStyle/>
          <a:p>
            <a:pPr eaLnBrk="1" fontAlgn="auto" hangingPunct="1">
              <a:spcAft>
                <a:spcPts val="0"/>
              </a:spcAft>
              <a:defRPr/>
            </a:pPr>
            <a:r>
              <a:rPr lang="en-US" altLang="zh-CN" b="0">
                <a:effectLst/>
              </a:rPr>
              <a:t>CSDN</a:t>
            </a:r>
            <a:r>
              <a:rPr lang="zh-CN" altLang="en-US" b="0">
                <a:effectLst/>
              </a:rPr>
              <a:t>泄密门</a:t>
            </a:r>
          </a:p>
        </p:txBody>
      </p:sp>
      <p:sp>
        <p:nvSpPr>
          <p:cNvPr id="39939"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C4590622-8109-4B14-BEA6-46A092A16B4E}" type="slidenum">
              <a:rPr kumimoji="0" lang="en-US" altLang="zh-CN" sz="1000" smtClean="0"/>
              <a:pPr eaLnBrk="1" hangingPunct="1"/>
              <a:t>34</a:t>
            </a:fld>
            <a:endParaRPr kumimoji="0" lang="en-US" altLang="zh-CN" sz="1000" smtClean="0"/>
          </a:p>
        </p:txBody>
      </p:sp>
    </p:spTree>
  </p:cSld>
  <p:clrMapOvr>
    <a:masterClrMapping/>
  </p:clrMapOvr>
  <p:transition spd="slow">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2"/>
          <p:cNvSpPr>
            <a:spLocks noGrp="1" noChangeArrowheads="1"/>
          </p:cNvSpPr>
          <p:nvPr>
            <p:ph idx="1"/>
          </p:nvPr>
        </p:nvSpPr>
        <p:spPr/>
        <p:txBody>
          <a:bodyPr>
            <a:normAutofit/>
          </a:bodyPr>
          <a:lstStyle/>
          <a:p>
            <a:pPr eaLnBrk="1" hangingPunct="1"/>
            <a:r>
              <a:rPr lang="zh-CN" altLang="en-US" smtClean="0"/>
              <a:t>网络钓鱼</a:t>
            </a:r>
            <a:r>
              <a:rPr lang="en-US" altLang="zh-CN" smtClean="0"/>
              <a:t>(Phishing)</a:t>
            </a:r>
          </a:p>
          <a:p>
            <a:pPr lvl="1" eaLnBrk="1" hangingPunct="1"/>
            <a:r>
              <a:rPr lang="zh-CN" altLang="en-US" smtClean="0"/>
              <a:t>假银行：</a:t>
            </a:r>
            <a:endParaRPr lang="en-US" altLang="zh-CN" smtClean="0"/>
          </a:p>
          <a:p>
            <a:pPr lvl="2"/>
            <a:r>
              <a:rPr lang="zh-CN" altLang="en-US" smtClean="0"/>
              <a:t>假中国银行域名</a:t>
            </a:r>
            <a:r>
              <a:rPr lang="en-US" altLang="zh-CN" smtClean="0">
                <a:hlinkClick r:id="rId3"/>
              </a:rPr>
              <a:t>www.bank-off-china.com</a:t>
            </a:r>
            <a:r>
              <a:rPr lang="zh-CN" altLang="en-US" smtClean="0"/>
              <a:t>，真</a:t>
            </a:r>
            <a:r>
              <a:rPr lang="en-US" altLang="zh-CN" smtClean="0">
                <a:hlinkClick r:id="rId4"/>
              </a:rPr>
              <a:t>www.bank-of-china.com</a:t>
            </a:r>
            <a:r>
              <a:rPr lang="zh-CN" altLang="en-US" smtClean="0"/>
              <a:t>；</a:t>
            </a:r>
            <a:endParaRPr lang="en-US" altLang="zh-CN" smtClean="0"/>
          </a:p>
          <a:p>
            <a:pPr lvl="2"/>
            <a:r>
              <a:rPr lang="zh-CN" altLang="en-US" smtClean="0"/>
              <a:t>假中国工商银行</a:t>
            </a:r>
            <a:r>
              <a:rPr lang="en-US" altLang="zh-CN" smtClean="0"/>
              <a:t>www.1cbc.com.cn</a:t>
            </a:r>
            <a:r>
              <a:rPr lang="zh-CN" altLang="en-US" smtClean="0"/>
              <a:t>，真</a:t>
            </a:r>
            <a:r>
              <a:rPr lang="en-US" altLang="zh-CN" smtClean="0"/>
              <a:t>www.icbc.com.cn</a:t>
            </a:r>
          </a:p>
          <a:p>
            <a:pPr lvl="1" eaLnBrk="1" hangingPunct="1"/>
            <a:r>
              <a:rPr lang="zh-CN" altLang="en-US" smtClean="0"/>
              <a:t>学历查询假网站</a:t>
            </a:r>
          </a:p>
          <a:p>
            <a:pPr lvl="1" eaLnBrk="1" hangingPunct="1"/>
            <a:r>
              <a:rPr lang="zh-CN" altLang="en-US" smtClean="0"/>
              <a:t>假中华慈善总会骗印度洋海啸捐款</a:t>
            </a:r>
          </a:p>
          <a:p>
            <a:pPr lvl="1" eaLnBrk="1" hangingPunct="1"/>
            <a:r>
              <a:rPr lang="zh-CN" altLang="en-US" smtClean="0"/>
              <a:t>假网上订票 </a:t>
            </a:r>
          </a:p>
          <a:p>
            <a:pPr lvl="1" eaLnBrk="1" hangingPunct="1"/>
            <a:r>
              <a:rPr lang="zh-CN" altLang="en-US" smtClean="0"/>
              <a:t>假免费赠送</a:t>
            </a:r>
            <a:r>
              <a:rPr lang="en-US" altLang="zh-CN" smtClean="0"/>
              <a:t>QQ</a:t>
            </a:r>
            <a:r>
              <a:rPr lang="zh-CN" altLang="en-US" smtClean="0"/>
              <a:t>币 </a:t>
            </a:r>
          </a:p>
          <a:p>
            <a:pPr lvl="1" eaLnBrk="1" hangingPunct="1"/>
            <a:endParaRPr lang="en-US" altLang="zh-CN" smtClean="0"/>
          </a:p>
        </p:txBody>
      </p:sp>
      <p:sp>
        <p:nvSpPr>
          <p:cNvPr id="25604" name="Rectangle 4"/>
          <p:cNvSpPr>
            <a:spLocks noGrp="1" noChangeArrowheads="1"/>
          </p:cNvSpPr>
          <p:nvPr>
            <p:ph type="title"/>
          </p:nvPr>
        </p:nvSpPr>
        <p:spPr/>
        <p:txBody>
          <a:bodyPr/>
          <a:lstStyle/>
          <a:p>
            <a:pPr eaLnBrk="1" fontAlgn="auto" hangingPunct="1">
              <a:spcAft>
                <a:spcPts val="0"/>
              </a:spcAft>
              <a:defRPr/>
            </a:pPr>
            <a:r>
              <a:rPr lang="zh-CN" altLang="en-US" smtClean="0"/>
              <a:t>网络欺诈</a:t>
            </a:r>
          </a:p>
        </p:txBody>
      </p:sp>
      <p:sp>
        <p:nvSpPr>
          <p:cNvPr id="40963"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67759897-1916-43D4-8C3D-1130F44CE8C6}" type="slidenum">
              <a:rPr kumimoji="0" lang="en-US" altLang="zh-CN" sz="1000" smtClean="0"/>
              <a:pPr eaLnBrk="1" hangingPunct="1"/>
              <a:t>35</a:t>
            </a:fld>
            <a:endParaRPr kumimoji="0" lang="en-US" altLang="zh-CN" sz="1000" smtClean="0"/>
          </a:p>
        </p:txBody>
      </p:sp>
    </p:spTree>
  </p:cSld>
  <p:clrMapOvr>
    <a:masterClrMapping/>
  </p:clrMapOvr>
  <p:transition spd="slow">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内容占位符 1"/>
          <p:cNvSpPr>
            <a:spLocks noGrp="1"/>
          </p:cNvSpPr>
          <p:nvPr>
            <p:ph idx="1"/>
          </p:nvPr>
        </p:nvSpPr>
        <p:spPr/>
        <p:txBody>
          <a:bodyPr/>
          <a:lstStyle/>
          <a:p>
            <a:pPr eaLnBrk="1" hangingPunct="1"/>
            <a:r>
              <a:rPr lang="zh-CN" altLang="en-US" smtClean="0"/>
              <a:t>尊敬的移动手机用户</a:t>
            </a:r>
            <a:r>
              <a:rPr lang="en-US" altLang="zh-CN" smtClean="0"/>
              <a:t>:</a:t>
            </a:r>
            <a:r>
              <a:rPr lang="zh-CN" altLang="en-US" smtClean="0"/>
              <a:t>您的手机号码已被中央电视台</a:t>
            </a:r>
            <a:r>
              <a:rPr lang="en-US" altLang="zh-CN" smtClean="0"/>
              <a:t>【</a:t>
            </a:r>
            <a:r>
              <a:rPr lang="zh-CN" altLang="en-US" smtClean="0"/>
              <a:t>我要上春晚</a:t>
            </a:r>
            <a:r>
              <a:rPr lang="en-US" altLang="zh-CN" smtClean="0"/>
              <a:t>】</a:t>
            </a:r>
            <a:r>
              <a:rPr lang="zh-CN" altLang="en-US" smtClean="0"/>
              <a:t>节目组抽选为场外幸运观众，您将获得由央视直通春晚送出的梦想创业基金</a:t>
            </a:r>
            <a:r>
              <a:rPr lang="en-US" altLang="zh-CN" smtClean="0"/>
              <a:t>88000</a:t>
            </a:r>
            <a:r>
              <a:rPr lang="zh-CN" altLang="en-US" smtClean="0"/>
              <a:t>元人民币及苹果笔记本电脑一台，请使用电脑登陆活动网站</a:t>
            </a:r>
            <a:r>
              <a:rPr lang="en-US" altLang="zh-CN" smtClean="0"/>
              <a:t>:www.cjtv03.com</a:t>
            </a:r>
            <a:r>
              <a:rPr lang="zh-CN" altLang="en-US" smtClean="0"/>
              <a:t>领取，验证码</a:t>
            </a:r>
            <a:r>
              <a:rPr lang="en-US" altLang="zh-CN" smtClean="0"/>
              <a:t>【9711】</a:t>
            </a:r>
            <a:r>
              <a:rPr lang="zh-CN" altLang="en-US" smtClean="0"/>
              <a:t>声明：本活动</a:t>
            </a:r>
            <a:r>
              <a:rPr lang="en-US" altLang="zh-CN" smtClean="0"/>
              <a:t>24</a:t>
            </a:r>
            <a:r>
              <a:rPr lang="zh-CN" altLang="en-US" smtClean="0"/>
              <a:t>小时内有效，逾期作废</a:t>
            </a:r>
            <a:r>
              <a:rPr lang="en-US" altLang="zh-CN" smtClean="0"/>
              <a:t>!</a:t>
            </a:r>
            <a:r>
              <a:rPr lang="zh-CN" altLang="en-US" smtClean="0"/>
              <a:t>自</a:t>
            </a:r>
            <a:r>
              <a:rPr lang="en-US" altLang="zh-CN" smtClean="0"/>
              <a:t>【</a:t>
            </a:r>
            <a:r>
              <a:rPr lang="zh-CN" altLang="en-US" smtClean="0"/>
              <a:t>中央电视台</a:t>
            </a:r>
            <a:r>
              <a:rPr lang="en-US" altLang="zh-CN" smtClean="0"/>
              <a:t>】 </a:t>
            </a:r>
            <a:r>
              <a:rPr lang="zh-CN" altLang="en-US" smtClean="0"/>
              <a:t> </a:t>
            </a:r>
            <a:r>
              <a:rPr lang="en-US" altLang="zh-CN" smtClean="0"/>
              <a:t> </a:t>
            </a:r>
            <a:endParaRPr lang="zh-CN" altLang="en-US" smtClean="0"/>
          </a:p>
        </p:txBody>
      </p:sp>
      <p:sp>
        <p:nvSpPr>
          <p:cNvPr id="4" name="标题 3"/>
          <p:cNvSpPr>
            <a:spLocks noGrp="1"/>
          </p:cNvSpPr>
          <p:nvPr>
            <p:ph type="title"/>
          </p:nvPr>
        </p:nvSpPr>
        <p:spPr/>
        <p:txBody>
          <a:bodyPr/>
          <a:lstStyle/>
          <a:p>
            <a:pPr eaLnBrk="1" fontAlgn="auto" hangingPunct="1">
              <a:spcAft>
                <a:spcPts val="0"/>
              </a:spcAft>
              <a:defRPr/>
            </a:pPr>
            <a:r>
              <a:rPr lang="zh-CN" altLang="en-US" smtClean="0"/>
              <a:t>幸运抽奖</a:t>
            </a:r>
            <a:endParaRPr lang="zh-CN" altLang="en-US"/>
          </a:p>
        </p:txBody>
      </p:sp>
      <p:sp>
        <p:nvSpPr>
          <p:cNvPr id="41987" name="灯片编号占位符 2"/>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738D161C-A413-49EB-9048-261B5D659DEF}" type="slidenum">
              <a:rPr kumimoji="0" lang="en-US" altLang="zh-CN" sz="1000" smtClean="0"/>
              <a:pPr eaLnBrk="1" hangingPunct="1"/>
              <a:t>36</a:t>
            </a:fld>
            <a:endParaRPr kumimoji="0" lang="en-US" altLang="zh-CN" sz="1000" smtClean="0"/>
          </a:p>
        </p:txBody>
      </p:sp>
    </p:spTree>
  </p:cSld>
  <p:clrMapOvr>
    <a:masterClrMapping/>
  </p:clrMapOvr>
  <p:transition spd="slow">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mtClean="0"/>
              <a:t>1991</a:t>
            </a:r>
            <a:r>
              <a:rPr lang="zh-CN" altLang="en-US" smtClean="0"/>
              <a:t>年，美国在伊拉克从第三方国家购买的打印机里植入了可远程控制的恶意代码</a:t>
            </a:r>
            <a:endParaRPr lang="en-US" altLang="zh-CN" smtClean="0"/>
          </a:p>
          <a:p>
            <a:r>
              <a:rPr lang="zh-CN" altLang="en-US" smtClean="0"/>
              <a:t>在战争打响前，使伊拉克整个计算机网络管理的雷达预警系统全部瘫痪，这是美国第一次公开在实战中使用恶意代码攻击技术取得的重大军事利益。</a:t>
            </a:r>
            <a:endParaRPr lang="zh-CN" altLang="en-US"/>
          </a:p>
        </p:txBody>
      </p:sp>
      <p:sp>
        <p:nvSpPr>
          <p:cNvPr id="3" name="标题 2"/>
          <p:cNvSpPr>
            <a:spLocks noGrp="1"/>
          </p:cNvSpPr>
          <p:nvPr>
            <p:ph type="title"/>
          </p:nvPr>
        </p:nvSpPr>
        <p:spPr/>
        <p:txBody>
          <a:bodyPr/>
          <a:lstStyle/>
          <a:p>
            <a:r>
              <a:rPr lang="zh-CN" altLang="en-US" smtClean="0"/>
              <a:t>海湾战争</a:t>
            </a:r>
            <a:endParaRPr lang="zh-CN" altLang="en-US"/>
          </a:p>
        </p:txBody>
      </p:sp>
      <p:sp>
        <p:nvSpPr>
          <p:cNvPr id="4" name="灯片编号占位符 3"/>
          <p:cNvSpPr>
            <a:spLocks noGrp="1"/>
          </p:cNvSpPr>
          <p:nvPr>
            <p:ph type="sldNum" sz="quarter" idx="4294967295"/>
          </p:nvPr>
        </p:nvSpPr>
        <p:spPr>
          <a:xfrm>
            <a:off x="4277113" y="6407944"/>
            <a:ext cx="510911" cy="450056"/>
          </a:xfrm>
          <a:prstGeom prst="rect">
            <a:avLst/>
          </a:prstGeom>
        </p:spPr>
        <p:txBody>
          <a:bodyPr/>
          <a:lstStyle/>
          <a:p>
            <a:pPr>
              <a:defRPr/>
            </a:pPr>
            <a:fld id="{D068C32B-520D-4EFC-9268-6CE2BDE195C1}" type="slidenum">
              <a:rPr lang="en-US" altLang="zh-CN" smtClean="0"/>
              <a:pPr>
                <a:defRPr/>
              </a:pPr>
              <a:t>37</a:t>
            </a:fld>
            <a:endParaRPr lang="en-US" altLang="zh-CN"/>
          </a:p>
        </p:txBody>
      </p:sp>
    </p:spTree>
  </p:cSld>
  <p:clrMapOvr>
    <a:masterClrMapping/>
  </p:clrMapOvr>
  <p:transition spd="slow">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lnSpcReduction="10000"/>
          </a:bodyPr>
          <a:lstStyle/>
          <a:p>
            <a:r>
              <a:rPr lang="zh-CN" altLang="en-US" smtClean="0"/>
              <a:t>棱镜计划（</a:t>
            </a:r>
            <a:r>
              <a:rPr lang="en-US" altLang="zh-CN" smtClean="0"/>
              <a:t>PRISM</a:t>
            </a:r>
            <a:r>
              <a:rPr lang="zh-CN" altLang="en-US" smtClean="0"/>
              <a:t>，“</a:t>
            </a:r>
            <a:r>
              <a:rPr lang="en-US" altLang="zh-CN" smtClean="0"/>
              <a:t>US-984XN”</a:t>
            </a:r>
            <a:r>
              <a:rPr lang="zh-CN" altLang="en-US" smtClean="0"/>
              <a:t>）：由美国国家安全局（</a:t>
            </a:r>
            <a:r>
              <a:rPr lang="en-US" altLang="zh-CN" smtClean="0"/>
              <a:t>NSA</a:t>
            </a:r>
            <a:r>
              <a:rPr lang="zh-CN" altLang="en-US" smtClean="0"/>
              <a:t>）自</a:t>
            </a:r>
            <a:r>
              <a:rPr lang="en-US" altLang="zh-CN" smtClean="0"/>
              <a:t>2007</a:t>
            </a:r>
            <a:r>
              <a:rPr lang="zh-CN" altLang="en-US" smtClean="0"/>
              <a:t>年小布什时期起开始实施的绝密电子监听计划。</a:t>
            </a:r>
            <a:endParaRPr lang="en-US" altLang="zh-CN" smtClean="0"/>
          </a:p>
          <a:p>
            <a:r>
              <a:rPr lang="zh-CN" altLang="en-US" smtClean="0"/>
              <a:t>美国情报机构在九家美国互联网公司中进行数据挖掘工作</a:t>
            </a:r>
            <a:endParaRPr lang="en-US" altLang="zh-CN" smtClean="0"/>
          </a:p>
          <a:p>
            <a:r>
              <a:rPr lang="zh-CN" altLang="en-US" smtClean="0"/>
              <a:t>监控</a:t>
            </a:r>
            <a:r>
              <a:rPr lang="en-US" altLang="zh-CN" smtClean="0"/>
              <a:t>10</a:t>
            </a:r>
            <a:r>
              <a:rPr lang="zh-CN" altLang="en-US" smtClean="0"/>
              <a:t>类信息及活动：</a:t>
            </a:r>
            <a:endParaRPr lang="en-US" altLang="zh-CN" smtClean="0"/>
          </a:p>
          <a:p>
            <a:pPr lvl="1"/>
            <a:r>
              <a:rPr lang="zh-CN" altLang="en-US" smtClean="0"/>
              <a:t>信息电邮，即时消息，视频，照片，存储数据，语音聊天，文件传输，视频会议，登录时间，社交网络资料的细节</a:t>
            </a:r>
            <a:endParaRPr lang="en-US" altLang="zh-CN" smtClean="0"/>
          </a:p>
          <a:p>
            <a:r>
              <a:rPr lang="zh-CN" altLang="en-US" smtClean="0"/>
              <a:t>包括两个秘密监视项目</a:t>
            </a:r>
            <a:endParaRPr lang="en-US" altLang="zh-CN" smtClean="0"/>
          </a:p>
          <a:p>
            <a:pPr lvl="1"/>
            <a:r>
              <a:rPr lang="zh-CN" altLang="en-US" smtClean="0"/>
              <a:t>监视、监听民众电话的通话记录；</a:t>
            </a:r>
            <a:endParaRPr lang="en-US" altLang="zh-CN" smtClean="0"/>
          </a:p>
          <a:p>
            <a:pPr lvl="1"/>
            <a:r>
              <a:rPr lang="zh-CN" altLang="en-US" smtClean="0"/>
              <a:t>监视民众的网络活动。</a:t>
            </a:r>
            <a:endParaRPr lang="zh-CN" altLang="en-US"/>
          </a:p>
        </p:txBody>
      </p:sp>
      <p:sp>
        <p:nvSpPr>
          <p:cNvPr id="3" name="标题 2"/>
          <p:cNvSpPr>
            <a:spLocks noGrp="1"/>
          </p:cNvSpPr>
          <p:nvPr>
            <p:ph type="title"/>
          </p:nvPr>
        </p:nvSpPr>
        <p:spPr/>
        <p:txBody>
          <a:bodyPr/>
          <a:lstStyle/>
          <a:p>
            <a:r>
              <a:rPr lang="zh-CN" altLang="en-US" smtClean="0"/>
              <a:t>棱镜门</a:t>
            </a:r>
            <a:endParaRPr lang="zh-CN" altLang="en-US"/>
          </a:p>
        </p:txBody>
      </p:sp>
      <p:sp>
        <p:nvSpPr>
          <p:cNvPr id="4" name="灯片编号占位符 3"/>
          <p:cNvSpPr>
            <a:spLocks noGrp="1"/>
          </p:cNvSpPr>
          <p:nvPr>
            <p:ph type="sldNum" sz="quarter" idx="4294967295"/>
          </p:nvPr>
        </p:nvSpPr>
        <p:spPr>
          <a:xfrm>
            <a:off x="4277113" y="6407944"/>
            <a:ext cx="510911" cy="450056"/>
          </a:xfrm>
          <a:prstGeom prst="rect">
            <a:avLst/>
          </a:prstGeom>
        </p:spPr>
        <p:txBody>
          <a:bodyPr/>
          <a:lstStyle/>
          <a:p>
            <a:pPr>
              <a:defRPr/>
            </a:pPr>
            <a:fld id="{D068C32B-520D-4EFC-9268-6CE2BDE195C1}" type="slidenum">
              <a:rPr lang="en-US" altLang="zh-CN" smtClean="0"/>
              <a:pPr>
                <a:defRPr/>
              </a:pPr>
              <a:t>38</a:t>
            </a:fld>
            <a:endParaRPr lang="en-US" altLang="zh-CN"/>
          </a:p>
        </p:txBody>
      </p:sp>
    </p:spTree>
  </p:cSld>
  <p:clrMapOvr>
    <a:masterClrMapping/>
  </p:clrMapOvr>
  <p:transition spd="slow">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第一个被发现的网络攻击武器</a:t>
            </a:r>
            <a:r>
              <a:rPr lang="zh-CN" altLang="en-US" dirty="0" smtClean="0"/>
              <a:t>，</a:t>
            </a:r>
            <a:r>
              <a:rPr lang="en-US" altLang="zh-CN" dirty="0" smtClean="0"/>
              <a:t>2010</a:t>
            </a:r>
            <a:r>
              <a:rPr lang="zh-CN" altLang="en-US" dirty="0"/>
              <a:t>年</a:t>
            </a:r>
            <a:r>
              <a:rPr lang="en-US" altLang="zh-CN" dirty="0"/>
              <a:t>6</a:t>
            </a:r>
            <a:r>
              <a:rPr lang="zh-CN" altLang="en-US" dirty="0"/>
              <a:t>月首次被</a:t>
            </a:r>
            <a:r>
              <a:rPr lang="zh-CN" altLang="en-US" dirty="0" smtClean="0"/>
              <a:t>检测。专门</a:t>
            </a:r>
            <a:r>
              <a:rPr lang="zh-CN" altLang="en-US" dirty="0"/>
              <a:t>定向攻击真实世界中基础（能源）</a:t>
            </a:r>
            <a:r>
              <a:rPr lang="zh-CN" altLang="en-US" dirty="0" smtClean="0"/>
              <a:t>设施，</a:t>
            </a:r>
            <a:r>
              <a:rPr lang="zh-CN" altLang="en-US" dirty="0"/>
              <a:t>比如核电站，水坝，国家电网</a:t>
            </a:r>
            <a:r>
              <a:rPr lang="zh-CN" altLang="en-US" dirty="0" smtClean="0"/>
              <a:t>。</a:t>
            </a:r>
            <a:endParaRPr lang="en-US" altLang="zh-CN" dirty="0" smtClean="0"/>
          </a:p>
          <a:p>
            <a:r>
              <a:rPr lang="zh-CN" altLang="en-US" dirty="0" smtClean="0"/>
              <a:t>感染</a:t>
            </a:r>
            <a:r>
              <a:rPr lang="zh-CN" altLang="en-US" dirty="0"/>
              <a:t>了全球</a:t>
            </a:r>
            <a:r>
              <a:rPr lang="zh-CN" altLang="en-US" dirty="0" smtClean="0"/>
              <a:t>超过</a:t>
            </a:r>
            <a:r>
              <a:rPr lang="en-US" altLang="zh-CN" dirty="0" smtClean="0"/>
              <a:t>45000</a:t>
            </a:r>
            <a:r>
              <a:rPr lang="zh-CN" altLang="en-US" dirty="0"/>
              <a:t>个</a:t>
            </a:r>
            <a:r>
              <a:rPr lang="zh-CN" altLang="en-US" dirty="0" smtClean="0"/>
              <a:t>网络。</a:t>
            </a:r>
            <a:endParaRPr lang="en-US" altLang="zh-CN" dirty="0" smtClean="0"/>
          </a:p>
          <a:p>
            <a:r>
              <a:rPr lang="zh-CN" altLang="en-US" dirty="0"/>
              <a:t>破坏伊朗核</a:t>
            </a:r>
            <a:r>
              <a:rPr lang="zh-CN" altLang="en-US" dirty="0" smtClean="0"/>
              <a:t>设施，改变</a:t>
            </a:r>
            <a:r>
              <a:rPr lang="zh-CN" altLang="en-US" dirty="0"/>
              <a:t>铀浓缩的离心机</a:t>
            </a:r>
            <a:r>
              <a:rPr lang="zh-CN" altLang="en-US" dirty="0" smtClean="0"/>
              <a:t>转速，通过</a:t>
            </a:r>
            <a:r>
              <a:rPr lang="zh-CN" altLang="en-US" dirty="0"/>
              <a:t>提高其转速而起到破坏离心机的效果</a:t>
            </a:r>
            <a:r>
              <a:rPr lang="zh-CN" altLang="en-US" dirty="0" smtClean="0"/>
              <a:t>。</a:t>
            </a:r>
            <a:endParaRPr lang="en-US" altLang="zh-CN" dirty="0" smtClean="0"/>
          </a:p>
          <a:p>
            <a:r>
              <a:rPr lang="zh-CN" altLang="en-US" dirty="0" smtClean="0"/>
              <a:t>老</a:t>
            </a:r>
            <a:r>
              <a:rPr lang="zh-CN" altLang="en-US" dirty="0"/>
              <a:t>版本的震网病毒（“复杂功能”）其</a:t>
            </a:r>
            <a:r>
              <a:rPr lang="en-US" altLang="zh-CN" dirty="0"/>
              <a:t>Payload</a:t>
            </a:r>
            <a:r>
              <a:rPr lang="zh-CN" altLang="en-US" dirty="0"/>
              <a:t>采用了不同的策略，它用来破坏用于保护离心机的</a:t>
            </a:r>
            <a:r>
              <a:rPr lang="en-US" altLang="zh-CN" dirty="0"/>
              <a:t>Safe</a:t>
            </a:r>
            <a:r>
              <a:rPr lang="zh-CN" altLang="en-US" dirty="0"/>
              <a:t>系统。</a:t>
            </a:r>
          </a:p>
        </p:txBody>
      </p:sp>
      <p:sp>
        <p:nvSpPr>
          <p:cNvPr id="3" name="标题 2"/>
          <p:cNvSpPr>
            <a:spLocks noGrp="1"/>
          </p:cNvSpPr>
          <p:nvPr>
            <p:ph type="title"/>
          </p:nvPr>
        </p:nvSpPr>
        <p:spPr/>
        <p:txBody>
          <a:bodyPr>
            <a:normAutofit/>
          </a:bodyPr>
          <a:lstStyle/>
          <a:p>
            <a:r>
              <a:rPr lang="zh-CN" altLang="en-US" dirty="0">
                <a:effectLst/>
              </a:rPr>
              <a:t>震网</a:t>
            </a:r>
            <a:r>
              <a:rPr lang="zh-CN" altLang="en-US" dirty="0" smtClean="0">
                <a:effectLst/>
              </a:rPr>
              <a:t>病毒</a:t>
            </a:r>
            <a:endParaRPr lang="zh-CN" altLang="en-US" dirty="0"/>
          </a:p>
        </p:txBody>
      </p:sp>
    </p:spTree>
    <p:extLst>
      <p:ext uri="{BB962C8B-B14F-4D97-AF65-F5344CB8AC3E}">
        <p14:creationId xmlns:p14="http://schemas.microsoft.com/office/powerpoint/2010/main" val="2923591699"/>
      </p:ext>
    </p:extLst>
  </p:cSld>
  <p:clrMapOvr>
    <a:masterClrMapping/>
  </p:clrMapOvr>
  <p:transition spd="slow">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8229600" cy="5188032"/>
          </a:xfrm>
        </p:spPr>
        <p:txBody>
          <a:bodyPr>
            <a:normAutofit fontScale="92500" lnSpcReduction="10000"/>
          </a:bodyPr>
          <a:lstStyle/>
          <a:p>
            <a:r>
              <a:rPr lang="zh-CN" altLang="en-US" dirty="0" smtClean="0"/>
              <a:t>国家战略</a:t>
            </a:r>
            <a:endParaRPr lang="en-US" altLang="zh-CN" dirty="0" smtClean="0"/>
          </a:p>
          <a:p>
            <a:pPr lvl="1"/>
            <a:r>
              <a:rPr lang="zh-CN" altLang="en-US" dirty="0" smtClean="0"/>
              <a:t>美国：</a:t>
            </a:r>
            <a:endParaRPr lang="en-US" altLang="zh-CN" dirty="0" smtClean="0"/>
          </a:p>
          <a:p>
            <a:pPr lvl="2"/>
            <a:r>
              <a:rPr lang="en-US" altLang="zh-CN" dirty="0" smtClean="0"/>
              <a:t>2005</a:t>
            </a:r>
            <a:r>
              <a:rPr lang="zh-CN" altLang="en-US" dirty="0" smtClean="0"/>
              <a:t>年</a:t>
            </a:r>
            <a:r>
              <a:rPr lang="en-US" altLang="zh-CN" dirty="0" smtClean="0"/>
              <a:t>《</a:t>
            </a:r>
            <a:r>
              <a:rPr lang="zh-CN" altLang="en-US" dirty="0" smtClean="0"/>
              <a:t>国防战略报告</a:t>
            </a:r>
            <a:r>
              <a:rPr lang="en-US" altLang="zh-CN" dirty="0" smtClean="0"/>
              <a:t>》</a:t>
            </a:r>
            <a:r>
              <a:rPr lang="zh-CN" altLang="en-US" dirty="0" smtClean="0"/>
              <a:t>，定义网络空间和陆、海、空和天（太空）五大空间。并组建网络战司令部，选拔实施网络战的人才，组织、培训和装备美军“网络战特种兵”。</a:t>
            </a:r>
            <a:endParaRPr lang="en-US" altLang="zh-CN" dirty="0" smtClean="0"/>
          </a:p>
          <a:p>
            <a:pPr lvl="2"/>
            <a:r>
              <a:rPr lang="zh-CN" altLang="en-US" dirty="0" smtClean="0"/>
              <a:t>“斯诺登事件”：有的国家已经把互联网作为实施渗透、干涉、颠覆他国的武器：窃取他国军事和经济情报；操控舆论、制造谣言，挑起事端、策划动乱。</a:t>
            </a:r>
            <a:endParaRPr lang="en-US" altLang="zh-CN" dirty="0" smtClean="0"/>
          </a:p>
          <a:p>
            <a:pPr lvl="1"/>
            <a:r>
              <a:rPr lang="zh-CN" altLang="en-US" dirty="0" smtClean="0"/>
              <a:t>我国：</a:t>
            </a:r>
            <a:endParaRPr lang="en-US" altLang="zh-CN" dirty="0" smtClean="0"/>
          </a:p>
          <a:p>
            <a:pPr lvl="2"/>
            <a:r>
              <a:rPr lang="en-US" altLang="zh-CN" dirty="0" smtClean="0"/>
              <a:t>2014</a:t>
            </a:r>
            <a:r>
              <a:rPr lang="zh-CN" altLang="en-US" dirty="0" smtClean="0"/>
              <a:t>年</a:t>
            </a:r>
            <a:r>
              <a:rPr lang="en-US" altLang="zh-CN" dirty="0" smtClean="0"/>
              <a:t>2</a:t>
            </a:r>
            <a:r>
              <a:rPr lang="zh-CN" altLang="en-US" dirty="0" smtClean="0"/>
              <a:t>月成立中央网络安全和信息化领导小组，统筹协调涉及经济、政治、文化、社会及军事等各个领域的网络安全和信息化重大问题，研究制定网络安全和信息化发展战略、宏观规划和重大政策，推动国家网络安全和信息化法治建设，不断增强安全保障能力。</a:t>
            </a:r>
            <a:endParaRPr lang="en-US" altLang="zh-CN" dirty="0" smtClean="0"/>
          </a:p>
          <a:p>
            <a:pPr lvl="2"/>
            <a:r>
              <a:rPr lang="en-US" altLang="zh-CN" dirty="0" smtClean="0"/>
              <a:t>30</a:t>
            </a:r>
            <a:r>
              <a:rPr lang="zh-CN" altLang="en-US" dirty="0" smtClean="0"/>
              <a:t>所：否极泰来</a:t>
            </a:r>
            <a:endParaRPr lang="zh-CN" altLang="en-US" dirty="0"/>
          </a:p>
        </p:txBody>
      </p:sp>
      <p:sp>
        <p:nvSpPr>
          <p:cNvPr id="3" name="标题 2"/>
          <p:cNvSpPr>
            <a:spLocks noGrp="1"/>
          </p:cNvSpPr>
          <p:nvPr>
            <p:ph type="title"/>
          </p:nvPr>
        </p:nvSpPr>
        <p:spPr/>
        <p:txBody>
          <a:bodyPr/>
          <a:lstStyle/>
          <a:p>
            <a:r>
              <a:rPr lang="zh-CN" altLang="en-US" smtClean="0"/>
              <a:t>背景</a:t>
            </a:r>
            <a:endParaRPr lang="zh-CN" altLang="en-US"/>
          </a:p>
        </p:txBody>
      </p:sp>
      <p:sp>
        <p:nvSpPr>
          <p:cNvPr id="4" name="灯片编号占位符 3"/>
          <p:cNvSpPr>
            <a:spLocks noGrp="1"/>
          </p:cNvSpPr>
          <p:nvPr>
            <p:ph type="sldNum" sz="quarter" idx="4294967295"/>
          </p:nvPr>
        </p:nvSpPr>
        <p:spPr>
          <a:xfrm>
            <a:off x="4277113" y="6407944"/>
            <a:ext cx="510911" cy="450056"/>
          </a:xfrm>
          <a:prstGeom prst="rect">
            <a:avLst/>
          </a:prstGeom>
        </p:spPr>
        <p:txBody>
          <a:bodyPr/>
          <a:lstStyle/>
          <a:p>
            <a:fld id="{D068C32B-520D-4EFC-9268-6CE2BDE195C1}" type="slidenum">
              <a:rPr lang="en-US" altLang="zh-CN" smtClean="0"/>
              <a:pPr/>
              <a:t>4</a:t>
            </a:fld>
            <a:endParaRPr lang="en-US" altLang="zh-CN"/>
          </a:p>
        </p:txBody>
      </p:sp>
    </p:spTree>
  </p:cSld>
  <p:clrMapOvr>
    <a:masterClrMapping/>
  </p:clrMapOvr>
  <p:transition spd="slow">
    <p:pull/>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5000" lnSpcReduction="10000"/>
          </a:bodyPr>
          <a:lstStyle/>
          <a:p>
            <a:r>
              <a:rPr lang="en-US" altLang="zh-CN" dirty="0" err="1"/>
              <a:t>WannaCry</a:t>
            </a:r>
            <a:r>
              <a:rPr lang="zh-CN" altLang="en-US" dirty="0"/>
              <a:t>（又叫</a:t>
            </a:r>
            <a:r>
              <a:rPr lang="en-US" altLang="zh-CN" dirty="0" err="1"/>
              <a:t>Wanna</a:t>
            </a:r>
            <a:r>
              <a:rPr lang="en-US" altLang="zh-CN" dirty="0"/>
              <a:t> </a:t>
            </a:r>
            <a:r>
              <a:rPr lang="en-US" altLang="zh-CN" dirty="0" err="1"/>
              <a:t>Decryptor</a:t>
            </a:r>
            <a:r>
              <a:rPr lang="zh-CN" altLang="en-US" dirty="0"/>
              <a:t>），一种“蠕虫式”的勒索病毒软件</a:t>
            </a:r>
            <a:r>
              <a:rPr lang="zh-CN" altLang="en-US" dirty="0" smtClean="0"/>
              <a:t>，利用</a:t>
            </a:r>
            <a:r>
              <a:rPr lang="en-US" altLang="zh-CN" dirty="0"/>
              <a:t>NSA</a:t>
            </a:r>
            <a:r>
              <a:rPr lang="zh-CN" altLang="en-US" dirty="0"/>
              <a:t>（</a:t>
            </a:r>
            <a:r>
              <a:rPr lang="en-US" altLang="zh-CN" dirty="0"/>
              <a:t>National Security Agency</a:t>
            </a:r>
            <a:r>
              <a:rPr lang="zh-CN" altLang="en-US" dirty="0"/>
              <a:t>，美国国家安全局）泄露的危险漏洞“</a:t>
            </a:r>
            <a:r>
              <a:rPr lang="en-US" altLang="zh-CN" dirty="0" err="1"/>
              <a:t>EternalBlue</a:t>
            </a:r>
            <a:r>
              <a:rPr lang="en-US" altLang="zh-CN" dirty="0"/>
              <a:t>”</a:t>
            </a:r>
            <a:r>
              <a:rPr lang="zh-CN" altLang="en-US" dirty="0"/>
              <a:t>（永恒之蓝）进行</a:t>
            </a:r>
            <a:r>
              <a:rPr lang="zh-CN" altLang="en-US" dirty="0" smtClean="0"/>
              <a:t>传播。</a:t>
            </a:r>
            <a:endParaRPr lang="en-US" altLang="zh-CN" dirty="0" smtClean="0"/>
          </a:p>
          <a:p>
            <a:r>
              <a:rPr lang="zh-CN" altLang="en-US" dirty="0" smtClean="0"/>
              <a:t>自</a:t>
            </a:r>
            <a:r>
              <a:rPr lang="zh-CN" altLang="en-US" dirty="0"/>
              <a:t>熊猫烧香以来影响力最大的病毒之一</a:t>
            </a:r>
            <a:r>
              <a:rPr lang="zh-CN" altLang="en-US" dirty="0" smtClean="0"/>
              <a:t>。</a:t>
            </a:r>
            <a:endParaRPr lang="en-US" altLang="zh-CN" dirty="0" smtClean="0"/>
          </a:p>
          <a:p>
            <a:r>
              <a:rPr lang="zh-CN" altLang="en-US" dirty="0" smtClean="0"/>
              <a:t>至少</a:t>
            </a:r>
            <a:r>
              <a:rPr lang="en-US" altLang="zh-CN" dirty="0"/>
              <a:t>150</a:t>
            </a:r>
            <a:r>
              <a:rPr lang="zh-CN" altLang="en-US" dirty="0"/>
              <a:t>个国家、</a:t>
            </a:r>
            <a:r>
              <a:rPr lang="en-US" altLang="zh-CN" dirty="0"/>
              <a:t>30</a:t>
            </a:r>
            <a:r>
              <a:rPr lang="zh-CN" altLang="en-US" dirty="0"/>
              <a:t>万名用户中招，造成损失达</a:t>
            </a:r>
            <a:r>
              <a:rPr lang="en-US" altLang="zh-CN" dirty="0"/>
              <a:t>80</a:t>
            </a:r>
            <a:r>
              <a:rPr lang="zh-CN" altLang="en-US" dirty="0"/>
              <a:t>亿美元，已经影响到金融，能源，医疗等众多行业，造成严重的危机管理问题</a:t>
            </a:r>
            <a:r>
              <a:rPr lang="zh-CN" altLang="en-US" dirty="0" smtClean="0"/>
              <a:t>。</a:t>
            </a:r>
            <a:endParaRPr lang="en-US" altLang="zh-CN" dirty="0" smtClean="0"/>
          </a:p>
          <a:p>
            <a:r>
              <a:rPr lang="zh-CN" altLang="en-US" dirty="0" smtClean="0"/>
              <a:t>中国</a:t>
            </a:r>
            <a:r>
              <a:rPr lang="zh-CN" altLang="en-US" dirty="0"/>
              <a:t>部分</a:t>
            </a:r>
            <a:r>
              <a:rPr lang="en-US" altLang="zh-CN" dirty="0"/>
              <a:t>Windows</a:t>
            </a:r>
            <a:r>
              <a:rPr lang="zh-CN" altLang="en-US" dirty="0"/>
              <a:t>操作系统用户遭受感染，校园网用户首当其冲，受害严重，大量实验室数据和毕业设计被锁定加密。部分大型企业的应用系统和数据库文件被加密后，无法正常工作，影响巨大。</a:t>
            </a:r>
          </a:p>
        </p:txBody>
      </p:sp>
      <p:sp>
        <p:nvSpPr>
          <p:cNvPr id="3" name="标题 2"/>
          <p:cNvSpPr>
            <a:spLocks noGrp="1"/>
          </p:cNvSpPr>
          <p:nvPr>
            <p:ph type="title"/>
          </p:nvPr>
        </p:nvSpPr>
        <p:spPr/>
        <p:txBody>
          <a:bodyPr/>
          <a:lstStyle/>
          <a:p>
            <a:r>
              <a:rPr lang="zh-CN" altLang="en-US" dirty="0" smtClean="0"/>
              <a:t>勒索病毒</a:t>
            </a:r>
            <a:endParaRPr lang="zh-CN" altLang="en-US" dirty="0"/>
          </a:p>
        </p:txBody>
      </p:sp>
    </p:spTree>
    <p:extLst>
      <p:ext uri="{BB962C8B-B14F-4D97-AF65-F5344CB8AC3E}">
        <p14:creationId xmlns:p14="http://schemas.microsoft.com/office/powerpoint/2010/main" val="3612108698"/>
      </p:ext>
    </p:extLst>
  </p:cSld>
  <p:clrMapOvr>
    <a:masterClrMapping/>
  </p:clrMapOvr>
  <p:transition spd="slow">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pPr eaLnBrk="1" fontAlgn="auto" hangingPunct="1">
              <a:spcAft>
                <a:spcPts val="0"/>
              </a:spcAft>
              <a:defRPr/>
            </a:pPr>
            <a:r>
              <a:rPr lang="zh-CN" altLang="en-US" smtClean="0"/>
              <a:t>信息安全的含义</a:t>
            </a:r>
            <a:endParaRPr lang="zh-CN" altLang="en-US"/>
          </a:p>
        </p:txBody>
      </p:sp>
      <p:sp>
        <p:nvSpPr>
          <p:cNvPr id="43011" name="副标题 4"/>
          <p:cNvSpPr>
            <a:spLocks noGrp="1"/>
          </p:cNvSpPr>
          <p:nvPr>
            <p:ph type="subTitle" idx="1"/>
          </p:nvPr>
        </p:nvSpPr>
        <p:spPr/>
        <p:txBody>
          <a:bodyPr/>
          <a:lstStyle/>
          <a:p>
            <a:pPr marR="0" eaLnBrk="1" hangingPunct="1"/>
            <a:endParaRPr lang="zh-CN" altLang="en-US" smtClean="0"/>
          </a:p>
        </p:txBody>
      </p:sp>
      <p:sp>
        <p:nvSpPr>
          <p:cNvPr id="43012" name="灯片编号占位符 2"/>
          <p:cNvSpPr>
            <a:spLocks noGrp="1"/>
          </p:cNvSpPr>
          <p:nvPr>
            <p:ph type="sldNum" sz="quarter" idx="4294967295"/>
          </p:nvPr>
        </p:nvSpPr>
        <p:spPr bwMode="auto">
          <a:xfrm>
            <a:off x="8777288" y="6408738"/>
            <a:ext cx="36671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6704B809-05C8-48FA-B71F-4F6E756BA3DD}" type="slidenum">
              <a:rPr kumimoji="0" lang="en-US" altLang="zh-CN" sz="1000" smtClean="0">
                <a:solidFill>
                  <a:srgbClr val="FFFFFF"/>
                </a:solidFill>
              </a:rPr>
              <a:pPr eaLnBrk="1" hangingPunct="1"/>
              <a:t>41</a:t>
            </a:fld>
            <a:endParaRPr kumimoji="0" lang="en-US" altLang="zh-CN" sz="1000" smtClean="0">
              <a:solidFill>
                <a:srgbClr val="FFFFFF"/>
              </a:solidFill>
            </a:endParaRPr>
          </a:p>
        </p:txBody>
      </p:sp>
    </p:spTree>
  </p:cSld>
  <p:clrMapOvr>
    <a:masterClrMapping/>
  </p:clrMapOvr>
  <p:transition spd="slow">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rrowheads="1"/>
          </p:cNvSpPr>
          <p:nvPr>
            <p:ph type="title" idx="4294967295"/>
          </p:nvPr>
        </p:nvSpPr>
        <p:spPr/>
        <p:txBody>
          <a:bodyPr/>
          <a:lstStyle/>
          <a:p>
            <a:r>
              <a:rPr lang="zh-CN" altLang="en-US" smtClean="0"/>
              <a:t>什么是安全？</a:t>
            </a:r>
          </a:p>
        </p:txBody>
      </p:sp>
      <p:sp>
        <p:nvSpPr>
          <p:cNvPr id="33795" name="Rectangle 3"/>
          <p:cNvSpPr>
            <a:spLocks noGrp="1" noRot="1" noChangeArrowheads="1"/>
          </p:cNvSpPr>
          <p:nvPr>
            <p:ph type="body" idx="4294967295"/>
          </p:nvPr>
        </p:nvSpPr>
        <p:spPr>
          <a:xfrm>
            <a:off x="533400" y="1295400"/>
            <a:ext cx="8034338" cy="685800"/>
          </a:xfrm>
        </p:spPr>
        <p:txBody>
          <a:bodyPr/>
          <a:lstStyle/>
          <a:p>
            <a:endParaRPr lang="zh-CN" altLang="en-US" smtClean="0"/>
          </a:p>
          <a:p>
            <a:endParaRPr lang="zh-CN" altLang="en-US" smtClean="0"/>
          </a:p>
          <a:p>
            <a:endParaRPr lang="zh-CN" altLang="en-US" smtClean="0"/>
          </a:p>
          <a:p>
            <a:endParaRPr lang="zh-CN" altLang="en-US" smtClean="0"/>
          </a:p>
          <a:p>
            <a:endParaRPr lang="zh-CN" altLang="en-US" smtClean="0"/>
          </a:p>
          <a:p>
            <a:endParaRPr lang="zh-CN" altLang="en-US" smtClean="0"/>
          </a:p>
          <a:p>
            <a:endParaRPr lang="zh-CN" altLang="en-US" smtClean="0"/>
          </a:p>
          <a:p>
            <a:endParaRPr lang="zh-CN" altLang="en-US" smtClean="0"/>
          </a:p>
        </p:txBody>
      </p:sp>
      <p:sp>
        <p:nvSpPr>
          <p:cNvPr id="33796" name="Text Box 9"/>
          <p:cNvSpPr txBox="1">
            <a:spLocks noChangeArrowheads="1"/>
          </p:cNvSpPr>
          <p:nvPr/>
        </p:nvSpPr>
        <p:spPr bwMode="gray">
          <a:xfrm>
            <a:off x="371475" y="1371600"/>
            <a:ext cx="7545388" cy="892552"/>
          </a:xfrm>
          <a:prstGeom prst="rect">
            <a:avLst/>
          </a:prstGeom>
          <a:noFill/>
          <a:ln w="0" algn="ctr">
            <a:noFill/>
            <a:miter lim="800000"/>
            <a:headEnd/>
            <a:tailEnd/>
          </a:ln>
        </p:spPr>
        <p:txBody>
          <a:bodyPr>
            <a:spAutoFit/>
          </a:bodyPr>
          <a:lstStyle/>
          <a:p>
            <a:pPr>
              <a:spcBef>
                <a:spcPct val="50000"/>
              </a:spcBef>
            </a:pPr>
            <a:r>
              <a:rPr lang="zh-CN" altLang="en-US" sz="2600" b="1"/>
              <a:t>安全 </a:t>
            </a:r>
            <a:r>
              <a:rPr lang="en-US" altLang="zh-CN" sz="2600" b="1"/>
              <a:t>Security</a:t>
            </a:r>
            <a:r>
              <a:rPr lang="zh-CN" altLang="en-US" sz="2600" b="1"/>
              <a:t>：事物保持不受</a:t>
            </a:r>
            <a:r>
              <a:rPr lang="zh-CN" altLang="en-US" sz="2600" b="1" smtClean="0"/>
              <a:t>损害</a:t>
            </a:r>
            <a:r>
              <a:rPr lang="zh-CN" altLang="en-US" sz="2600" b="1"/>
              <a:t>，远离危险的状态或特性”</a:t>
            </a:r>
          </a:p>
        </p:txBody>
      </p:sp>
      <p:pic>
        <p:nvPicPr>
          <p:cNvPr id="33797" name="Picture 6" descr="安全"/>
          <p:cNvPicPr>
            <a:picLocks noChangeAspect="1" noChangeArrowheads="1"/>
          </p:cNvPicPr>
          <p:nvPr/>
        </p:nvPicPr>
        <p:blipFill>
          <a:blip r:embed="rId2"/>
          <a:srcRect/>
          <a:stretch>
            <a:fillRect/>
          </a:stretch>
        </p:blipFill>
        <p:spPr bwMode="auto">
          <a:xfrm>
            <a:off x="1658938" y="2408510"/>
            <a:ext cx="5684837" cy="4260850"/>
          </a:xfrm>
          <a:prstGeom prst="rect">
            <a:avLst/>
          </a:prstGeom>
          <a:noFill/>
          <a:ln w="9525">
            <a:noFill/>
            <a:miter lim="800000"/>
            <a:headEnd/>
            <a:tailEnd/>
          </a:ln>
        </p:spPr>
      </p:pic>
      <p:sp>
        <p:nvSpPr>
          <p:cNvPr id="33798" name="灯片编号占位符 3"/>
          <p:cNvSpPr>
            <a:spLocks noGrp="1"/>
          </p:cNvSpPr>
          <p:nvPr>
            <p:ph type="sldNum" sz="quarter" idx="4294967295"/>
          </p:nvPr>
        </p:nvSpPr>
        <p:spPr bwMode="auto">
          <a:xfrm>
            <a:off x="4191000" y="6505575"/>
            <a:ext cx="838200" cy="261938"/>
          </a:xfrm>
          <a:prstGeom prst="rect">
            <a:avLst/>
          </a:prstGeom>
          <a:noFill/>
          <a:ln>
            <a:miter lim="800000"/>
            <a:headEnd/>
            <a:tailEnd/>
          </a:ln>
        </p:spPr>
        <p:txBody>
          <a:bodyPr/>
          <a:lstStyle/>
          <a:p>
            <a:pPr algn="ctr"/>
            <a:fld id="{652ACC3B-C105-49A7-97B5-014EF18F21E5}" type="slidenum">
              <a:rPr lang="zh-CN" altLang="en-US" sz="1400">
                <a:latin typeface="Arial" pitchFamily="34" charset="0"/>
              </a:rPr>
              <a:pPr algn="ctr"/>
              <a:t>42</a:t>
            </a:fld>
            <a:endParaRPr lang="en-US" altLang="zh-CN" sz="1400">
              <a:latin typeface="Arial" pitchFamily="34" charset="0"/>
            </a:endParaRP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zh-CN" altLang="en-US" dirty="0"/>
              <a:t>通俗来讲</a:t>
            </a:r>
            <a:r>
              <a:rPr lang="zh-CN" altLang="en-US" dirty="0" smtClean="0"/>
              <a:t>：</a:t>
            </a:r>
            <a:endParaRPr lang="zh-CN" altLang="en-US" dirty="0"/>
          </a:p>
        </p:txBody>
      </p:sp>
      <p:sp>
        <p:nvSpPr>
          <p:cNvPr id="13314" name="Rectangle 2"/>
          <p:cNvSpPr>
            <a:spLocks noGrp="1" noChangeArrowheads="1"/>
          </p:cNvSpPr>
          <p:nvPr>
            <p:ph type="title"/>
          </p:nvPr>
        </p:nvSpPr>
        <p:spPr/>
        <p:txBody>
          <a:bodyPr>
            <a:normAutofit/>
          </a:bodyPr>
          <a:lstStyle/>
          <a:p>
            <a:r>
              <a:rPr lang="zh-CN" altLang="en-US"/>
              <a:t>什么是信息</a:t>
            </a:r>
            <a:r>
              <a:rPr lang="zh-CN" altLang="en-US" smtClean="0"/>
              <a:t>安全？</a:t>
            </a:r>
          </a:p>
        </p:txBody>
      </p:sp>
      <p:sp>
        <p:nvSpPr>
          <p:cNvPr id="13315" name="AutoShape 4">
            <a:hlinkClick r:id="" action="ppaction://noaction" highlightClick="1"/>
          </p:cNvPr>
          <p:cNvSpPr>
            <a:spLocks noChangeArrowheads="1"/>
          </p:cNvSpPr>
          <p:nvPr/>
        </p:nvSpPr>
        <p:spPr bwMode="auto">
          <a:xfrm>
            <a:off x="8268952" y="6074522"/>
            <a:ext cx="533400" cy="457200"/>
          </a:xfrm>
          <a:prstGeom prst="actionButtonInformation">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3316" name="组合 4"/>
          <p:cNvGrpSpPr>
            <a:grpSpLocks/>
          </p:cNvGrpSpPr>
          <p:nvPr/>
        </p:nvGrpSpPr>
        <p:grpSpPr bwMode="auto">
          <a:xfrm>
            <a:off x="671140" y="2204863"/>
            <a:ext cx="7861300" cy="2472269"/>
            <a:chOff x="827088" y="2492374"/>
            <a:chExt cx="7861300" cy="2472269"/>
          </a:xfrm>
        </p:grpSpPr>
        <p:grpSp>
          <p:nvGrpSpPr>
            <p:cNvPr id="13317" name="Group 3"/>
            <p:cNvGrpSpPr>
              <a:grpSpLocks/>
            </p:cNvGrpSpPr>
            <p:nvPr/>
          </p:nvGrpSpPr>
          <p:grpSpPr bwMode="auto">
            <a:xfrm>
              <a:off x="827088" y="2714625"/>
              <a:ext cx="874712" cy="2227676"/>
              <a:chOff x="295" y="2069"/>
              <a:chExt cx="575" cy="1586"/>
            </a:xfrm>
          </p:grpSpPr>
          <p:grpSp>
            <p:nvGrpSpPr>
              <p:cNvPr id="13349" name="Group 4"/>
              <p:cNvGrpSpPr>
                <a:grpSpLocks/>
              </p:cNvGrpSpPr>
              <p:nvPr/>
            </p:nvGrpSpPr>
            <p:grpSpPr bwMode="auto">
              <a:xfrm>
                <a:off x="295" y="2069"/>
                <a:ext cx="575" cy="817"/>
                <a:chOff x="295" y="1933"/>
                <a:chExt cx="575" cy="953"/>
              </a:xfrm>
            </p:grpSpPr>
            <p:pic>
              <p:nvPicPr>
                <p:cNvPr id="13351" name="Picture 5" descr="MCj0297815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 y="1933"/>
                  <a:ext cx="575" cy="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52" name="Picture 6" descr="MCj0252825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 y="2296"/>
                  <a:ext cx="462"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50" name="Text Box 7"/>
              <p:cNvSpPr txBox="1">
                <a:spLocks noChangeArrowheads="1"/>
              </p:cNvSpPr>
              <p:nvPr/>
            </p:nvSpPr>
            <p:spPr bwMode="auto">
              <a:xfrm>
                <a:off x="356" y="2932"/>
                <a:ext cx="364" cy="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a:solidFill>
                      <a:srgbClr val="000000"/>
                    </a:solidFill>
                    <a:latin typeface="+mn-ea"/>
                    <a:ea typeface="+mn-ea"/>
                  </a:rPr>
                  <a:t>进不来</a:t>
                </a:r>
              </a:p>
            </p:txBody>
          </p:sp>
        </p:grpSp>
        <p:grpSp>
          <p:nvGrpSpPr>
            <p:cNvPr id="13318" name="Group 8"/>
            <p:cNvGrpSpPr>
              <a:grpSpLocks/>
            </p:cNvGrpSpPr>
            <p:nvPr/>
          </p:nvGrpSpPr>
          <p:grpSpPr bwMode="auto">
            <a:xfrm>
              <a:off x="2206627" y="2803523"/>
              <a:ext cx="793750" cy="2161120"/>
              <a:chOff x="1188" y="2115"/>
              <a:chExt cx="521" cy="1539"/>
            </a:xfrm>
          </p:grpSpPr>
          <p:grpSp>
            <p:nvGrpSpPr>
              <p:cNvPr id="13335" name="Group 9"/>
              <p:cNvGrpSpPr>
                <a:grpSpLocks/>
              </p:cNvGrpSpPr>
              <p:nvPr/>
            </p:nvGrpSpPr>
            <p:grpSpPr bwMode="auto">
              <a:xfrm>
                <a:off x="1188" y="2115"/>
                <a:ext cx="521" cy="771"/>
                <a:chOff x="1689" y="1888"/>
                <a:chExt cx="521" cy="771"/>
              </a:xfrm>
            </p:grpSpPr>
            <p:sp>
              <p:nvSpPr>
                <p:cNvPr id="13337" name="Lock"/>
                <p:cNvSpPr>
                  <a:spLocks noEditPoints="1" noChangeArrowheads="1"/>
                </p:cNvSpPr>
                <p:nvPr/>
              </p:nvSpPr>
              <p:spPr bwMode="auto">
                <a:xfrm>
                  <a:off x="1791" y="2296"/>
                  <a:ext cx="318" cy="36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747 w 21600"/>
                    <a:gd name="T13" fmla="*/ 9878 h 21600"/>
                    <a:gd name="T14" fmla="*/ 21125 w 21600"/>
                    <a:gd name="T15" fmla="*/ 15352 h 21600"/>
                  </a:gdLst>
                  <a:ahLst/>
                  <a:cxnLst>
                    <a:cxn ang="T8">
                      <a:pos x="T0" y="T1"/>
                    </a:cxn>
                    <a:cxn ang="T9">
                      <a:pos x="T2" y="T3"/>
                    </a:cxn>
                    <a:cxn ang="T10">
                      <a:pos x="T4" y="T5"/>
                    </a:cxn>
                    <a:cxn ang="T11">
                      <a:pos x="T6" y="T7"/>
                    </a:cxn>
                  </a:cxnLst>
                  <a:rect l="T12" t="T13" r="T14" b="T15"/>
                  <a:pathLst>
                    <a:path w="21600" h="21600" extrusionOk="0">
                      <a:moveTo>
                        <a:pt x="93" y="9606"/>
                      </a:moveTo>
                      <a:lnTo>
                        <a:pt x="2048" y="9606"/>
                      </a:lnTo>
                      <a:lnTo>
                        <a:pt x="2048" y="4713"/>
                      </a:lnTo>
                      <a:lnTo>
                        <a:pt x="2420" y="3818"/>
                      </a:lnTo>
                      <a:lnTo>
                        <a:pt x="2979" y="3028"/>
                      </a:lnTo>
                      <a:lnTo>
                        <a:pt x="3537" y="2446"/>
                      </a:lnTo>
                      <a:lnTo>
                        <a:pt x="3956" y="1998"/>
                      </a:lnTo>
                      <a:lnTo>
                        <a:pt x="4492" y="1581"/>
                      </a:lnTo>
                      <a:lnTo>
                        <a:pt x="5143" y="1238"/>
                      </a:lnTo>
                      <a:lnTo>
                        <a:pt x="5912" y="880"/>
                      </a:lnTo>
                      <a:lnTo>
                        <a:pt x="6587" y="641"/>
                      </a:lnTo>
                      <a:lnTo>
                        <a:pt x="7518" y="372"/>
                      </a:lnTo>
                      <a:lnTo>
                        <a:pt x="8425" y="208"/>
                      </a:lnTo>
                      <a:lnTo>
                        <a:pt x="9496" y="59"/>
                      </a:lnTo>
                      <a:lnTo>
                        <a:pt x="10637" y="14"/>
                      </a:lnTo>
                      <a:lnTo>
                        <a:pt x="11614" y="59"/>
                      </a:lnTo>
                      <a:lnTo>
                        <a:pt x="12382" y="119"/>
                      </a:lnTo>
                      <a:lnTo>
                        <a:pt x="13034" y="253"/>
                      </a:lnTo>
                      <a:lnTo>
                        <a:pt x="13779" y="417"/>
                      </a:lnTo>
                      <a:lnTo>
                        <a:pt x="14500" y="611"/>
                      </a:lnTo>
                      <a:lnTo>
                        <a:pt x="14733" y="686"/>
                      </a:lnTo>
                      <a:lnTo>
                        <a:pt x="14989" y="790"/>
                      </a:lnTo>
                      <a:lnTo>
                        <a:pt x="15175" y="865"/>
                      </a:lnTo>
                      <a:lnTo>
                        <a:pt x="15385" y="954"/>
                      </a:lnTo>
                      <a:lnTo>
                        <a:pt x="15431" y="969"/>
                      </a:lnTo>
                      <a:lnTo>
                        <a:pt x="15594" y="1059"/>
                      </a:lnTo>
                      <a:lnTo>
                        <a:pt x="15757" y="1148"/>
                      </a:lnTo>
                      <a:lnTo>
                        <a:pt x="15920" y="1267"/>
                      </a:lnTo>
                      <a:lnTo>
                        <a:pt x="16106" y="1372"/>
                      </a:lnTo>
                      <a:lnTo>
                        <a:pt x="16665" y="1730"/>
                      </a:lnTo>
                      <a:lnTo>
                        <a:pt x="17014" y="1998"/>
                      </a:lnTo>
                      <a:lnTo>
                        <a:pt x="17480" y="2356"/>
                      </a:lnTo>
                      <a:lnTo>
                        <a:pt x="17852" y="2804"/>
                      </a:lnTo>
                      <a:lnTo>
                        <a:pt x="18178" y="3192"/>
                      </a:lnTo>
                      <a:lnTo>
                        <a:pt x="18527" y="3639"/>
                      </a:lnTo>
                      <a:lnTo>
                        <a:pt x="18806" y="4132"/>
                      </a:lnTo>
                      <a:lnTo>
                        <a:pt x="19086" y="4713"/>
                      </a:lnTo>
                      <a:lnTo>
                        <a:pt x="19272" y="5191"/>
                      </a:lnTo>
                      <a:lnTo>
                        <a:pt x="19295" y="9606"/>
                      </a:lnTo>
                      <a:lnTo>
                        <a:pt x="21600" y="9606"/>
                      </a:lnTo>
                      <a:lnTo>
                        <a:pt x="21600" y="16289"/>
                      </a:lnTo>
                      <a:lnTo>
                        <a:pt x="21413" y="17184"/>
                      </a:lnTo>
                      <a:lnTo>
                        <a:pt x="21041" y="17900"/>
                      </a:lnTo>
                      <a:lnTo>
                        <a:pt x="20668" y="18377"/>
                      </a:lnTo>
                      <a:lnTo>
                        <a:pt x="20343" y="18855"/>
                      </a:lnTo>
                      <a:lnTo>
                        <a:pt x="19924" y="19332"/>
                      </a:lnTo>
                      <a:lnTo>
                        <a:pt x="19388" y="19809"/>
                      </a:lnTo>
                      <a:lnTo>
                        <a:pt x="18806" y="20242"/>
                      </a:lnTo>
                      <a:lnTo>
                        <a:pt x="18062" y="20585"/>
                      </a:lnTo>
                      <a:lnTo>
                        <a:pt x="17270" y="20883"/>
                      </a:lnTo>
                      <a:lnTo>
                        <a:pt x="16525" y="21182"/>
                      </a:lnTo>
                      <a:lnTo>
                        <a:pt x="15548" y="21420"/>
                      </a:lnTo>
                      <a:lnTo>
                        <a:pt x="14803" y="21540"/>
                      </a:lnTo>
                      <a:lnTo>
                        <a:pt x="13662" y="21674"/>
                      </a:lnTo>
                      <a:lnTo>
                        <a:pt x="8379" y="21659"/>
                      </a:lnTo>
                      <a:lnTo>
                        <a:pt x="7168" y="21540"/>
                      </a:lnTo>
                      <a:lnTo>
                        <a:pt x="6098" y="21331"/>
                      </a:lnTo>
                      <a:lnTo>
                        <a:pt x="5050" y="21092"/>
                      </a:lnTo>
                      <a:lnTo>
                        <a:pt x="4003" y="20764"/>
                      </a:lnTo>
                      <a:lnTo>
                        <a:pt x="3258" y="20391"/>
                      </a:lnTo>
                      <a:lnTo>
                        <a:pt x="2769" y="20123"/>
                      </a:lnTo>
                      <a:lnTo>
                        <a:pt x="2281" y="19720"/>
                      </a:lnTo>
                      <a:lnTo>
                        <a:pt x="1862" y="19407"/>
                      </a:lnTo>
                      <a:lnTo>
                        <a:pt x="1489" y="19079"/>
                      </a:lnTo>
                      <a:lnTo>
                        <a:pt x="1070" y="18676"/>
                      </a:lnTo>
                      <a:lnTo>
                        <a:pt x="744" y="18258"/>
                      </a:lnTo>
                      <a:lnTo>
                        <a:pt x="325" y="17661"/>
                      </a:lnTo>
                      <a:lnTo>
                        <a:pt x="162" y="17035"/>
                      </a:lnTo>
                      <a:lnTo>
                        <a:pt x="93" y="16468"/>
                      </a:lnTo>
                      <a:lnTo>
                        <a:pt x="93" y="9606"/>
                      </a:lnTo>
                      <a:close/>
                      <a:moveTo>
                        <a:pt x="6098" y="9591"/>
                      </a:moveTo>
                      <a:lnTo>
                        <a:pt x="6098" y="5220"/>
                      </a:lnTo>
                      <a:lnTo>
                        <a:pt x="6191" y="4907"/>
                      </a:lnTo>
                      <a:lnTo>
                        <a:pt x="6307" y="4639"/>
                      </a:lnTo>
                      <a:lnTo>
                        <a:pt x="6517" y="4370"/>
                      </a:lnTo>
                      <a:lnTo>
                        <a:pt x="6680" y="4087"/>
                      </a:lnTo>
                      <a:lnTo>
                        <a:pt x="6889" y="3878"/>
                      </a:lnTo>
                      <a:lnTo>
                        <a:pt x="7308" y="3520"/>
                      </a:lnTo>
                      <a:lnTo>
                        <a:pt x="7843" y="3281"/>
                      </a:lnTo>
                      <a:lnTo>
                        <a:pt x="8402" y="3013"/>
                      </a:lnTo>
                      <a:lnTo>
                        <a:pt x="9031" y="2834"/>
                      </a:lnTo>
                      <a:lnTo>
                        <a:pt x="9659" y="2700"/>
                      </a:lnTo>
                      <a:lnTo>
                        <a:pt x="10497" y="2625"/>
                      </a:lnTo>
                      <a:lnTo>
                        <a:pt x="11125" y="2655"/>
                      </a:lnTo>
                      <a:lnTo>
                        <a:pt x="11987" y="2789"/>
                      </a:lnTo>
                      <a:lnTo>
                        <a:pt x="12522" y="2893"/>
                      </a:lnTo>
                      <a:lnTo>
                        <a:pt x="13011" y="3028"/>
                      </a:lnTo>
                      <a:lnTo>
                        <a:pt x="13290" y="3192"/>
                      </a:lnTo>
                      <a:lnTo>
                        <a:pt x="13709" y="3371"/>
                      </a:lnTo>
                      <a:lnTo>
                        <a:pt x="13872" y="3505"/>
                      </a:lnTo>
                      <a:lnTo>
                        <a:pt x="14058" y="3639"/>
                      </a:lnTo>
                      <a:lnTo>
                        <a:pt x="14291" y="3788"/>
                      </a:lnTo>
                      <a:lnTo>
                        <a:pt x="14431" y="3953"/>
                      </a:lnTo>
                      <a:lnTo>
                        <a:pt x="14617" y="4102"/>
                      </a:lnTo>
                      <a:lnTo>
                        <a:pt x="14826" y="4311"/>
                      </a:lnTo>
                      <a:lnTo>
                        <a:pt x="14919" y="4534"/>
                      </a:lnTo>
                      <a:lnTo>
                        <a:pt x="15036" y="4773"/>
                      </a:lnTo>
                      <a:lnTo>
                        <a:pt x="15175" y="5027"/>
                      </a:lnTo>
                      <a:lnTo>
                        <a:pt x="15245" y="5220"/>
                      </a:lnTo>
                      <a:lnTo>
                        <a:pt x="15245" y="9591"/>
                      </a:lnTo>
                      <a:lnTo>
                        <a:pt x="6098" y="9591"/>
                      </a:lnTo>
                      <a:close/>
                    </a:path>
                    <a:path w="21600" h="21600" extrusionOk="0">
                      <a:moveTo>
                        <a:pt x="93" y="9606"/>
                      </a:moveTo>
                      <a:lnTo>
                        <a:pt x="21600" y="9606"/>
                      </a:lnTo>
                      <a:lnTo>
                        <a:pt x="93" y="9606"/>
                      </a:lnTo>
                      <a:close/>
                    </a:path>
                    <a:path w="21600" h="21600" extrusionOk="0">
                      <a:moveTo>
                        <a:pt x="11684" y="17109"/>
                      </a:moveTo>
                      <a:lnTo>
                        <a:pt x="12266" y="19317"/>
                      </a:lnTo>
                      <a:lnTo>
                        <a:pt x="9659" y="19317"/>
                      </a:lnTo>
                      <a:lnTo>
                        <a:pt x="10287" y="17124"/>
                      </a:lnTo>
                      <a:lnTo>
                        <a:pt x="10008" y="16975"/>
                      </a:lnTo>
                      <a:lnTo>
                        <a:pt x="9799" y="16722"/>
                      </a:lnTo>
                      <a:lnTo>
                        <a:pt x="9752" y="16408"/>
                      </a:lnTo>
                      <a:lnTo>
                        <a:pt x="9822" y="16170"/>
                      </a:lnTo>
                      <a:lnTo>
                        <a:pt x="10008" y="16006"/>
                      </a:lnTo>
                      <a:lnTo>
                        <a:pt x="10148" y="15871"/>
                      </a:lnTo>
                      <a:lnTo>
                        <a:pt x="10381" y="15782"/>
                      </a:lnTo>
                      <a:lnTo>
                        <a:pt x="10660" y="15692"/>
                      </a:lnTo>
                      <a:lnTo>
                        <a:pt x="11009" y="15677"/>
                      </a:lnTo>
                      <a:lnTo>
                        <a:pt x="11288" y="15722"/>
                      </a:lnTo>
                      <a:lnTo>
                        <a:pt x="11614" y="15782"/>
                      </a:lnTo>
                      <a:lnTo>
                        <a:pt x="11893" y="15946"/>
                      </a:lnTo>
                      <a:lnTo>
                        <a:pt x="12033" y="16080"/>
                      </a:lnTo>
                      <a:lnTo>
                        <a:pt x="12173" y="16229"/>
                      </a:lnTo>
                      <a:lnTo>
                        <a:pt x="12196" y="16408"/>
                      </a:lnTo>
                      <a:lnTo>
                        <a:pt x="12103" y="16722"/>
                      </a:lnTo>
                      <a:lnTo>
                        <a:pt x="11987" y="16856"/>
                      </a:lnTo>
                      <a:lnTo>
                        <a:pt x="11847" y="16975"/>
                      </a:lnTo>
                      <a:lnTo>
                        <a:pt x="11684" y="17109"/>
                      </a:lnTo>
                    </a:path>
                  </a:pathLst>
                </a:custGeom>
                <a:solidFill>
                  <a:srgbClr val="FF0000">
                    <a:alpha val="61176"/>
                  </a:srgbClr>
                </a:solidFill>
                <a:ln w="38100">
                  <a:solidFill>
                    <a:srgbClr val="000000"/>
                  </a:solidFill>
                  <a:miter lim="800000"/>
                  <a:headEnd/>
                  <a:tailEnd/>
                </a:ln>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38" name="Rectangle 11"/>
                <p:cNvSpPr>
                  <a:spLocks noChangeArrowheads="1"/>
                </p:cNvSpPr>
                <p:nvPr/>
              </p:nvSpPr>
              <p:spPr bwMode="auto">
                <a:xfrm>
                  <a:off x="1931" y="2327"/>
                  <a:ext cx="33" cy="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39" name="Freeform 12"/>
                <p:cNvSpPr>
                  <a:spLocks/>
                </p:cNvSpPr>
                <p:nvPr/>
              </p:nvSpPr>
              <p:spPr bwMode="auto">
                <a:xfrm>
                  <a:off x="1755" y="2067"/>
                  <a:ext cx="160" cy="58"/>
                </a:xfrm>
                <a:custGeom>
                  <a:avLst/>
                  <a:gdLst>
                    <a:gd name="T0" fmla="*/ 0 w 321"/>
                    <a:gd name="T1" fmla="*/ 1 h 115"/>
                    <a:gd name="T2" fmla="*/ 0 w 321"/>
                    <a:gd name="T3" fmla="*/ 1 h 115"/>
                    <a:gd name="T4" fmla="*/ 0 w 321"/>
                    <a:gd name="T5" fmla="*/ 1 h 115"/>
                    <a:gd name="T6" fmla="*/ 0 w 321"/>
                    <a:gd name="T7" fmla="*/ 1 h 115"/>
                    <a:gd name="T8" fmla="*/ 0 w 321"/>
                    <a:gd name="T9" fmla="*/ 1 h 115"/>
                    <a:gd name="T10" fmla="*/ 0 w 321"/>
                    <a:gd name="T11" fmla="*/ 1 h 115"/>
                    <a:gd name="T12" fmla="*/ 0 w 321"/>
                    <a:gd name="T13" fmla="*/ 1 h 115"/>
                    <a:gd name="T14" fmla="*/ 0 w 321"/>
                    <a:gd name="T15" fmla="*/ 1 h 115"/>
                    <a:gd name="T16" fmla="*/ 0 w 321"/>
                    <a:gd name="T17" fmla="*/ 1 h 115"/>
                    <a:gd name="T18" fmla="*/ 0 w 321"/>
                    <a:gd name="T19" fmla="*/ 1 h 115"/>
                    <a:gd name="T20" fmla="*/ 0 w 321"/>
                    <a:gd name="T21" fmla="*/ 1 h 115"/>
                    <a:gd name="T22" fmla="*/ 0 w 321"/>
                    <a:gd name="T23" fmla="*/ 1 h 115"/>
                    <a:gd name="T24" fmla="*/ 0 w 321"/>
                    <a:gd name="T25" fmla="*/ 1 h 115"/>
                    <a:gd name="T26" fmla="*/ 0 w 321"/>
                    <a:gd name="T27" fmla="*/ 1 h 115"/>
                    <a:gd name="T28" fmla="*/ 0 w 321"/>
                    <a:gd name="T29" fmla="*/ 1 h 115"/>
                    <a:gd name="T30" fmla="*/ 0 w 321"/>
                    <a:gd name="T31" fmla="*/ 1 h 115"/>
                    <a:gd name="T32" fmla="*/ 0 w 321"/>
                    <a:gd name="T33" fmla="*/ 0 h 115"/>
                    <a:gd name="T34" fmla="*/ 0 w 321"/>
                    <a:gd name="T35" fmla="*/ 0 h 115"/>
                    <a:gd name="T36" fmla="*/ 0 w 321"/>
                    <a:gd name="T37" fmla="*/ 1 h 115"/>
                    <a:gd name="T38" fmla="*/ 0 w 321"/>
                    <a:gd name="T39" fmla="*/ 1 h 115"/>
                    <a:gd name="T40" fmla="*/ 0 w 321"/>
                    <a:gd name="T41" fmla="*/ 1 h 115"/>
                    <a:gd name="T42" fmla="*/ 0 w 321"/>
                    <a:gd name="T43" fmla="*/ 1 h 115"/>
                    <a:gd name="T44" fmla="*/ 0 w 321"/>
                    <a:gd name="T45" fmla="*/ 1 h 115"/>
                    <a:gd name="T46" fmla="*/ 0 w 321"/>
                    <a:gd name="T47" fmla="*/ 1 h 115"/>
                    <a:gd name="T48" fmla="*/ 0 w 321"/>
                    <a:gd name="T49" fmla="*/ 1 h 115"/>
                    <a:gd name="T50" fmla="*/ 0 w 321"/>
                    <a:gd name="T51" fmla="*/ 1 h 115"/>
                    <a:gd name="T52" fmla="*/ 0 w 321"/>
                    <a:gd name="T53" fmla="*/ 1 h 115"/>
                    <a:gd name="T54" fmla="*/ 0 w 321"/>
                    <a:gd name="T55" fmla="*/ 1 h 115"/>
                    <a:gd name="T56" fmla="*/ 0 w 321"/>
                    <a:gd name="T57" fmla="*/ 1 h 115"/>
                    <a:gd name="T58" fmla="*/ 0 w 321"/>
                    <a:gd name="T59" fmla="*/ 1 h 115"/>
                    <a:gd name="T60" fmla="*/ 0 w 321"/>
                    <a:gd name="T61" fmla="*/ 1 h 115"/>
                    <a:gd name="T62" fmla="*/ 0 w 321"/>
                    <a:gd name="T63" fmla="*/ 1 h 115"/>
                    <a:gd name="T64" fmla="*/ 0 w 321"/>
                    <a:gd name="T65" fmla="*/ 1 h 115"/>
                    <a:gd name="T66" fmla="*/ 0 w 321"/>
                    <a:gd name="T67" fmla="*/ 1 h 115"/>
                    <a:gd name="T68" fmla="*/ 0 w 321"/>
                    <a:gd name="T69" fmla="*/ 1 h 115"/>
                    <a:gd name="T70" fmla="*/ 0 w 321"/>
                    <a:gd name="T71" fmla="*/ 1 h 115"/>
                    <a:gd name="T72" fmla="*/ 0 w 321"/>
                    <a:gd name="T73" fmla="*/ 1 h 115"/>
                    <a:gd name="T74" fmla="*/ 0 w 321"/>
                    <a:gd name="T75" fmla="*/ 1 h 115"/>
                    <a:gd name="T76" fmla="*/ 0 w 321"/>
                    <a:gd name="T77" fmla="*/ 1 h 115"/>
                    <a:gd name="T78" fmla="*/ 0 w 321"/>
                    <a:gd name="T79" fmla="*/ 1 h 115"/>
                    <a:gd name="T80" fmla="*/ 0 w 321"/>
                    <a:gd name="T81" fmla="*/ 1 h 115"/>
                    <a:gd name="T82" fmla="*/ 0 w 321"/>
                    <a:gd name="T83" fmla="*/ 1 h 115"/>
                    <a:gd name="T84" fmla="*/ 0 w 321"/>
                    <a:gd name="T85" fmla="*/ 1 h 115"/>
                    <a:gd name="T86" fmla="*/ 0 w 321"/>
                    <a:gd name="T87" fmla="*/ 1 h 115"/>
                    <a:gd name="T88" fmla="*/ 0 w 321"/>
                    <a:gd name="T89" fmla="*/ 1 h 115"/>
                    <a:gd name="T90" fmla="*/ 0 w 321"/>
                    <a:gd name="T91" fmla="*/ 1 h 115"/>
                    <a:gd name="T92" fmla="*/ 0 w 321"/>
                    <a:gd name="T93" fmla="*/ 1 h 115"/>
                    <a:gd name="T94" fmla="*/ 0 w 321"/>
                    <a:gd name="T95" fmla="*/ 1 h 115"/>
                    <a:gd name="T96" fmla="*/ 0 w 321"/>
                    <a:gd name="T97" fmla="*/ 1 h 115"/>
                    <a:gd name="T98" fmla="*/ 0 w 321"/>
                    <a:gd name="T99" fmla="*/ 1 h 11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115"/>
                    <a:gd name="T152" fmla="*/ 321 w 321"/>
                    <a:gd name="T153" fmla="*/ 115 h 11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115">
                      <a:moveTo>
                        <a:pt x="312" y="79"/>
                      </a:moveTo>
                      <a:lnTo>
                        <a:pt x="312" y="79"/>
                      </a:lnTo>
                      <a:lnTo>
                        <a:pt x="297" y="69"/>
                      </a:lnTo>
                      <a:lnTo>
                        <a:pt x="282" y="60"/>
                      </a:lnTo>
                      <a:lnTo>
                        <a:pt x="265" y="52"/>
                      </a:lnTo>
                      <a:lnTo>
                        <a:pt x="249" y="45"/>
                      </a:lnTo>
                      <a:lnTo>
                        <a:pt x="232" y="38"/>
                      </a:lnTo>
                      <a:lnTo>
                        <a:pt x="215" y="31"/>
                      </a:lnTo>
                      <a:lnTo>
                        <a:pt x="196" y="26"/>
                      </a:lnTo>
                      <a:lnTo>
                        <a:pt x="179" y="20"/>
                      </a:lnTo>
                      <a:lnTo>
                        <a:pt x="159" y="15"/>
                      </a:lnTo>
                      <a:lnTo>
                        <a:pt x="141" y="12"/>
                      </a:lnTo>
                      <a:lnTo>
                        <a:pt x="121" y="8"/>
                      </a:lnTo>
                      <a:lnTo>
                        <a:pt x="102" y="5"/>
                      </a:lnTo>
                      <a:lnTo>
                        <a:pt x="82" y="4"/>
                      </a:lnTo>
                      <a:lnTo>
                        <a:pt x="62" y="1"/>
                      </a:lnTo>
                      <a:lnTo>
                        <a:pt x="42" y="0"/>
                      </a:lnTo>
                      <a:lnTo>
                        <a:pt x="21" y="0"/>
                      </a:lnTo>
                      <a:lnTo>
                        <a:pt x="13" y="1"/>
                      </a:lnTo>
                      <a:lnTo>
                        <a:pt x="6" y="6"/>
                      </a:lnTo>
                      <a:lnTo>
                        <a:pt x="2" y="13"/>
                      </a:lnTo>
                      <a:lnTo>
                        <a:pt x="0" y="21"/>
                      </a:lnTo>
                      <a:lnTo>
                        <a:pt x="2" y="29"/>
                      </a:lnTo>
                      <a:lnTo>
                        <a:pt x="6" y="36"/>
                      </a:lnTo>
                      <a:lnTo>
                        <a:pt x="13" y="41"/>
                      </a:lnTo>
                      <a:lnTo>
                        <a:pt x="21" y="42"/>
                      </a:lnTo>
                      <a:lnTo>
                        <a:pt x="40" y="42"/>
                      </a:lnTo>
                      <a:lnTo>
                        <a:pt x="58" y="43"/>
                      </a:lnTo>
                      <a:lnTo>
                        <a:pt x="78" y="44"/>
                      </a:lnTo>
                      <a:lnTo>
                        <a:pt x="96" y="46"/>
                      </a:lnTo>
                      <a:lnTo>
                        <a:pt x="113" y="50"/>
                      </a:lnTo>
                      <a:lnTo>
                        <a:pt x="132" y="52"/>
                      </a:lnTo>
                      <a:lnTo>
                        <a:pt x="149" y="57"/>
                      </a:lnTo>
                      <a:lnTo>
                        <a:pt x="166" y="60"/>
                      </a:lnTo>
                      <a:lnTo>
                        <a:pt x="184" y="66"/>
                      </a:lnTo>
                      <a:lnTo>
                        <a:pt x="200" y="71"/>
                      </a:lnTo>
                      <a:lnTo>
                        <a:pt x="216" y="76"/>
                      </a:lnTo>
                      <a:lnTo>
                        <a:pt x="232" y="83"/>
                      </a:lnTo>
                      <a:lnTo>
                        <a:pt x="247" y="90"/>
                      </a:lnTo>
                      <a:lnTo>
                        <a:pt x="262" y="97"/>
                      </a:lnTo>
                      <a:lnTo>
                        <a:pt x="276" y="105"/>
                      </a:lnTo>
                      <a:lnTo>
                        <a:pt x="290" y="113"/>
                      </a:lnTo>
                      <a:lnTo>
                        <a:pt x="297" y="115"/>
                      </a:lnTo>
                      <a:lnTo>
                        <a:pt x="305" y="115"/>
                      </a:lnTo>
                      <a:lnTo>
                        <a:pt x="312" y="113"/>
                      </a:lnTo>
                      <a:lnTo>
                        <a:pt x="317" y="107"/>
                      </a:lnTo>
                      <a:lnTo>
                        <a:pt x="321" y="99"/>
                      </a:lnTo>
                      <a:lnTo>
                        <a:pt x="321" y="91"/>
                      </a:lnTo>
                      <a:lnTo>
                        <a:pt x="317" y="84"/>
                      </a:lnTo>
                      <a:lnTo>
                        <a:pt x="312"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40" name="Freeform 13"/>
                <p:cNvSpPr>
                  <a:spLocks/>
                </p:cNvSpPr>
                <p:nvPr/>
              </p:nvSpPr>
              <p:spPr bwMode="auto">
                <a:xfrm>
                  <a:off x="1975" y="1994"/>
                  <a:ext cx="163" cy="59"/>
                </a:xfrm>
                <a:custGeom>
                  <a:avLst/>
                  <a:gdLst>
                    <a:gd name="T0" fmla="*/ 1 w 326"/>
                    <a:gd name="T1" fmla="*/ 0 h 119"/>
                    <a:gd name="T2" fmla="*/ 1 w 326"/>
                    <a:gd name="T3" fmla="*/ 0 h 119"/>
                    <a:gd name="T4" fmla="*/ 1 w 326"/>
                    <a:gd name="T5" fmla="*/ 0 h 119"/>
                    <a:gd name="T6" fmla="*/ 1 w 326"/>
                    <a:gd name="T7" fmla="*/ 0 h 119"/>
                    <a:gd name="T8" fmla="*/ 1 w 326"/>
                    <a:gd name="T9" fmla="*/ 0 h 119"/>
                    <a:gd name="T10" fmla="*/ 1 w 326"/>
                    <a:gd name="T11" fmla="*/ 0 h 119"/>
                    <a:gd name="T12" fmla="*/ 1 w 326"/>
                    <a:gd name="T13" fmla="*/ 0 h 119"/>
                    <a:gd name="T14" fmla="*/ 1 w 326"/>
                    <a:gd name="T15" fmla="*/ 0 h 119"/>
                    <a:gd name="T16" fmla="*/ 1 w 326"/>
                    <a:gd name="T17" fmla="*/ 0 h 119"/>
                    <a:gd name="T18" fmla="*/ 1 w 326"/>
                    <a:gd name="T19" fmla="*/ 0 h 119"/>
                    <a:gd name="T20" fmla="*/ 1 w 326"/>
                    <a:gd name="T21" fmla="*/ 0 h 119"/>
                    <a:gd name="T22" fmla="*/ 1 w 326"/>
                    <a:gd name="T23" fmla="*/ 0 h 119"/>
                    <a:gd name="T24" fmla="*/ 1 w 326"/>
                    <a:gd name="T25" fmla="*/ 0 h 119"/>
                    <a:gd name="T26" fmla="*/ 1 w 326"/>
                    <a:gd name="T27" fmla="*/ 0 h 119"/>
                    <a:gd name="T28" fmla="*/ 1 w 326"/>
                    <a:gd name="T29" fmla="*/ 0 h 119"/>
                    <a:gd name="T30" fmla="*/ 1 w 326"/>
                    <a:gd name="T31" fmla="*/ 0 h 119"/>
                    <a:gd name="T32" fmla="*/ 1 w 326"/>
                    <a:gd name="T33" fmla="*/ 0 h 119"/>
                    <a:gd name="T34" fmla="*/ 1 w 326"/>
                    <a:gd name="T35" fmla="*/ 0 h 119"/>
                    <a:gd name="T36" fmla="*/ 1 w 326"/>
                    <a:gd name="T37" fmla="*/ 0 h 119"/>
                    <a:gd name="T38" fmla="*/ 1 w 326"/>
                    <a:gd name="T39" fmla="*/ 0 h 119"/>
                    <a:gd name="T40" fmla="*/ 1 w 326"/>
                    <a:gd name="T41" fmla="*/ 0 h 119"/>
                    <a:gd name="T42" fmla="*/ 1 w 326"/>
                    <a:gd name="T43" fmla="*/ 0 h 119"/>
                    <a:gd name="T44" fmla="*/ 1 w 326"/>
                    <a:gd name="T45" fmla="*/ 0 h 119"/>
                    <a:gd name="T46" fmla="*/ 1 w 326"/>
                    <a:gd name="T47" fmla="*/ 0 h 119"/>
                    <a:gd name="T48" fmla="*/ 1 w 326"/>
                    <a:gd name="T49" fmla="*/ 0 h 119"/>
                    <a:gd name="T50" fmla="*/ 1 w 326"/>
                    <a:gd name="T51" fmla="*/ 0 h 119"/>
                    <a:gd name="T52" fmla="*/ 1 w 326"/>
                    <a:gd name="T53" fmla="*/ 0 h 119"/>
                    <a:gd name="T54" fmla="*/ 1 w 326"/>
                    <a:gd name="T55" fmla="*/ 0 h 119"/>
                    <a:gd name="T56" fmla="*/ 1 w 326"/>
                    <a:gd name="T57" fmla="*/ 0 h 119"/>
                    <a:gd name="T58" fmla="*/ 1 w 326"/>
                    <a:gd name="T59" fmla="*/ 0 h 119"/>
                    <a:gd name="T60" fmla="*/ 1 w 326"/>
                    <a:gd name="T61" fmla="*/ 0 h 119"/>
                    <a:gd name="T62" fmla="*/ 1 w 326"/>
                    <a:gd name="T63" fmla="*/ 0 h 119"/>
                    <a:gd name="T64" fmla="*/ 1 w 326"/>
                    <a:gd name="T65" fmla="*/ 0 h 119"/>
                    <a:gd name="T66" fmla="*/ 1 w 326"/>
                    <a:gd name="T67" fmla="*/ 0 h 119"/>
                    <a:gd name="T68" fmla="*/ 1 w 326"/>
                    <a:gd name="T69" fmla="*/ 0 h 119"/>
                    <a:gd name="T70" fmla="*/ 1 w 326"/>
                    <a:gd name="T71" fmla="*/ 0 h 119"/>
                    <a:gd name="T72" fmla="*/ 1 w 326"/>
                    <a:gd name="T73" fmla="*/ 0 h 119"/>
                    <a:gd name="T74" fmla="*/ 1 w 326"/>
                    <a:gd name="T75" fmla="*/ 0 h 119"/>
                    <a:gd name="T76" fmla="*/ 1 w 326"/>
                    <a:gd name="T77" fmla="*/ 0 h 119"/>
                    <a:gd name="T78" fmla="*/ 1 w 326"/>
                    <a:gd name="T79" fmla="*/ 0 h 119"/>
                    <a:gd name="T80" fmla="*/ 1 w 326"/>
                    <a:gd name="T81" fmla="*/ 0 h 119"/>
                    <a:gd name="T82" fmla="*/ 1 w 326"/>
                    <a:gd name="T83" fmla="*/ 0 h 119"/>
                    <a:gd name="T84" fmla="*/ 1 w 326"/>
                    <a:gd name="T85" fmla="*/ 0 h 119"/>
                    <a:gd name="T86" fmla="*/ 0 w 326"/>
                    <a:gd name="T87" fmla="*/ 0 h 119"/>
                    <a:gd name="T88" fmla="*/ 0 w 326"/>
                    <a:gd name="T89" fmla="*/ 0 h 119"/>
                    <a:gd name="T90" fmla="*/ 1 w 326"/>
                    <a:gd name="T91" fmla="*/ 0 h 119"/>
                    <a:gd name="T92" fmla="*/ 1 w 326"/>
                    <a:gd name="T93" fmla="*/ 0 h 119"/>
                    <a:gd name="T94" fmla="*/ 1 w 326"/>
                    <a:gd name="T95" fmla="*/ 0 h 119"/>
                    <a:gd name="T96" fmla="*/ 1 w 326"/>
                    <a:gd name="T97" fmla="*/ 0 h 119"/>
                    <a:gd name="T98" fmla="*/ 1 w 326"/>
                    <a:gd name="T99" fmla="*/ 0 h 11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6"/>
                    <a:gd name="T151" fmla="*/ 0 h 119"/>
                    <a:gd name="T152" fmla="*/ 326 w 326"/>
                    <a:gd name="T153" fmla="*/ 119 h 11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6" h="119">
                      <a:moveTo>
                        <a:pt x="32" y="115"/>
                      </a:moveTo>
                      <a:lnTo>
                        <a:pt x="32" y="115"/>
                      </a:lnTo>
                      <a:lnTo>
                        <a:pt x="46" y="107"/>
                      </a:lnTo>
                      <a:lnTo>
                        <a:pt x="59" y="98"/>
                      </a:lnTo>
                      <a:lnTo>
                        <a:pt x="73" y="91"/>
                      </a:lnTo>
                      <a:lnTo>
                        <a:pt x="89" y="84"/>
                      </a:lnTo>
                      <a:lnTo>
                        <a:pt x="104" y="77"/>
                      </a:lnTo>
                      <a:lnTo>
                        <a:pt x="122" y="71"/>
                      </a:lnTo>
                      <a:lnTo>
                        <a:pt x="138" y="66"/>
                      </a:lnTo>
                      <a:lnTo>
                        <a:pt x="155" y="61"/>
                      </a:lnTo>
                      <a:lnTo>
                        <a:pt x="174" y="56"/>
                      </a:lnTo>
                      <a:lnTo>
                        <a:pt x="191" y="52"/>
                      </a:lnTo>
                      <a:lnTo>
                        <a:pt x="209" y="49"/>
                      </a:lnTo>
                      <a:lnTo>
                        <a:pt x="228" y="46"/>
                      </a:lnTo>
                      <a:lnTo>
                        <a:pt x="247" y="44"/>
                      </a:lnTo>
                      <a:lnTo>
                        <a:pt x="266" y="43"/>
                      </a:lnTo>
                      <a:lnTo>
                        <a:pt x="285" y="41"/>
                      </a:lnTo>
                      <a:lnTo>
                        <a:pt x="305" y="41"/>
                      </a:lnTo>
                      <a:lnTo>
                        <a:pt x="313" y="40"/>
                      </a:lnTo>
                      <a:lnTo>
                        <a:pt x="320" y="36"/>
                      </a:lnTo>
                      <a:lnTo>
                        <a:pt x="324" y="29"/>
                      </a:lnTo>
                      <a:lnTo>
                        <a:pt x="326" y="21"/>
                      </a:lnTo>
                      <a:lnTo>
                        <a:pt x="324" y="13"/>
                      </a:lnTo>
                      <a:lnTo>
                        <a:pt x="320" y="6"/>
                      </a:lnTo>
                      <a:lnTo>
                        <a:pt x="313" y="1"/>
                      </a:lnTo>
                      <a:lnTo>
                        <a:pt x="305" y="0"/>
                      </a:lnTo>
                      <a:lnTo>
                        <a:pt x="284" y="0"/>
                      </a:lnTo>
                      <a:lnTo>
                        <a:pt x="263" y="1"/>
                      </a:lnTo>
                      <a:lnTo>
                        <a:pt x="243" y="3"/>
                      </a:lnTo>
                      <a:lnTo>
                        <a:pt x="222" y="6"/>
                      </a:lnTo>
                      <a:lnTo>
                        <a:pt x="202" y="8"/>
                      </a:lnTo>
                      <a:lnTo>
                        <a:pt x="182" y="13"/>
                      </a:lnTo>
                      <a:lnTo>
                        <a:pt x="162" y="16"/>
                      </a:lnTo>
                      <a:lnTo>
                        <a:pt x="144" y="22"/>
                      </a:lnTo>
                      <a:lnTo>
                        <a:pt x="124" y="26"/>
                      </a:lnTo>
                      <a:lnTo>
                        <a:pt x="107" y="33"/>
                      </a:lnTo>
                      <a:lnTo>
                        <a:pt x="88" y="40"/>
                      </a:lnTo>
                      <a:lnTo>
                        <a:pt x="71" y="47"/>
                      </a:lnTo>
                      <a:lnTo>
                        <a:pt x="54" y="55"/>
                      </a:lnTo>
                      <a:lnTo>
                        <a:pt x="38" y="63"/>
                      </a:lnTo>
                      <a:lnTo>
                        <a:pt x="23" y="73"/>
                      </a:lnTo>
                      <a:lnTo>
                        <a:pt x="8" y="82"/>
                      </a:lnTo>
                      <a:lnTo>
                        <a:pt x="2" y="88"/>
                      </a:lnTo>
                      <a:lnTo>
                        <a:pt x="0" y="94"/>
                      </a:lnTo>
                      <a:lnTo>
                        <a:pt x="0" y="102"/>
                      </a:lnTo>
                      <a:lnTo>
                        <a:pt x="3" y="111"/>
                      </a:lnTo>
                      <a:lnTo>
                        <a:pt x="9" y="116"/>
                      </a:lnTo>
                      <a:lnTo>
                        <a:pt x="16" y="119"/>
                      </a:lnTo>
                      <a:lnTo>
                        <a:pt x="24" y="119"/>
                      </a:lnTo>
                      <a:lnTo>
                        <a:pt x="32" y="1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41" name="Freeform 14"/>
                <p:cNvSpPr>
                  <a:spLocks/>
                </p:cNvSpPr>
                <p:nvPr/>
              </p:nvSpPr>
              <p:spPr bwMode="auto">
                <a:xfrm>
                  <a:off x="1978" y="2067"/>
                  <a:ext cx="160" cy="58"/>
                </a:xfrm>
                <a:custGeom>
                  <a:avLst/>
                  <a:gdLst>
                    <a:gd name="T0" fmla="*/ 0 w 321"/>
                    <a:gd name="T1" fmla="*/ 0 h 115"/>
                    <a:gd name="T2" fmla="*/ 0 w 321"/>
                    <a:gd name="T3" fmla="*/ 0 h 115"/>
                    <a:gd name="T4" fmla="*/ 0 w 321"/>
                    <a:gd name="T5" fmla="*/ 1 h 115"/>
                    <a:gd name="T6" fmla="*/ 0 w 321"/>
                    <a:gd name="T7" fmla="*/ 1 h 115"/>
                    <a:gd name="T8" fmla="*/ 0 w 321"/>
                    <a:gd name="T9" fmla="*/ 1 h 115"/>
                    <a:gd name="T10" fmla="*/ 0 w 321"/>
                    <a:gd name="T11" fmla="*/ 1 h 115"/>
                    <a:gd name="T12" fmla="*/ 0 w 321"/>
                    <a:gd name="T13" fmla="*/ 1 h 115"/>
                    <a:gd name="T14" fmla="*/ 0 w 321"/>
                    <a:gd name="T15" fmla="*/ 1 h 115"/>
                    <a:gd name="T16" fmla="*/ 0 w 321"/>
                    <a:gd name="T17" fmla="*/ 1 h 115"/>
                    <a:gd name="T18" fmla="*/ 0 w 321"/>
                    <a:gd name="T19" fmla="*/ 1 h 115"/>
                    <a:gd name="T20" fmla="*/ 0 w 321"/>
                    <a:gd name="T21" fmla="*/ 1 h 115"/>
                    <a:gd name="T22" fmla="*/ 0 w 321"/>
                    <a:gd name="T23" fmla="*/ 1 h 115"/>
                    <a:gd name="T24" fmla="*/ 0 w 321"/>
                    <a:gd name="T25" fmla="*/ 1 h 115"/>
                    <a:gd name="T26" fmla="*/ 0 w 321"/>
                    <a:gd name="T27" fmla="*/ 1 h 115"/>
                    <a:gd name="T28" fmla="*/ 0 w 321"/>
                    <a:gd name="T29" fmla="*/ 1 h 115"/>
                    <a:gd name="T30" fmla="*/ 0 w 321"/>
                    <a:gd name="T31" fmla="*/ 1 h 115"/>
                    <a:gd name="T32" fmla="*/ 0 w 321"/>
                    <a:gd name="T33" fmla="*/ 1 h 115"/>
                    <a:gd name="T34" fmla="*/ 0 w 321"/>
                    <a:gd name="T35" fmla="*/ 1 h 115"/>
                    <a:gd name="T36" fmla="*/ 0 w 321"/>
                    <a:gd name="T37" fmla="*/ 1 h 115"/>
                    <a:gd name="T38" fmla="*/ 0 w 321"/>
                    <a:gd name="T39" fmla="*/ 1 h 115"/>
                    <a:gd name="T40" fmla="*/ 0 w 321"/>
                    <a:gd name="T41" fmla="*/ 1 h 115"/>
                    <a:gd name="T42" fmla="*/ 0 w 321"/>
                    <a:gd name="T43" fmla="*/ 1 h 115"/>
                    <a:gd name="T44" fmla="*/ 0 w 321"/>
                    <a:gd name="T45" fmla="*/ 1 h 115"/>
                    <a:gd name="T46" fmla="*/ 0 w 321"/>
                    <a:gd name="T47" fmla="*/ 1 h 115"/>
                    <a:gd name="T48" fmla="*/ 0 w 321"/>
                    <a:gd name="T49" fmla="*/ 1 h 115"/>
                    <a:gd name="T50" fmla="*/ 0 w 321"/>
                    <a:gd name="T51" fmla="*/ 1 h 115"/>
                    <a:gd name="T52" fmla="*/ 0 w 321"/>
                    <a:gd name="T53" fmla="*/ 1 h 115"/>
                    <a:gd name="T54" fmla="*/ 0 w 321"/>
                    <a:gd name="T55" fmla="*/ 1 h 115"/>
                    <a:gd name="T56" fmla="*/ 0 w 321"/>
                    <a:gd name="T57" fmla="*/ 1 h 115"/>
                    <a:gd name="T58" fmla="*/ 0 w 321"/>
                    <a:gd name="T59" fmla="*/ 1 h 115"/>
                    <a:gd name="T60" fmla="*/ 0 w 321"/>
                    <a:gd name="T61" fmla="*/ 1 h 115"/>
                    <a:gd name="T62" fmla="*/ 0 w 321"/>
                    <a:gd name="T63" fmla="*/ 1 h 115"/>
                    <a:gd name="T64" fmla="*/ 0 w 321"/>
                    <a:gd name="T65" fmla="*/ 1 h 115"/>
                    <a:gd name="T66" fmla="*/ 0 w 321"/>
                    <a:gd name="T67" fmla="*/ 1 h 115"/>
                    <a:gd name="T68" fmla="*/ 0 w 321"/>
                    <a:gd name="T69" fmla="*/ 1 h 115"/>
                    <a:gd name="T70" fmla="*/ 0 w 321"/>
                    <a:gd name="T71" fmla="*/ 1 h 115"/>
                    <a:gd name="T72" fmla="*/ 0 w 321"/>
                    <a:gd name="T73" fmla="*/ 1 h 115"/>
                    <a:gd name="T74" fmla="*/ 0 w 321"/>
                    <a:gd name="T75" fmla="*/ 1 h 115"/>
                    <a:gd name="T76" fmla="*/ 0 w 321"/>
                    <a:gd name="T77" fmla="*/ 1 h 115"/>
                    <a:gd name="T78" fmla="*/ 0 w 321"/>
                    <a:gd name="T79" fmla="*/ 1 h 115"/>
                    <a:gd name="T80" fmla="*/ 0 w 321"/>
                    <a:gd name="T81" fmla="*/ 1 h 115"/>
                    <a:gd name="T82" fmla="*/ 0 w 321"/>
                    <a:gd name="T83" fmla="*/ 1 h 115"/>
                    <a:gd name="T84" fmla="*/ 0 w 321"/>
                    <a:gd name="T85" fmla="*/ 1 h 115"/>
                    <a:gd name="T86" fmla="*/ 0 w 321"/>
                    <a:gd name="T87" fmla="*/ 1 h 115"/>
                    <a:gd name="T88" fmla="*/ 0 w 321"/>
                    <a:gd name="T89" fmla="*/ 1 h 115"/>
                    <a:gd name="T90" fmla="*/ 0 w 321"/>
                    <a:gd name="T91" fmla="*/ 1 h 115"/>
                    <a:gd name="T92" fmla="*/ 0 w 321"/>
                    <a:gd name="T93" fmla="*/ 1 h 115"/>
                    <a:gd name="T94" fmla="*/ 0 w 321"/>
                    <a:gd name="T95" fmla="*/ 1 h 115"/>
                    <a:gd name="T96" fmla="*/ 0 w 321"/>
                    <a:gd name="T97" fmla="*/ 1 h 115"/>
                    <a:gd name="T98" fmla="*/ 0 w 321"/>
                    <a:gd name="T99" fmla="*/ 0 h 11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115"/>
                    <a:gd name="T152" fmla="*/ 321 w 321"/>
                    <a:gd name="T153" fmla="*/ 115 h 11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115">
                      <a:moveTo>
                        <a:pt x="300" y="0"/>
                      </a:moveTo>
                      <a:lnTo>
                        <a:pt x="279" y="0"/>
                      </a:lnTo>
                      <a:lnTo>
                        <a:pt x="258" y="1"/>
                      </a:lnTo>
                      <a:lnTo>
                        <a:pt x="239" y="4"/>
                      </a:lnTo>
                      <a:lnTo>
                        <a:pt x="219" y="5"/>
                      </a:lnTo>
                      <a:lnTo>
                        <a:pt x="200" y="8"/>
                      </a:lnTo>
                      <a:lnTo>
                        <a:pt x="180" y="12"/>
                      </a:lnTo>
                      <a:lnTo>
                        <a:pt x="160" y="15"/>
                      </a:lnTo>
                      <a:lnTo>
                        <a:pt x="142" y="20"/>
                      </a:lnTo>
                      <a:lnTo>
                        <a:pt x="124" y="26"/>
                      </a:lnTo>
                      <a:lnTo>
                        <a:pt x="106" y="31"/>
                      </a:lnTo>
                      <a:lnTo>
                        <a:pt x="89" y="38"/>
                      </a:lnTo>
                      <a:lnTo>
                        <a:pt x="72" y="45"/>
                      </a:lnTo>
                      <a:lnTo>
                        <a:pt x="56" y="52"/>
                      </a:lnTo>
                      <a:lnTo>
                        <a:pt x="40" y="60"/>
                      </a:lnTo>
                      <a:lnTo>
                        <a:pt x="25" y="69"/>
                      </a:lnTo>
                      <a:lnTo>
                        <a:pt x="10" y="79"/>
                      </a:lnTo>
                      <a:lnTo>
                        <a:pt x="4" y="84"/>
                      </a:lnTo>
                      <a:lnTo>
                        <a:pt x="0" y="91"/>
                      </a:lnTo>
                      <a:lnTo>
                        <a:pt x="0" y="99"/>
                      </a:lnTo>
                      <a:lnTo>
                        <a:pt x="3" y="107"/>
                      </a:lnTo>
                      <a:lnTo>
                        <a:pt x="8" y="113"/>
                      </a:lnTo>
                      <a:lnTo>
                        <a:pt x="16" y="115"/>
                      </a:lnTo>
                      <a:lnTo>
                        <a:pt x="25" y="115"/>
                      </a:lnTo>
                      <a:lnTo>
                        <a:pt x="31" y="113"/>
                      </a:lnTo>
                      <a:lnTo>
                        <a:pt x="45" y="105"/>
                      </a:lnTo>
                      <a:lnTo>
                        <a:pt x="59" y="97"/>
                      </a:lnTo>
                      <a:lnTo>
                        <a:pt x="74" y="90"/>
                      </a:lnTo>
                      <a:lnTo>
                        <a:pt x="89" y="83"/>
                      </a:lnTo>
                      <a:lnTo>
                        <a:pt x="105" y="76"/>
                      </a:lnTo>
                      <a:lnTo>
                        <a:pt x="121" y="71"/>
                      </a:lnTo>
                      <a:lnTo>
                        <a:pt x="137" y="66"/>
                      </a:lnTo>
                      <a:lnTo>
                        <a:pt x="155" y="60"/>
                      </a:lnTo>
                      <a:lnTo>
                        <a:pt x="172" y="57"/>
                      </a:lnTo>
                      <a:lnTo>
                        <a:pt x="189" y="52"/>
                      </a:lnTo>
                      <a:lnTo>
                        <a:pt x="208" y="50"/>
                      </a:lnTo>
                      <a:lnTo>
                        <a:pt x="225" y="46"/>
                      </a:lnTo>
                      <a:lnTo>
                        <a:pt x="243" y="44"/>
                      </a:lnTo>
                      <a:lnTo>
                        <a:pt x="263" y="43"/>
                      </a:lnTo>
                      <a:lnTo>
                        <a:pt x="281" y="42"/>
                      </a:lnTo>
                      <a:lnTo>
                        <a:pt x="300" y="42"/>
                      </a:lnTo>
                      <a:lnTo>
                        <a:pt x="308" y="41"/>
                      </a:lnTo>
                      <a:lnTo>
                        <a:pt x="315" y="36"/>
                      </a:lnTo>
                      <a:lnTo>
                        <a:pt x="319" y="29"/>
                      </a:lnTo>
                      <a:lnTo>
                        <a:pt x="321" y="21"/>
                      </a:lnTo>
                      <a:lnTo>
                        <a:pt x="319" y="13"/>
                      </a:lnTo>
                      <a:lnTo>
                        <a:pt x="315" y="6"/>
                      </a:lnTo>
                      <a:lnTo>
                        <a:pt x="308" y="1"/>
                      </a:lnTo>
                      <a:lnTo>
                        <a:pt x="3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42" name="Freeform 15"/>
                <p:cNvSpPr>
                  <a:spLocks/>
                </p:cNvSpPr>
                <p:nvPr/>
              </p:nvSpPr>
              <p:spPr bwMode="auto">
                <a:xfrm>
                  <a:off x="1755" y="1994"/>
                  <a:ext cx="163" cy="59"/>
                </a:xfrm>
                <a:custGeom>
                  <a:avLst/>
                  <a:gdLst>
                    <a:gd name="T0" fmla="*/ 0 w 327"/>
                    <a:gd name="T1" fmla="*/ 0 h 119"/>
                    <a:gd name="T2" fmla="*/ 0 w 327"/>
                    <a:gd name="T3" fmla="*/ 0 h 119"/>
                    <a:gd name="T4" fmla="*/ 0 w 327"/>
                    <a:gd name="T5" fmla="*/ 0 h 119"/>
                    <a:gd name="T6" fmla="*/ 0 w 327"/>
                    <a:gd name="T7" fmla="*/ 0 h 119"/>
                    <a:gd name="T8" fmla="*/ 0 w 327"/>
                    <a:gd name="T9" fmla="*/ 0 h 119"/>
                    <a:gd name="T10" fmla="*/ 0 w 327"/>
                    <a:gd name="T11" fmla="*/ 0 h 119"/>
                    <a:gd name="T12" fmla="*/ 0 w 327"/>
                    <a:gd name="T13" fmla="*/ 0 h 119"/>
                    <a:gd name="T14" fmla="*/ 0 w 327"/>
                    <a:gd name="T15" fmla="*/ 0 h 119"/>
                    <a:gd name="T16" fmla="*/ 0 w 327"/>
                    <a:gd name="T17" fmla="*/ 0 h 119"/>
                    <a:gd name="T18" fmla="*/ 0 w 327"/>
                    <a:gd name="T19" fmla="*/ 0 h 119"/>
                    <a:gd name="T20" fmla="*/ 0 w 327"/>
                    <a:gd name="T21" fmla="*/ 0 h 119"/>
                    <a:gd name="T22" fmla="*/ 0 w 327"/>
                    <a:gd name="T23" fmla="*/ 0 h 119"/>
                    <a:gd name="T24" fmla="*/ 0 w 327"/>
                    <a:gd name="T25" fmla="*/ 0 h 119"/>
                    <a:gd name="T26" fmla="*/ 0 w 327"/>
                    <a:gd name="T27" fmla="*/ 0 h 119"/>
                    <a:gd name="T28" fmla="*/ 0 w 327"/>
                    <a:gd name="T29" fmla="*/ 0 h 119"/>
                    <a:gd name="T30" fmla="*/ 0 w 327"/>
                    <a:gd name="T31" fmla="*/ 0 h 119"/>
                    <a:gd name="T32" fmla="*/ 0 w 327"/>
                    <a:gd name="T33" fmla="*/ 0 h 119"/>
                    <a:gd name="T34" fmla="*/ 0 w 327"/>
                    <a:gd name="T35" fmla="*/ 0 h 119"/>
                    <a:gd name="T36" fmla="*/ 0 w 327"/>
                    <a:gd name="T37" fmla="*/ 0 h 119"/>
                    <a:gd name="T38" fmla="*/ 0 w 327"/>
                    <a:gd name="T39" fmla="*/ 0 h 119"/>
                    <a:gd name="T40" fmla="*/ 0 w 327"/>
                    <a:gd name="T41" fmla="*/ 0 h 119"/>
                    <a:gd name="T42" fmla="*/ 0 w 327"/>
                    <a:gd name="T43" fmla="*/ 0 h 119"/>
                    <a:gd name="T44" fmla="*/ 0 w 327"/>
                    <a:gd name="T45" fmla="*/ 0 h 119"/>
                    <a:gd name="T46" fmla="*/ 0 w 327"/>
                    <a:gd name="T47" fmla="*/ 0 h 119"/>
                    <a:gd name="T48" fmla="*/ 0 w 327"/>
                    <a:gd name="T49" fmla="*/ 0 h 119"/>
                    <a:gd name="T50" fmla="*/ 0 w 327"/>
                    <a:gd name="T51" fmla="*/ 0 h 119"/>
                    <a:gd name="T52" fmla="*/ 0 w 327"/>
                    <a:gd name="T53" fmla="*/ 0 h 119"/>
                    <a:gd name="T54" fmla="*/ 0 w 327"/>
                    <a:gd name="T55" fmla="*/ 0 h 119"/>
                    <a:gd name="T56" fmla="*/ 0 w 327"/>
                    <a:gd name="T57" fmla="*/ 0 h 119"/>
                    <a:gd name="T58" fmla="*/ 0 w 327"/>
                    <a:gd name="T59" fmla="*/ 0 h 119"/>
                    <a:gd name="T60" fmla="*/ 0 w 327"/>
                    <a:gd name="T61" fmla="*/ 0 h 119"/>
                    <a:gd name="T62" fmla="*/ 0 w 327"/>
                    <a:gd name="T63" fmla="*/ 0 h 119"/>
                    <a:gd name="T64" fmla="*/ 0 w 327"/>
                    <a:gd name="T65" fmla="*/ 0 h 119"/>
                    <a:gd name="T66" fmla="*/ 0 w 327"/>
                    <a:gd name="T67" fmla="*/ 0 h 119"/>
                    <a:gd name="T68" fmla="*/ 0 w 327"/>
                    <a:gd name="T69" fmla="*/ 0 h 119"/>
                    <a:gd name="T70" fmla="*/ 0 w 327"/>
                    <a:gd name="T71" fmla="*/ 0 h 119"/>
                    <a:gd name="T72" fmla="*/ 0 w 327"/>
                    <a:gd name="T73" fmla="*/ 0 h 119"/>
                    <a:gd name="T74" fmla="*/ 0 w 327"/>
                    <a:gd name="T75" fmla="*/ 0 h 119"/>
                    <a:gd name="T76" fmla="*/ 0 w 327"/>
                    <a:gd name="T77" fmla="*/ 0 h 119"/>
                    <a:gd name="T78" fmla="*/ 0 w 327"/>
                    <a:gd name="T79" fmla="*/ 0 h 119"/>
                    <a:gd name="T80" fmla="*/ 0 w 327"/>
                    <a:gd name="T81" fmla="*/ 0 h 119"/>
                    <a:gd name="T82" fmla="*/ 0 w 327"/>
                    <a:gd name="T83" fmla="*/ 0 h 119"/>
                    <a:gd name="T84" fmla="*/ 0 w 327"/>
                    <a:gd name="T85" fmla="*/ 0 h 119"/>
                    <a:gd name="T86" fmla="*/ 0 w 327"/>
                    <a:gd name="T87" fmla="*/ 0 h 119"/>
                    <a:gd name="T88" fmla="*/ 0 w 327"/>
                    <a:gd name="T89" fmla="*/ 0 h 119"/>
                    <a:gd name="T90" fmla="*/ 0 w 327"/>
                    <a:gd name="T91" fmla="*/ 0 h 119"/>
                    <a:gd name="T92" fmla="*/ 0 w 327"/>
                    <a:gd name="T93" fmla="*/ 0 h 119"/>
                    <a:gd name="T94" fmla="*/ 0 w 327"/>
                    <a:gd name="T95" fmla="*/ 0 h 119"/>
                    <a:gd name="T96" fmla="*/ 0 w 327"/>
                    <a:gd name="T97" fmla="*/ 0 h 11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27"/>
                    <a:gd name="T148" fmla="*/ 0 h 119"/>
                    <a:gd name="T149" fmla="*/ 327 w 327"/>
                    <a:gd name="T150" fmla="*/ 119 h 11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27" h="119">
                      <a:moveTo>
                        <a:pt x="21" y="41"/>
                      </a:moveTo>
                      <a:lnTo>
                        <a:pt x="41" y="41"/>
                      </a:lnTo>
                      <a:lnTo>
                        <a:pt x="60" y="43"/>
                      </a:lnTo>
                      <a:lnTo>
                        <a:pt x="79" y="44"/>
                      </a:lnTo>
                      <a:lnTo>
                        <a:pt x="97" y="46"/>
                      </a:lnTo>
                      <a:lnTo>
                        <a:pt x="117" y="49"/>
                      </a:lnTo>
                      <a:lnTo>
                        <a:pt x="134" y="52"/>
                      </a:lnTo>
                      <a:lnTo>
                        <a:pt x="153" y="56"/>
                      </a:lnTo>
                      <a:lnTo>
                        <a:pt x="170" y="61"/>
                      </a:lnTo>
                      <a:lnTo>
                        <a:pt x="187" y="66"/>
                      </a:lnTo>
                      <a:lnTo>
                        <a:pt x="204" y="71"/>
                      </a:lnTo>
                      <a:lnTo>
                        <a:pt x="221" y="77"/>
                      </a:lnTo>
                      <a:lnTo>
                        <a:pt x="237" y="84"/>
                      </a:lnTo>
                      <a:lnTo>
                        <a:pt x="252" y="91"/>
                      </a:lnTo>
                      <a:lnTo>
                        <a:pt x="267" y="98"/>
                      </a:lnTo>
                      <a:lnTo>
                        <a:pt x="280" y="107"/>
                      </a:lnTo>
                      <a:lnTo>
                        <a:pt x="294" y="115"/>
                      </a:lnTo>
                      <a:lnTo>
                        <a:pt x="302" y="119"/>
                      </a:lnTo>
                      <a:lnTo>
                        <a:pt x="310" y="119"/>
                      </a:lnTo>
                      <a:lnTo>
                        <a:pt x="317" y="116"/>
                      </a:lnTo>
                      <a:lnTo>
                        <a:pt x="323" y="111"/>
                      </a:lnTo>
                      <a:lnTo>
                        <a:pt x="327" y="102"/>
                      </a:lnTo>
                      <a:lnTo>
                        <a:pt x="327" y="94"/>
                      </a:lnTo>
                      <a:lnTo>
                        <a:pt x="323" y="88"/>
                      </a:lnTo>
                      <a:lnTo>
                        <a:pt x="317" y="82"/>
                      </a:lnTo>
                      <a:lnTo>
                        <a:pt x="302" y="73"/>
                      </a:lnTo>
                      <a:lnTo>
                        <a:pt x="287" y="63"/>
                      </a:lnTo>
                      <a:lnTo>
                        <a:pt x="271" y="55"/>
                      </a:lnTo>
                      <a:lnTo>
                        <a:pt x="255" y="47"/>
                      </a:lnTo>
                      <a:lnTo>
                        <a:pt x="238" y="40"/>
                      </a:lnTo>
                      <a:lnTo>
                        <a:pt x="219" y="33"/>
                      </a:lnTo>
                      <a:lnTo>
                        <a:pt x="201" y="26"/>
                      </a:lnTo>
                      <a:lnTo>
                        <a:pt x="183" y="22"/>
                      </a:lnTo>
                      <a:lnTo>
                        <a:pt x="163" y="16"/>
                      </a:lnTo>
                      <a:lnTo>
                        <a:pt x="144" y="13"/>
                      </a:lnTo>
                      <a:lnTo>
                        <a:pt x="124" y="8"/>
                      </a:lnTo>
                      <a:lnTo>
                        <a:pt x="104" y="6"/>
                      </a:lnTo>
                      <a:lnTo>
                        <a:pt x="83" y="3"/>
                      </a:lnTo>
                      <a:lnTo>
                        <a:pt x="63" y="1"/>
                      </a:lnTo>
                      <a:lnTo>
                        <a:pt x="42" y="0"/>
                      </a:lnTo>
                      <a:lnTo>
                        <a:pt x="21" y="0"/>
                      </a:lnTo>
                      <a:lnTo>
                        <a:pt x="13" y="1"/>
                      </a:lnTo>
                      <a:lnTo>
                        <a:pt x="6" y="6"/>
                      </a:lnTo>
                      <a:lnTo>
                        <a:pt x="2" y="13"/>
                      </a:lnTo>
                      <a:lnTo>
                        <a:pt x="0" y="21"/>
                      </a:lnTo>
                      <a:lnTo>
                        <a:pt x="2" y="29"/>
                      </a:lnTo>
                      <a:lnTo>
                        <a:pt x="6" y="36"/>
                      </a:lnTo>
                      <a:lnTo>
                        <a:pt x="13" y="40"/>
                      </a:lnTo>
                      <a:lnTo>
                        <a:pt x="2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43" name="Freeform 16"/>
                <p:cNvSpPr>
                  <a:spLocks/>
                </p:cNvSpPr>
                <p:nvPr/>
              </p:nvSpPr>
              <p:spPr bwMode="auto">
                <a:xfrm>
                  <a:off x="2074" y="2152"/>
                  <a:ext cx="31" cy="41"/>
                </a:xfrm>
                <a:custGeom>
                  <a:avLst/>
                  <a:gdLst>
                    <a:gd name="T0" fmla="*/ 1 w 62"/>
                    <a:gd name="T1" fmla="*/ 0 h 83"/>
                    <a:gd name="T2" fmla="*/ 1 w 62"/>
                    <a:gd name="T3" fmla="*/ 0 h 83"/>
                    <a:gd name="T4" fmla="*/ 1 w 62"/>
                    <a:gd name="T5" fmla="*/ 0 h 83"/>
                    <a:gd name="T6" fmla="*/ 1 w 62"/>
                    <a:gd name="T7" fmla="*/ 0 h 83"/>
                    <a:gd name="T8" fmla="*/ 1 w 62"/>
                    <a:gd name="T9" fmla="*/ 0 h 83"/>
                    <a:gd name="T10" fmla="*/ 1 w 62"/>
                    <a:gd name="T11" fmla="*/ 0 h 83"/>
                    <a:gd name="T12" fmla="*/ 1 w 62"/>
                    <a:gd name="T13" fmla="*/ 0 h 83"/>
                    <a:gd name="T14" fmla="*/ 1 w 62"/>
                    <a:gd name="T15" fmla="*/ 0 h 83"/>
                    <a:gd name="T16" fmla="*/ 1 w 62"/>
                    <a:gd name="T17" fmla="*/ 0 h 83"/>
                    <a:gd name="T18" fmla="*/ 1 w 62"/>
                    <a:gd name="T19" fmla="*/ 0 h 83"/>
                    <a:gd name="T20" fmla="*/ 1 w 62"/>
                    <a:gd name="T21" fmla="*/ 0 h 83"/>
                    <a:gd name="T22" fmla="*/ 1 w 62"/>
                    <a:gd name="T23" fmla="*/ 0 h 83"/>
                    <a:gd name="T24" fmla="*/ 1 w 62"/>
                    <a:gd name="T25" fmla="*/ 0 h 83"/>
                    <a:gd name="T26" fmla="*/ 1 w 62"/>
                    <a:gd name="T27" fmla="*/ 0 h 83"/>
                    <a:gd name="T28" fmla="*/ 1 w 62"/>
                    <a:gd name="T29" fmla="*/ 0 h 83"/>
                    <a:gd name="T30" fmla="*/ 1 w 62"/>
                    <a:gd name="T31" fmla="*/ 0 h 83"/>
                    <a:gd name="T32" fmla="*/ 1 w 62"/>
                    <a:gd name="T33" fmla="*/ 0 h 83"/>
                    <a:gd name="T34" fmla="*/ 1 w 62"/>
                    <a:gd name="T35" fmla="*/ 0 h 83"/>
                    <a:gd name="T36" fmla="*/ 1 w 62"/>
                    <a:gd name="T37" fmla="*/ 0 h 83"/>
                    <a:gd name="T38" fmla="*/ 1 w 62"/>
                    <a:gd name="T39" fmla="*/ 0 h 83"/>
                    <a:gd name="T40" fmla="*/ 0 w 62"/>
                    <a:gd name="T41" fmla="*/ 0 h 83"/>
                    <a:gd name="T42" fmla="*/ 1 w 62"/>
                    <a:gd name="T43" fmla="*/ 0 h 8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2"/>
                    <a:gd name="T67" fmla="*/ 0 h 83"/>
                    <a:gd name="T68" fmla="*/ 62 w 62"/>
                    <a:gd name="T69" fmla="*/ 83 h 8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2" h="83">
                      <a:moveTo>
                        <a:pt x="24" y="83"/>
                      </a:moveTo>
                      <a:lnTo>
                        <a:pt x="28" y="81"/>
                      </a:lnTo>
                      <a:lnTo>
                        <a:pt x="33" y="81"/>
                      </a:lnTo>
                      <a:lnTo>
                        <a:pt x="38" y="80"/>
                      </a:lnTo>
                      <a:lnTo>
                        <a:pt x="43" y="79"/>
                      </a:lnTo>
                      <a:lnTo>
                        <a:pt x="48" y="78"/>
                      </a:lnTo>
                      <a:lnTo>
                        <a:pt x="53" y="78"/>
                      </a:lnTo>
                      <a:lnTo>
                        <a:pt x="57" y="77"/>
                      </a:lnTo>
                      <a:lnTo>
                        <a:pt x="62" y="77"/>
                      </a:lnTo>
                      <a:lnTo>
                        <a:pt x="55" y="66"/>
                      </a:lnTo>
                      <a:lnTo>
                        <a:pt x="49" y="56"/>
                      </a:lnTo>
                      <a:lnTo>
                        <a:pt x="43" y="46"/>
                      </a:lnTo>
                      <a:lnTo>
                        <a:pt x="38" y="35"/>
                      </a:lnTo>
                      <a:lnTo>
                        <a:pt x="32" y="26"/>
                      </a:lnTo>
                      <a:lnTo>
                        <a:pt x="26" y="17"/>
                      </a:lnTo>
                      <a:lnTo>
                        <a:pt x="21" y="8"/>
                      </a:lnTo>
                      <a:lnTo>
                        <a:pt x="16" y="0"/>
                      </a:lnTo>
                      <a:lnTo>
                        <a:pt x="12" y="1"/>
                      </a:lnTo>
                      <a:lnTo>
                        <a:pt x="8" y="1"/>
                      </a:lnTo>
                      <a:lnTo>
                        <a:pt x="4" y="1"/>
                      </a:lnTo>
                      <a:lnTo>
                        <a:pt x="0" y="2"/>
                      </a:lnTo>
                      <a:lnTo>
                        <a:pt x="24"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44" name="Freeform 17"/>
                <p:cNvSpPr>
                  <a:spLocks/>
                </p:cNvSpPr>
                <p:nvPr/>
              </p:nvSpPr>
              <p:spPr bwMode="auto">
                <a:xfrm>
                  <a:off x="1765" y="2148"/>
                  <a:ext cx="30" cy="42"/>
                </a:xfrm>
                <a:custGeom>
                  <a:avLst/>
                  <a:gdLst>
                    <a:gd name="T0" fmla="*/ 1 w 60"/>
                    <a:gd name="T1" fmla="*/ 1 h 84"/>
                    <a:gd name="T2" fmla="*/ 1 w 60"/>
                    <a:gd name="T3" fmla="*/ 1 h 84"/>
                    <a:gd name="T4" fmla="*/ 1 w 60"/>
                    <a:gd name="T5" fmla="*/ 0 h 84"/>
                    <a:gd name="T6" fmla="*/ 1 w 60"/>
                    <a:gd name="T7" fmla="*/ 0 h 84"/>
                    <a:gd name="T8" fmla="*/ 1 w 60"/>
                    <a:gd name="T9" fmla="*/ 0 h 84"/>
                    <a:gd name="T10" fmla="*/ 1 w 60"/>
                    <a:gd name="T11" fmla="*/ 0 h 84"/>
                    <a:gd name="T12" fmla="*/ 0 w 60"/>
                    <a:gd name="T13" fmla="*/ 1 h 84"/>
                    <a:gd name="T14" fmla="*/ 0 w 60"/>
                    <a:gd name="T15" fmla="*/ 1 h 84"/>
                    <a:gd name="T16" fmla="*/ 1 w 60"/>
                    <a:gd name="T17" fmla="*/ 1 h 84"/>
                    <a:gd name="T18" fmla="*/ 1 w 60"/>
                    <a:gd name="T19" fmla="*/ 1 h 84"/>
                    <a:gd name="T20" fmla="*/ 1 w 60"/>
                    <a:gd name="T21" fmla="*/ 1 h 84"/>
                    <a:gd name="T22" fmla="*/ 1 w 60"/>
                    <a:gd name="T23" fmla="*/ 1 h 84"/>
                    <a:gd name="T24" fmla="*/ 1 w 60"/>
                    <a:gd name="T25" fmla="*/ 1 h 84"/>
                    <a:gd name="T26" fmla="*/ 1 w 60"/>
                    <a:gd name="T27" fmla="*/ 1 h 84"/>
                    <a:gd name="T28" fmla="*/ 1 w 60"/>
                    <a:gd name="T29" fmla="*/ 1 h 84"/>
                    <a:gd name="T30" fmla="*/ 1 w 60"/>
                    <a:gd name="T31" fmla="*/ 1 h 84"/>
                    <a:gd name="T32" fmla="*/ 1 w 60"/>
                    <a:gd name="T33" fmla="*/ 1 h 84"/>
                    <a:gd name="T34" fmla="*/ 1 w 60"/>
                    <a:gd name="T35" fmla="*/ 1 h 84"/>
                    <a:gd name="T36" fmla="*/ 1 w 60"/>
                    <a:gd name="T37" fmla="*/ 1 h 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
                    <a:gd name="T58" fmla="*/ 0 h 84"/>
                    <a:gd name="T59" fmla="*/ 60 w 60"/>
                    <a:gd name="T60" fmla="*/ 84 h 8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 h="84">
                      <a:moveTo>
                        <a:pt x="60" y="84"/>
                      </a:moveTo>
                      <a:lnTo>
                        <a:pt x="54" y="1"/>
                      </a:lnTo>
                      <a:lnTo>
                        <a:pt x="48" y="0"/>
                      </a:lnTo>
                      <a:lnTo>
                        <a:pt x="44" y="0"/>
                      </a:lnTo>
                      <a:lnTo>
                        <a:pt x="38" y="0"/>
                      </a:lnTo>
                      <a:lnTo>
                        <a:pt x="32" y="0"/>
                      </a:lnTo>
                      <a:lnTo>
                        <a:pt x="0" y="81"/>
                      </a:lnTo>
                      <a:lnTo>
                        <a:pt x="1" y="81"/>
                      </a:lnTo>
                      <a:lnTo>
                        <a:pt x="8" y="81"/>
                      </a:lnTo>
                      <a:lnTo>
                        <a:pt x="16" y="81"/>
                      </a:lnTo>
                      <a:lnTo>
                        <a:pt x="23" y="81"/>
                      </a:lnTo>
                      <a:lnTo>
                        <a:pt x="31" y="83"/>
                      </a:lnTo>
                      <a:lnTo>
                        <a:pt x="38" y="83"/>
                      </a:lnTo>
                      <a:lnTo>
                        <a:pt x="45" y="83"/>
                      </a:lnTo>
                      <a:lnTo>
                        <a:pt x="53" y="84"/>
                      </a:lnTo>
                      <a:lnTo>
                        <a:pt x="60"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45" name="Freeform 18"/>
                <p:cNvSpPr>
                  <a:spLocks/>
                </p:cNvSpPr>
                <p:nvPr/>
              </p:nvSpPr>
              <p:spPr bwMode="auto">
                <a:xfrm>
                  <a:off x="1689" y="1888"/>
                  <a:ext cx="521" cy="370"/>
                </a:xfrm>
                <a:custGeom>
                  <a:avLst/>
                  <a:gdLst>
                    <a:gd name="T0" fmla="*/ 1 w 1041"/>
                    <a:gd name="T1" fmla="*/ 0 h 741"/>
                    <a:gd name="T2" fmla="*/ 1 w 1041"/>
                    <a:gd name="T3" fmla="*/ 0 h 741"/>
                    <a:gd name="T4" fmla="*/ 1 w 1041"/>
                    <a:gd name="T5" fmla="*/ 0 h 741"/>
                    <a:gd name="T6" fmla="*/ 1 w 1041"/>
                    <a:gd name="T7" fmla="*/ 0 h 741"/>
                    <a:gd name="T8" fmla="*/ 1 w 1041"/>
                    <a:gd name="T9" fmla="*/ 0 h 741"/>
                    <a:gd name="T10" fmla="*/ 1 w 1041"/>
                    <a:gd name="T11" fmla="*/ 0 h 741"/>
                    <a:gd name="T12" fmla="*/ 1 w 1041"/>
                    <a:gd name="T13" fmla="*/ 0 h 741"/>
                    <a:gd name="T14" fmla="*/ 1 w 1041"/>
                    <a:gd name="T15" fmla="*/ 0 h 741"/>
                    <a:gd name="T16" fmla="*/ 1 w 1041"/>
                    <a:gd name="T17" fmla="*/ 0 h 741"/>
                    <a:gd name="T18" fmla="*/ 1 w 1041"/>
                    <a:gd name="T19" fmla="*/ 0 h 741"/>
                    <a:gd name="T20" fmla="*/ 1 w 1041"/>
                    <a:gd name="T21" fmla="*/ 0 h 741"/>
                    <a:gd name="T22" fmla="*/ 1 w 1041"/>
                    <a:gd name="T23" fmla="*/ 0 h 741"/>
                    <a:gd name="T24" fmla="*/ 0 w 1041"/>
                    <a:gd name="T25" fmla="*/ 0 h 741"/>
                    <a:gd name="T26" fmla="*/ 1 w 1041"/>
                    <a:gd name="T27" fmla="*/ 0 h 741"/>
                    <a:gd name="T28" fmla="*/ 1 w 1041"/>
                    <a:gd name="T29" fmla="*/ 0 h 741"/>
                    <a:gd name="T30" fmla="*/ 1 w 1041"/>
                    <a:gd name="T31" fmla="*/ 0 h 741"/>
                    <a:gd name="T32" fmla="*/ 1 w 1041"/>
                    <a:gd name="T33" fmla="*/ 0 h 741"/>
                    <a:gd name="T34" fmla="*/ 1 w 1041"/>
                    <a:gd name="T35" fmla="*/ 0 h 741"/>
                    <a:gd name="T36" fmla="*/ 1 w 1041"/>
                    <a:gd name="T37" fmla="*/ 0 h 741"/>
                    <a:gd name="T38" fmla="*/ 1 w 1041"/>
                    <a:gd name="T39" fmla="*/ 0 h 741"/>
                    <a:gd name="T40" fmla="*/ 1 w 1041"/>
                    <a:gd name="T41" fmla="*/ 0 h 741"/>
                    <a:gd name="T42" fmla="*/ 1 w 1041"/>
                    <a:gd name="T43" fmla="*/ 0 h 741"/>
                    <a:gd name="T44" fmla="*/ 1 w 1041"/>
                    <a:gd name="T45" fmla="*/ 0 h 741"/>
                    <a:gd name="T46" fmla="*/ 1 w 1041"/>
                    <a:gd name="T47" fmla="*/ 0 h 741"/>
                    <a:gd name="T48" fmla="*/ 1 w 1041"/>
                    <a:gd name="T49" fmla="*/ 0 h 741"/>
                    <a:gd name="T50" fmla="*/ 1 w 1041"/>
                    <a:gd name="T51" fmla="*/ 0 h 741"/>
                    <a:gd name="T52" fmla="*/ 1 w 1041"/>
                    <a:gd name="T53" fmla="*/ 0 h 741"/>
                    <a:gd name="T54" fmla="*/ 1 w 1041"/>
                    <a:gd name="T55" fmla="*/ 0 h 741"/>
                    <a:gd name="T56" fmla="*/ 1 w 1041"/>
                    <a:gd name="T57" fmla="*/ 0 h 741"/>
                    <a:gd name="T58" fmla="*/ 1 w 1041"/>
                    <a:gd name="T59" fmla="*/ 0 h 741"/>
                    <a:gd name="T60" fmla="*/ 1 w 1041"/>
                    <a:gd name="T61" fmla="*/ 0 h 741"/>
                    <a:gd name="T62" fmla="*/ 1 w 1041"/>
                    <a:gd name="T63" fmla="*/ 0 h 741"/>
                    <a:gd name="T64" fmla="*/ 1 w 1041"/>
                    <a:gd name="T65" fmla="*/ 0 h 741"/>
                    <a:gd name="T66" fmla="*/ 1 w 1041"/>
                    <a:gd name="T67" fmla="*/ 0 h 741"/>
                    <a:gd name="T68" fmla="*/ 1 w 1041"/>
                    <a:gd name="T69" fmla="*/ 0 h 741"/>
                    <a:gd name="T70" fmla="*/ 1 w 1041"/>
                    <a:gd name="T71" fmla="*/ 0 h 741"/>
                    <a:gd name="T72" fmla="*/ 1 w 1041"/>
                    <a:gd name="T73" fmla="*/ 0 h 741"/>
                    <a:gd name="T74" fmla="*/ 1 w 1041"/>
                    <a:gd name="T75" fmla="*/ 0 h 741"/>
                    <a:gd name="T76" fmla="*/ 1 w 1041"/>
                    <a:gd name="T77" fmla="*/ 0 h 741"/>
                    <a:gd name="T78" fmla="*/ 1 w 1041"/>
                    <a:gd name="T79" fmla="*/ 0 h 741"/>
                    <a:gd name="T80" fmla="*/ 1 w 1041"/>
                    <a:gd name="T81" fmla="*/ 0 h 741"/>
                    <a:gd name="T82" fmla="*/ 1 w 1041"/>
                    <a:gd name="T83" fmla="*/ 0 h 741"/>
                    <a:gd name="T84" fmla="*/ 1 w 1041"/>
                    <a:gd name="T85" fmla="*/ 0 h 741"/>
                    <a:gd name="T86" fmla="*/ 1 w 1041"/>
                    <a:gd name="T87" fmla="*/ 0 h 741"/>
                    <a:gd name="T88" fmla="*/ 1 w 1041"/>
                    <a:gd name="T89" fmla="*/ 0 h 741"/>
                    <a:gd name="T90" fmla="*/ 1 w 1041"/>
                    <a:gd name="T91" fmla="*/ 0 h 741"/>
                    <a:gd name="T92" fmla="*/ 1 w 1041"/>
                    <a:gd name="T93" fmla="*/ 0 h 741"/>
                    <a:gd name="T94" fmla="*/ 1 w 1041"/>
                    <a:gd name="T95" fmla="*/ 0 h 741"/>
                    <a:gd name="T96" fmla="*/ 1 w 1041"/>
                    <a:gd name="T97" fmla="*/ 0 h 741"/>
                    <a:gd name="T98" fmla="*/ 1 w 1041"/>
                    <a:gd name="T99" fmla="*/ 0 h 741"/>
                    <a:gd name="T100" fmla="*/ 1 w 1041"/>
                    <a:gd name="T101" fmla="*/ 0 h 74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41"/>
                    <a:gd name="T154" fmla="*/ 0 h 741"/>
                    <a:gd name="T155" fmla="*/ 1041 w 1041"/>
                    <a:gd name="T156" fmla="*/ 741 h 74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41" h="741">
                      <a:moveTo>
                        <a:pt x="1008" y="12"/>
                      </a:moveTo>
                      <a:lnTo>
                        <a:pt x="993" y="9"/>
                      </a:lnTo>
                      <a:lnTo>
                        <a:pt x="978" y="6"/>
                      </a:lnTo>
                      <a:lnTo>
                        <a:pt x="963" y="5"/>
                      </a:lnTo>
                      <a:lnTo>
                        <a:pt x="948" y="2"/>
                      </a:lnTo>
                      <a:lnTo>
                        <a:pt x="932" y="1"/>
                      </a:lnTo>
                      <a:lnTo>
                        <a:pt x="917" y="1"/>
                      </a:lnTo>
                      <a:lnTo>
                        <a:pt x="901" y="0"/>
                      </a:lnTo>
                      <a:lnTo>
                        <a:pt x="886" y="0"/>
                      </a:lnTo>
                      <a:lnTo>
                        <a:pt x="858" y="1"/>
                      </a:lnTo>
                      <a:lnTo>
                        <a:pt x="830" y="2"/>
                      </a:lnTo>
                      <a:lnTo>
                        <a:pt x="803" y="6"/>
                      </a:lnTo>
                      <a:lnTo>
                        <a:pt x="775" y="9"/>
                      </a:lnTo>
                      <a:lnTo>
                        <a:pt x="750" y="15"/>
                      </a:lnTo>
                      <a:lnTo>
                        <a:pt x="724" y="21"/>
                      </a:lnTo>
                      <a:lnTo>
                        <a:pt x="699" y="29"/>
                      </a:lnTo>
                      <a:lnTo>
                        <a:pt x="675" y="37"/>
                      </a:lnTo>
                      <a:lnTo>
                        <a:pt x="652" y="46"/>
                      </a:lnTo>
                      <a:lnTo>
                        <a:pt x="630" y="56"/>
                      </a:lnTo>
                      <a:lnTo>
                        <a:pt x="608" y="68"/>
                      </a:lnTo>
                      <a:lnTo>
                        <a:pt x="589" y="79"/>
                      </a:lnTo>
                      <a:lnTo>
                        <a:pt x="569" y="92"/>
                      </a:lnTo>
                      <a:lnTo>
                        <a:pt x="552" y="106"/>
                      </a:lnTo>
                      <a:lnTo>
                        <a:pt x="535" y="121"/>
                      </a:lnTo>
                      <a:lnTo>
                        <a:pt x="520" y="136"/>
                      </a:lnTo>
                      <a:lnTo>
                        <a:pt x="505" y="121"/>
                      </a:lnTo>
                      <a:lnTo>
                        <a:pt x="488" y="106"/>
                      </a:lnTo>
                      <a:lnTo>
                        <a:pt x="470" y="92"/>
                      </a:lnTo>
                      <a:lnTo>
                        <a:pt x="452" y="79"/>
                      </a:lnTo>
                      <a:lnTo>
                        <a:pt x="432" y="68"/>
                      </a:lnTo>
                      <a:lnTo>
                        <a:pt x="410" y="56"/>
                      </a:lnTo>
                      <a:lnTo>
                        <a:pt x="388" y="46"/>
                      </a:lnTo>
                      <a:lnTo>
                        <a:pt x="365" y="37"/>
                      </a:lnTo>
                      <a:lnTo>
                        <a:pt x="341" y="29"/>
                      </a:lnTo>
                      <a:lnTo>
                        <a:pt x="316" y="21"/>
                      </a:lnTo>
                      <a:lnTo>
                        <a:pt x="290" y="15"/>
                      </a:lnTo>
                      <a:lnTo>
                        <a:pt x="264" y="9"/>
                      </a:lnTo>
                      <a:lnTo>
                        <a:pt x="237" y="6"/>
                      </a:lnTo>
                      <a:lnTo>
                        <a:pt x="210" y="2"/>
                      </a:lnTo>
                      <a:lnTo>
                        <a:pt x="182" y="1"/>
                      </a:lnTo>
                      <a:lnTo>
                        <a:pt x="153" y="0"/>
                      </a:lnTo>
                      <a:lnTo>
                        <a:pt x="138" y="0"/>
                      </a:lnTo>
                      <a:lnTo>
                        <a:pt x="122" y="1"/>
                      </a:lnTo>
                      <a:lnTo>
                        <a:pt x="107" y="1"/>
                      </a:lnTo>
                      <a:lnTo>
                        <a:pt x="92" y="2"/>
                      </a:lnTo>
                      <a:lnTo>
                        <a:pt x="77" y="5"/>
                      </a:lnTo>
                      <a:lnTo>
                        <a:pt x="63" y="6"/>
                      </a:lnTo>
                      <a:lnTo>
                        <a:pt x="48" y="9"/>
                      </a:lnTo>
                      <a:lnTo>
                        <a:pt x="33" y="12"/>
                      </a:lnTo>
                      <a:lnTo>
                        <a:pt x="0" y="18"/>
                      </a:lnTo>
                      <a:lnTo>
                        <a:pt x="0" y="563"/>
                      </a:lnTo>
                      <a:lnTo>
                        <a:pt x="0" y="741"/>
                      </a:lnTo>
                      <a:lnTo>
                        <a:pt x="50" y="730"/>
                      </a:lnTo>
                      <a:lnTo>
                        <a:pt x="56" y="729"/>
                      </a:lnTo>
                      <a:lnTo>
                        <a:pt x="63" y="728"/>
                      </a:lnTo>
                      <a:lnTo>
                        <a:pt x="70" y="727"/>
                      </a:lnTo>
                      <a:lnTo>
                        <a:pt x="77" y="726"/>
                      </a:lnTo>
                      <a:lnTo>
                        <a:pt x="84" y="726"/>
                      </a:lnTo>
                      <a:lnTo>
                        <a:pt x="91" y="725"/>
                      </a:lnTo>
                      <a:lnTo>
                        <a:pt x="98" y="723"/>
                      </a:lnTo>
                      <a:lnTo>
                        <a:pt x="105" y="723"/>
                      </a:lnTo>
                      <a:lnTo>
                        <a:pt x="138" y="638"/>
                      </a:lnTo>
                      <a:lnTo>
                        <a:pt x="131" y="638"/>
                      </a:lnTo>
                      <a:lnTo>
                        <a:pt x="123" y="639"/>
                      </a:lnTo>
                      <a:lnTo>
                        <a:pt x="116" y="639"/>
                      </a:lnTo>
                      <a:lnTo>
                        <a:pt x="109" y="639"/>
                      </a:lnTo>
                      <a:lnTo>
                        <a:pt x="103" y="640"/>
                      </a:lnTo>
                      <a:lnTo>
                        <a:pt x="96" y="640"/>
                      </a:lnTo>
                      <a:lnTo>
                        <a:pt x="90" y="642"/>
                      </a:lnTo>
                      <a:lnTo>
                        <a:pt x="83" y="642"/>
                      </a:lnTo>
                      <a:lnTo>
                        <a:pt x="83" y="607"/>
                      </a:lnTo>
                      <a:lnTo>
                        <a:pt x="91" y="606"/>
                      </a:lnTo>
                      <a:lnTo>
                        <a:pt x="99" y="605"/>
                      </a:lnTo>
                      <a:lnTo>
                        <a:pt x="108" y="604"/>
                      </a:lnTo>
                      <a:lnTo>
                        <a:pt x="116" y="604"/>
                      </a:lnTo>
                      <a:lnTo>
                        <a:pt x="126" y="602"/>
                      </a:lnTo>
                      <a:lnTo>
                        <a:pt x="134" y="602"/>
                      </a:lnTo>
                      <a:lnTo>
                        <a:pt x="143" y="602"/>
                      </a:lnTo>
                      <a:lnTo>
                        <a:pt x="152" y="602"/>
                      </a:lnTo>
                      <a:lnTo>
                        <a:pt x="184" y="521"/>
                      </a:lnTo>
                      <a:lnTo>
                        <a:pt x="172" y="520"/>
                      </a:lnTo>
                      <a:lnTo>
                        <a:pt x="159" y="520"/>
                      </a:lnTo>
                      <a:lnTo>
                        <a:pt x="145" y="520"/>
                      </a:lnTo>
                      <a:lnTo>
                        <a:pt x="132" y="520"/>
                      </a:lnTo>
                      <a:lnTo>
                        <a:pt x="120" y="521"/>
                      </a:lnTo>
                      <a:lnTo>
                        <a:pt x="107" y="522"/>
                      </a:lnTo>
                      <a:lnTo>
                        <a:pt x="96" y="523"/>
                      </a:lnTo>
                      <a:lnTo>
                        <a:pt x="83" y="524"/>
                      </a:lnTo>
                      <a:lnTo>
                        <a:pt x="83" y="88"/>
                      </a:lnTo>
                      <a:lnTo>
                        <a:pt x="91" y="86"/>
                      </a:lnTo>
                      <a:lnTo>
                        <a:pt x="100" y="85"/>
                      </a:lnTo>
                      <a:lnTo>
                        <a:pt x="108" y="84"/>
                      </a:lnTo>
                      <a:lnTo>
                        <a:pt x="117" y="84"/>
                      </a:lnTo>
                      <a:lnTo>
                        <a:pt x="126" y="83"/>
                      </a:lnTo>
                      <a:lnTo>
                        <a:pt x="135" y="83"/>
                      </a:lnTo>
                      <a:lnTo>
                        <a:pt x="144" y="83"/>
                      </a:lnTo>
                      <a:lnTo>
                        <a:pt x="153" y="83"/>
                      </a:lnTo>
                      <a:lnTo>
                        <a:pt x="181" y="84"/>
                      </a:lnTo>
                      <a:lnTo>
                        <a:pt x="209" y="85"/>
                      </a:lnTo>
                      <a:lnTo>
                        <a:pt x="235" y="89"/>
                      </a:lnTo>
                      <a:lnTo>
                        <a:pt x="262" y="93"/>
                      </a:lnTo>
                      <a:lnTo>
                        <a:pt x="287" y="99"/>
                      </a:lnTo>
                      <a:lnTo>
                        <a:pt x="311" y="106"/>
                      </a:lnTo>
                      <a:lnTo>
                        <a:pt x="334" y="113"/>
                      </a:lnTo>
                      <a:lnTo>
                        <a:pt x="357" y="122"/>
                      </a:lnTo>
                      <a:lnTo>
                        <a:pt x="378" y="132"/>
                      </a:lnTo>
                      <a:lnTo>
                        <a:pt x="399" y="143"/>
                      </a:lnTo>
                      <a:lnTo>
                        <a:pt x="417" y="154"/>
                      </a:lnTo>
                      <a:lnTo>
                        <a:pt x="433" y="167"/>
                      </a:lnTo>
                      <a:lnTo>
                        <a:pt x="449" y="181"/>
                      </a:lnTo>
                      <a:lnTo>
                        <a:pt x="462" y="195"/>
                      </a:lnTo>
                      <a:lnTo>
                        <a:pt x="475" y="210"/>
                      </a:lnTo>
                      <a:lnTo>
                        <a:pt x="484" y="225"/>
                      </a:lnTo>
                      <a:lnTo>
                        <a:pt x="520" y="290"/>
                      </a:lnTo>
                      <a:lnTo>
                        <a:pt x="556" y="225"/>
                      </a:lnTo>
                      <a:lnTo>
                        <a:pt x="566" y="210"/>
                      </a:lnTo>
                      <a:lnTo>
                        <a:pt x="578" y="195"/>
                      </a:lnTo>
                      <a:lnTo>
                        <a:pt x="591" y="181"/>
                      </a:lnTo>
                      <a:lnTo>
                        <a:pt x="607" y="167"/>
                      </a:lnTo>
                      <a:lnTo>
                        <a:pt x="623" y="154"/>
                      </a:lnTo>
                      <a:lnTo>
                        <a:pt x="642" y="143"/>
                      </a:lnTo>
                      <a:lnTo>
                        <a:pt x="662" y="132"/>
                      </a:lnTo>
                      <a:lnTo>
                        <a:pt x="683" y="122"/>
                      </a:lnTo>
                      <a:lnTo>
                        <a:pt x="705" y="113"/>
                      </a:lnTo>
                      <a:lnTo>
                        <a:pt x="729" y="106"/>
                      </a:lnTo>
                      <a:lnTo>
                        <a:pt x="753" y="99"/>
                      </a:lnTo>
                      <a:lnTo>
                        <a:pt x="779" y="93"/>
                      </a:lnTo>
                      <a:lnTo>
                        <a:pt x="805" y="89"/>
                      </a:lnTo>
                      <a:lnTo>
                        <a:pt x="832" y="85"/>
                      </a:lnTo>
                      <a:lnTo>
                        <a:pt x="858" y="84"/>
                      </a:lnTo>
                      <a:lnTo>
                        <a:pt x="886" y="83"/>
                      </a:lnTo>
                      <a:lnTo>
                        <a:pt x="895" y="83"/>
                      </a:lnTo>
                      <a:lnTo>
                        <a:pt x="904" y="83"/>
                      </a:lnTo>
                      <a:lnTo>
                        <a:pt x="914" y="83"/>
                      </a:lnTo>
                      <a:lnTo>
                        <a:pt x="923" y="84"/>
                      </a:lnTo>
                      <a:lnTo>
                        <a:pt x="932" y="84"/>
                      </a:lnTo>
                      <a:lnTo>
                        <a:pt x="941" y="85"/>
                      </a:lnTo>
                      <a:lnTo>
                        <a:pt x="949" y="86"/>
                      </a:lnTo>
                      <a:lnTo>
                        <a:pt x="959" y="88"/>
                      </a:lnTo>
                      <a:lnTo>
                        <a:pt x="959" y="524"/>
                      </a:lnTo>
                      <a:lnTo>
                        <a:pt x="949" y="523"/>
                      </a:lnTo>
                      <a:lnTo>
                        <a:pt x="941" y="522"/>
                      </a:lnTo>
                      <a:lnTo>
                        <a:pt x="932" y="521"/>
                      </a:lnTo>
                      <a:lnTo>
                        <a:pt x="923" y="521"/>
                      </a:lnTo>
                      <a:lnTo>
                        <a:pt x="914" y="520"/>
                      </a:lnTo>
                      <a:lnTo>
                        <a:pt x="904" y="520"/>
                      </a:lnTo>
                      <a:lnTo>
                        <a:pt x="895" y="520"/>
                      </a:lnTo>
                      <a:lnTo>
                        <a:pt x="886" y="520"/>
                      </a:lnTo>
                      <a:lnTo>
                        <a:pt x="873" y="520"/>
                      </a:lnTo>
                      <a:lnTo>
                        <a:pt x="861" y="520"/>
                      </a:lnTo>
                      <a:lnTo>
                        <a:pt x="848" y="521"/>
                      </a:lnTo>
                      <a:lnTo>
                        <a:pt x="835" y="522"/>
                      </a:lnTo>
                      <a:lnTo>
                        <a:pt x="823" y="523"/>
                      </a:lnTo>
                      <a:lnTo>
                        <a:pt x="810" y="524"/>
                      </a:lnTo>
                      <a:lnTo>
                        <a:pt x="798" y="525"/>
                      </a:lnTo>
                      <a:lnTo>
                        <a:pt x="786" y="528"/>
                      </a:lnTo>
                      <a:lnTo>
                        <a:pt x="791" y="536"/>
                      </a:lnTo>
                      <a:lnTo>
                        <a:pt x="796" y="545"/>
                      </a:lnTo>
                      <a:lnTo>
                        <a:pt x="802" y="554"/>
                      </a:lnTo>
                      <a:lnTo>
                        <a:pt x="808" y="563"/>
                      </a:lnTo>
                      <a:lnTo>
                        <a:pt x="813" y="574"/>
                      </a:lnTo>
                      <a:lnTo>
                        <a:pt x="819" y="584"/>
                      </a:lnTo>
                      <a:lnTo>
                        <a:pt x="825" y="594"/>
                      </a:lnTo>
                      <a:lnTo>
                        <a:pt x="832" y="605"/>
                      </a:lnTo>
                      <a:lnTo>
                        <a:pt x="848" y="604"/>
                      </a:lnTo>
                      <a:lnTo>
                        <a:pt x="863" y="602"/>
                      </a:lnTo>
                      <a:lnTo>
                        <a:pt x="879" y="602"/>
                      </a:lnTo>
                      <a:lnTo>
                        <a:pt x="895" y="602"/>
                      </a:lnTo>
                      <a:lnTo>
                        <a:pt x="911" y="602"/>
                      </a:lnTo>
                      <a:lnTo>
                        <a:pt x="927" y="604"/>
                      </a:lnTo>
                      <a:lnTo>
                        <a:pt x="942" y="605"/>
                      </a:lnTo>
                      <a:lnTo>
                        <a:pt x="959" y="607"/>
                      </a:lnTo>
                      <a:lnTo>
                        <a:pt x="959" y="642"/>
                      </a:lnTo>
                      <a:lnTo>
                        <a:pt x="949" y="640"/>
                      </a:lnTo>
                      <a:lnTo>
                        <a:pt x="941" y="640"/>
                      </a:lnTo>
                      <a:lnTo>
                        <a:pt x="932" y="639"/>
                      </a:lnTo>
                      <a:lnTo>
                        <a:pt x="923" y="639"/>
                      </a:lnTo>
                      <a:lnTo>
                        <a:pt x="914" y="638"/>
                      </a:lnTo>
                      <a:lnTo>
                        <a:pt x="904" y="638"/>
                      </a:lnTo>
                      <a:lnTo>
                        <a:pt x="895" y="638"/>
                      </a:lnTo>
                      <a:lnTo>
                        <a:pt x="886" y="638"/>
                      </a:lnTo>
                      <a:lnTo>
                        <a:pt x="878" y="638"/>
                      </a:lnTo>
                      <a:lnTo>
                        <a:pt x="870" y="638"/>
                      </a:lnTo>
                      <a:lnTo>
                        <a:pt x="861" y="638"/>
                      </a:lnTo>
                      <a:lnTo>
                        <a:pt x="853" y="639"/>
                      </a:lnTo>
                      <a:lnTo>
                        <a:pt x="858" y="650"/>
                      </a:lnTo>
                      <a:lnTo>
                        <a:pt x="865" y="660"/>
                      </a:lnTo>
                      <a:lnTo>
                        <a:pt x="871" y="670"/>
                      </a:lnTo>
                      <a:lnTo>
                        <a:pt x="877" y="681"/>
                      </a:lnTo>
                      <a:lnTo>
                        <a:pt x="882" y="691"/>
                      </a:lnTo>
                      <a:lnTo>
                        <a:pt x="889" y="702"/>
                      </a:lnTo>
                      <a:lnTo>
                        <a:pt x="895" y="711"/>
                      </a:lnTo>
                      <a:lnTo>
                        <a:pt x="901" y="721"/>
                      </a:lnTo>
                      <a:lnTo>
                        <a:pt x="912" y="721"/>
                      </a:lnTo>
                      <a:lnTo>
                        <a:pt x="924" y="722"/>
                      </a:lnTo>
                      <a:lnTo>
                        <a:pt x="935" y="723"/>
                      </a:lnTo>
                      <a:lnTo>
                        <a:pt x="947" y="723"/>
                      </a:lnTo>
                      <a:lnTo>
                        <a:pt x="959" y="726"/>
                      </a:lnTo>
                      <a:lnTo>
                        <a:pt x="970" y="727"/>
                      </a:lnTo>
                      <a:lnTo>
                        <a:pt x="982" y="728"/>
                      </a:lnTo>
                      <a:lnTo>
                        <a:pt x="992" y="730"/>
                      </a:lnTo>
                      <a:lnTo>
                        <a:pt x="1041" y="741"/>
                      </a:lnTo>
                      <a:lnTo>
                        <a:pt x="1041" y="18"/>
                      </a:lnTo>
                      <a:lnTo>
                        <a:pt x="100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46" name="Freeform 19"/>
                <p:cNvSpPr>
                  <a:spLocks/>
                </p:cNvSpPr>
                <p:nvPr/>
              </p:nvSpPr>
              <p:spPr bwMode="auto">
                <a:xfrm>
                  <a:off x="1741" y="2207"/>
                  <a:ext cx="57" cy="43"/>
                </a:xfrm>
                <a:custGeom>
                  <a:avLst/>
                  <a:gdLst>
                    <a:gd name="T0" fmla="*/ 1 w 114"/>
                    <a:gd name="T1" fmla="*/ 0 h 87"/>
                    <a:gd name="T2" fmla="*/ 0 w 114"/>
                    <a:gd name="T3" fmla="*/ 0 h 87"/>
                    <a:gd name="T4" fmla="*/ 1 w 114"/>
                    <a:gd name="T5" fmla="*/ 0 h 87"/>
                    <a:gd name="T6" fmla="*/ 1 w 114"/>
                    <a:gd name="T7" fmla="*/ 0 h 87"/>
                    <a:gd name="T8" fmla="*/ 1 w 114"/>
                    <a:gd name="T9" fmla="*/ 0 h 87"/>
                    <a:gd name="T10" fmla="*/ 1 w 114"/>
                    <a:gd name="T11" fmla="*/ 0 h 87"/>
                    <a:gd name="T12" fmla="*/ 1 w 114"/>
                    <a:gd name="T13" fmla="*/ 0 h 87"/>
                    <a:gd name="T14" fmla="*/ 1 w 114"/>
                    <a:gd name="T15" fmla="*/ 0 h 87"/>
                    <a:gd name="T16" fmla="*/ 1 w 114"/>
                    <a:gd name="T17" fmla="*/ 0 h 87"/>
                    <a:gd name="T18" fmla="*/ 1 w 114"/>
                    <a:gd name="T19" fmla="*/ 0 h 87"/>
                    <a:gd name="T20" fmla="*/ 1 w 114"/>
                    <a:gd name="T21" fmla="*/ 0 h 87"/>
                    <a:gd name="T22" fmla="*/ 1 w 114"/>
                    <a:gd name="T23" fmla="*/ 0 h 87"/>
                    <a:gd name="T24" fmla="*/ 1 w 114"/>
                    <a:gd name="T25" fmla="*/ 0 h 87"/>
                    <a:gd name="T26" fmla="*/ 1 w 114"/>
                    <a:gd name="T27" fmla="*/ 0 h 87"/>
                    <a:gd name="T28" fmla="*/ 1 w 114"/>
                    <a:gd name="T29" fmla="*/ 0 h 87"/>
                    <a:gd name="T30" fmla="*/ 1 w 114"/>
                    <a:gd name="T31" fmla="*/ 0 h 87"/>
                    <a:gd name="T32" fmla="*/ 1 w 114"/>
                    <a:gd name="T33" fmla="*/ 0 h 87"/>
                    <a:gd name="T34" fmla="*/ 1 w 114"/>
                    <a:gd name="T35" fmla="*/ 0 h 87"/>
                    <a:gd name="T36" fmla="*/ 1 w 114"/>
                    <a:gd name="T37" fmla="*/ 0 h 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4"/>
                    <a:gd name="T58" fmla="*/ 0 h 87"/>
                    <a:gd name="T59" fmla="*/ 114 w 114"/>
                    <a:gd name="T60" fmla="*/ 87 h 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4" h="87">
                      <a:moveTo>
                        <a:pt x="33" y="0"/>
                      </a:moveTo>
                      <a:lnTo>
                        <a:pt x="0" y="85"/>
                      </a:lnTo>
                      <a:lnTo>
                        <a:pt x="14" y="84"/>
                      </a:lnTo>
                      <a:lnTo>
                        <a:pt x="29" y="83"/>
                      </a:lnTo>
                      <a:lnTo>
                        <a:pt x="42" y="83"/>
                      </a:lnTo>
                      <a:lnTo>
                        <a:pt x="57" y="83"/>
                      </a:lnTo>
                      <a:lnTo>
                        <a:pt x="71" y="83"/>
                      </a:lnTo>
                      <a:lnTo>
                        <a:pt x="86" y="84"/>
                      </a:lnTo>
                      <a:lnTo>
                        <a:pt x="100" y="85"/>
                      </a:lnTo>
                      <a:lnTo>
                        <a:pt x="114" y="87"/>
                      </a:lnTo>
                      <a:lnTo>
                        <a:pt x="108" y="4"/>
                      </a:lnTo>
                      <a:lnTo>
                        <a:pt x="99" y="2"/>
                      </a:lnTo>
                      <a:lnTo>
                        <a:pt x="90" y="2"/>
                      </a:lnTo>
                      <a:lnTo>
                        <a:pt x="80" y="1"/>
                      </a:lnTo>
                      <a:lnTo>
                        <a:pt x="71" y="1"/>
                      </a:lnTo>
                      <a:lnTo>
                        <a:pt x="62" y="0"/>
                      </a:lnTo>
                      <a:lnTo>
                        <a:pt x="52" y="0"/>
                      </a:lnTo>
                      <a:lnTo>
                        <a:pt x="42" y="0"/>
                      </a:lnTo>
                      <a:lnTo>
                        <a:pt x="3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47" name="Freeform 20"/>
                <p:cNvSpPr>
                  <a:spLocks/>
                </p:cNvSpPr>
                <p:nvPr/>
              </p:nvSpPr>
              <p:spPr bwMode="auto">
                <a:xfrm>
                  <a:off x="2091" y="2208"/>
                  <a:ext cx="48" cy="42"/>
                </a:xfrm>
                <a:custGeom>
                  <a:avLst/>
                  <a:gdLst>
                    <a:gd name="T0" fmla="*/ 0 w 97"/>
                    <a:gd name="T1" fmla="*/ 1 h 84"/>
                    <a:gd name="T2" fmla="*/ 0 w 97"/>
                    <a:gd name="T3" fmla="*/ 1 h 84"/>
                    <a:gd name="T4" fmla="*/ 0 w 97"/>
                    <a:gd name="T5" fmla="*/ 1 h 84"/>
                    <a:gd name="T6" fmla="*/ 0 w 97"/>
                    <a:gd name="T7" fmla="*/ 1 h 84"/>
                    <a:gd name="T8" fmla="*/ 0 w 97"/>
                    <a:gd name="T9" fmla="*/ 1 h 84"/>
                    <a:gd name="T10" fmla="*/ 0 w 97"/>
                    <a:gd name="T11" fmla="*/ 1 h 84"/>
                    <a:gd name="T12" fmla="*/ 0 w 97"/>
                    <a:gd name="T13" fmla="*/ 1 h 84"/>
                    <a:gd name="T14" fmla="*/ 0 w 97"/>
                    <a:gd name="T15" fmla="*/ 1 h 84"/>
                    <a:gd name="T16" fmla="*/ 0 w 97"/>
                    <a:gd name="T17" fmla="*/ 1 h 84"/>
                    <a:gd name="T18" fmla="*/ 0 w 97"/>
                    <a:gd name="T19" fmla="*/ 1 h 84"/>
                    <a:gd name="T20" fmla="*/ 0 w 97"/>
                    <a:gd name="T21" fmla="*/ 1 h 84"/>
                    <a:gd name="T22" fmla="*/ 0 w 97"/>
                    <a:gd name="T23" fmla="*/ 1 h 84"/>
                    <a:gd name="T24" fmla="*/ 0 w 97"/>
                    <a:gd name="T25" fmla="*/ 1 h 84"/>
                    <a:gd name="T26" fmla="*/ 0 w 97"/>
                    <a:gd name="T27" fmla="*/ 1 h 84"/>
                    <a:gd name="T28" fmla="*/ 0 w 97"/>
                    <a:gd name="T29" fmla="*/ 1 h 84"/>
                    <a:gd name="T30" fmla="*/ 0 w 97"/>
                    <a:gd name="T31" fmla="*/ 1 h 84"/>
                    <a:gd name="T32" fmla="*/ 0 w 97"/>
                    <a:gd name="T33" fmla="*/ 1 h 84"/>
                    <a:gd name="T34" fmla="*/ 0 w 97"/>
                    <a:gd name="T35" fmla="*/ 0 h 84"/>
                    <a:gd name="T36" fmla="*/ 0 w 97"/>
                    <a:gd name="T37" fmla="*/ 0 h 84"/>
                    <a:gd name="T38" fmla="*/ 0 w 97"/>
                    <a:gd name="T39" fmla="*/ 1 h 84"/>
                    <a:gd name="T40" fmla="*/ 0 w 97"/>
                    <a:gd name="T41" fmla="*/ 1 h 84"/>
                    <a:gd name="T42" fmla="*/ 0 w 97"/>
                    <a:gd name="T43" fmla="*/ 1 h 84"/>
                    <a:gd name="T44" fmla="*/ 0 w 97"/>
                    <a:gd name="T45" fmla="*/ 1 h 84"/>
                    <a:gd name="T46" fmla="*/ 0 w 97"/>
                    <a:gd name="T47" fmla="*/ 1 h 84"/>
                    <a:gd name="T48" fmla="*/ 0 w 97"/>
                    <a:gd name="T49" fmla="*/ 1 h 84"/>
                    <a:gd name="T50" fmla="*/ 0 w 97"/>
                    <a:gd name="T51" fmla="*/ 1 h 8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7"/>
                    <a:gd name="T79" fmla="*/ 0 h 84"/>
                    <a:gd name="T80" fmla="*/ 97 w 97"/>
                    <a:gd name="T81" fmla="*/ 84 h 8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7" h="84">
                      <a:moveTo>
                        <a:pt x="0" y="5"/>
                      </a:moveTo>
                      <a:lnTo>
                        <a:pt x="24" y="84"/>
                      </a:lnTo>
                      <a:lnTo>
                        <a:pt x="34" y="83"/>
                      </a:lnTo>
                      <a:lnTo>
                        <a:pt x="43" y="83"/>
                      </a:lnTo>
                      <a:lnTo>
                        <a:pt x="52" y="82"/>
                      </a:lnTo>
                      <a:lnTo>
                        <a:pt x="61" y="82"/>
                      </a:lnTo>
                      <a:lnTo>
                        <a:pt x="69" y="82"/>
                      </a:lnTo>
                      <a:lnTo>
                        <a:pt x="78" y="82"/>
                      </a:lnTo>
                      <a:lnTo>
                        <a:pt x="88" y="82"/>
                      </a:lnTo>
                      <a:lnTo>
                        <a:pt x="97" y="82"/>
                      </a:lnTo>
                      <a:lnTo>
                        <a:pt x="91" y="72"/>
                      </a:lnTo>
                      <a:lnTo>
                        <a:pt x="85" y="63"/>
                      </a:lnTo>
                      <a:lnTo>
                        <a:pt x="78" y="52"/>
                      </a:lnTo>
                      <a:lnTo>
                        <a:pt x="73" y="42"/>
                      </a:lnTo>
                      <a:lnTo>
                        <a:pt x="67" y="31"/>
                      </a:lnTo>
                      <a:lnTo>
                        <a:pt x="61" y="21"/>
                      </a:lnTo>
                      <a:lnTo>
                        <a:pt x="54" y="11"/>
                      </a:lnTo>
                      <a:lnTo>
                        <a:pt x="49" y="0"/>
                      </a:lnTo>
                      <a:lnTo>
                        <a:pt x="43" y="0"/>
                      </a:lnTo>
                      <a:lnTo>
                        <a:pt x="37" y="1"/>
                      </a:lnTo>
                      <a:lnTo>
                        <a:pt x="30" y="1"/>
                      </a:lnTo>
                      <a:lnTo>
                        <a:pt x="24" y="3"/>
                      </a:lnTo>
                      <a:lnTo>
                        <a:pt x="19" y="3"/>
                      </a:lnTo>
                      <a:lnTo>
                        <a:pt x="13" y="4"/>
                      </a:lnTo>
                      <a:lnTo>
                        <a:pt x="6" y="4"/>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48" name="Freeform 21"/>
                <p:cNvSpPr>
                  <a:spLocks/>
                </p:cNvSpPr>
                <p:nvPr/>
              </p:nvSpPr>
              <p:spPr bwMode="auto">
                <a:xfrm>
                  <a:off x="1792" y="2149"/>
                  <a:ext cx="311" cy="155"/>
                </a:xfrm>
                <a:custGeom>
                  <a:avLst/>
                  <a:gdLst>
                    <a:gd name="T0" fmla="*/ 1 w 622"/>
                    <a:gd name="T1" fmla="*/ 0 h 311"/>
                    <a:gd name="T2" fmla="*/ 1 w 622"/>
                    <a:gd name="T3" fmla="*/ 0 h 311"/>
                    <a:gd name="T4" fmla="*/ 1 w 622"/>
                    <a:gd name="T5" fmla="*/ 0 h 311"/>
                    <a:gd name="T6" fmla="*/ 1 w 622"/>
                    <a:gd name="T7" fmla="*/ 0 h 311"/>
                    <a:gd name="T8" fmla="*/ 1 w 622"/>
                    <a:gd name="T9" fmla="*/ 0 h 311"/>
                    <a:gd name="T10" fmla="*/ 1 w 622"/>
                    <a:gd name="T11" fmla="*/ 0 h 311"/>
                    <a:gd name="T12" fmla="*/ 1 w 622"/>
                    <a:gd name="T13" fmla="*/ 0 h 311"/>
                    <a:gd name="T14" fmla="*/ 1 w 622"/>
                    <a:gd name="T15" fmla="*/ 0 h 311"/>
                    <a:gd name="T16" fmla="*/ 1 w 622"/>
                    <a:gd name="T17" fmla="*/ 0 h 311"/>
                    <a:gd name="T18" fmla="*/ 1 w 622"/>
                    <a:gd name="T19" fmla="*/ 0 h 311"/>
                    <a:gd name="T20" fmla="*/ 1 w 622"/>
                    <a:gd name="T21" fmla="*/ 0 h 311"/>
                    <a:gd name="T22" fmla="*/ 1 w 622"/>
                    <a:gd name="T23" fmla="*/ 0 h 311"/>
                    <a:gd name="T24" fmla="*/ 1 w 622"/>
                    <a:gd name="T25" fmla="*/ 0 h 311"/>
                    <a:gd name="T26" fmla="*/ 1 w 622"/>
                    <a:gd name="T27" fmla="*/ 0 h 311"/>
                    <a:gd name="T28" fmla="*/ 1 w 622"/>
                    <a:gd name="T29" fmla="*/ 0 h 311"/>
                    <a:gd name="T30" fmla="*/ 1 w 622"/>
                    <a:gd name="T31" fmla="*/ 0 h 311"/>
                    <a:gd name="T32" fmla="*/ 1 w 622"/>
                    <a:gd name="T33" fmla="*/ 0 h 311"/>
                    <a:gd name="T34" fmla="*/ 1 w 622"/>
                    <a:gd name="T35" fmla="*/ 0 h 311"/>
                    <a:gd name="T36" fmla="*/ 1 w 622"/>
                    <a:gd name="T37" fmla="*/ 0 h 311"/>
                    <a:gd name="T38" fmla="*/ 1 w 622"/>
                    <a:gd name="T39" fmla="*/ 0 h 311"/>
                    <a:gd name="T40" fmla="*/ 1 w 622"/>
                    <a:gd name="T41" fmla="*/ 0 h 311"/>
                    <a:gd name="T42" fmla="*/ 1 w 622"/>
                    <a:gd name="T43" fmla="*/ 0 h 311"/>
                    <a:gd name="T44" fmla="*/ 1 w 622"/>
                    <a:gd name="T45" fmla="*/ 0 h 311"/>
                    <a:gd name="T46" fmla="*/ 1 w 622"/>
                    <a:gd name="T47" fmla="*/ 0 h 311"/>
                    <a:gd name="T48" fmla="*/ 1 w 622"/>
                    <a:gd name="T49" fmla="*/ 0 h 311"/>
                    <a:gd name="T50" fmla="*/ 1 w 622"/>
                    <a:gd name="T51" fmla="*/ 0 h 311"/>
                    <a:gd name="T52" fmla="*/ 1 w 622"/>
                    <a:gd name="T53" fmla="*/ 0 h 311"/>
                    <a:gd name="T54" fmla="*/ 1 w 622"/>
                    <a:gd name="T55" fmla="*/ 0 h 311"/>
                    <a:gd name="T56" fmla="*/ 1 w 622"/>
                    <a:gd name="T57" fmla="*/ 0 h 311"/>
                    <a:gd name="T58" fmla="*/ 1 w 622"/>
                    <a:gd name="T59" fmla="*/ 0 h 311"/>
                    <a:gd name="T60" fmla="*/ 1 w 622"/>
                    <a:gd name="T61" fmla="*/ 0 h 311"/>
                    <a:gd name="T62" fmla="*/ 1 w 622"/>
                    <a:gd name="T63" fmla="*/ 0 h 311"/>
                    <a:gd name="T64" fmla="*/ 1 w 622"/>
                    <a:gd name="T65" fmla="*/ 0 h 311"/>
                    <a:gd name="T66" fmla="*/ 1 w 622"/>
                    <a:gd name="T67" fmla="*/ 0 h 311"/>
                    <a:gd name="T68" fmla="*/ 1 w 622"/>
                    <a:gd name="T69" fmla="*/ 0 h 311"/>
                    <a:gd name="T70" fmla="*/ 1 w 622"/>
                    <a:gd name="T71" fmla="*/ 0 h 311"/>
                    <a:gd name="T72" fmla="*/ 1 w 622"/>
                    <a:gd name="T73" fmla="*/ 0 h 311"/>
                    <a:gd name="T74" fmla="*/ 1 w 622"/>
                    <a:gd name="T75" fmla="*/ 0 h 311"/>
                    <a:gd name="T76" fmla="*/ 1 w 622"/>
                    <a:gd name="T77" fmla="*/ 0 h 311"/>
                    <a:gd name="T78" fmla="*/ 1 w 622"/>
                    <a:gd name="T79" fmla="*/ 0 h 311"/>
                    <a:gd name="T80" fmla="*/ 1 w 622"/>
                    <a:gd name="T81" fmla="*/ 0 h 311"/>
                    <a:gd name="T82" fmla="*/ 1 w 622"/>
                    <a:gd name="T83" fmla="*/ 0 h 311"/>
                    <a:gd name="T84" fmla="*/ 1 w 622"/>
                    <a:gd name="T85" fmla="*/ 0 h 311"/>
                    <a:gd name="T86" fmla="*/ 1 w 622"/>
                    <a:gd name="T87" fmla="*/ 0 h 31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2"/>
                    <a:gd name="T133" fmla="*/ 0 h 311"/>
                    <a:gd name="T134" fmla="*/ 622 w 622"/>
                    <a:gd name="T135" fmla="*/ 311 h 31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2" h="311">
                      <a:moveTo>
                        <a:pt x="355" y="215"/>
                      </a:moveTo>
                      <a:lnTo>
                        <a:pt x="363" y="204"/>
                      </a:lnTo>
                      <a:lnTo>
                        <a:pt x="372" y="192"/>
                      </a:lnTo>
                      <a:lnTo>
                        <a:pt x="382" y="182"/>
                      </a:lnTo>
                      <a:lnTo>
                        <a:pt x="393" y="171"/>
                      </a:lnTo>
                      <a:lnTo>
                        <a:pt x="406" y="162"/>
                      </a:lnTo>
                      <a:lnTo>
                        <a:pt x="418" y="152"/>
                      </a:lnTo>
                      <a:lnTo>
                        <a:pt x="432" y="144"/>
                      </a:lnTo>
                      <a:lnTo>
                        <a:pt x="447" y="135"/>
                      </a:lnTo>
                      <a:lnTo>
                        <a:pt x="462" y="128"/>
                      </a:lnTo>
                      <a:lnTo>
                        <a:pt x="478" y="120"/>
                      </a:lnTo>
                      <a:lnTo>
                        <a:pt x="496" y="113"/>
                      </a:lnTo>
                      <a:lnTo>
                        <a:pt x="513" y="107"/>
                      </a:lnTo>
                      <a:lnTo>
                        <a:pt x="530" y="101"/>
                      </a:lnTo>
                      <a:lnTo>
                        <a:pt x="550" y="97"/>
                      </a:lnTo>
                      <a:lnTo>
                        <a:pt x="568" y="92"/>
                      </a:lnTo>
                      <a:lnTo>
                        <a:pt x="588" y="89"/>
                      </a:lnTo>
                      <a:lnTo>
                        <a:pt x="564" y="8"/>
                      </a:lnTo>
                      <a:lnTo>
                        <a:pt x="544" y="11"/>
                      </a:lnTo>
                      <a:lnTo>
                        <a:pt x="526" y="16"/>
                      </a:lnTo>
                      <a:lnTo>
                        <a:pt x="507" y="22"/>
                      </a:lnTo>
                      <a:lnTo>
                        <a:pt x="489" y="27"/>
                      </a:lnTo>
                      <a:lnTo>
                        <a:pt x="471" y="33"/>
                      </a:lnTo>
                      <a:lnTo>
                        <a:pt x="454" y="40"/>
                      </a:lnTo>
                      <a:lnTo>
                        <a:pt x="437" y="47"/>
                      </a:lnTo>
                      <a:lnTo>
                        <a:pt x="421" y="55"/>
                      </a:lnTo>
                      <a:lnTo>
                        <a:pt x="406" y="63"/>
                      </a:lnTo>
                      <a:lnTo>
                        <a:pt x="390" y="72"/>
                      </a:lnTo>
                      <a:lnTo>
                        <a:pt x="376" y="82"/>
                      </a:lnTo>
                      <a:lnTo>
                        <a:pt x="362" y="91"/>
                      </a:lnTo>
                      <a:lnTo>
                        <a:pt x="349" y="101"/>
                      </a:lnTo>
                      <a:lnTo>
                        <a:pt x="337" y="112"/>
                      </a:lnTo>
                      <a:lnTo>
                        <a:pt x="325" y="122"/>
                      </a:lnTo>
                      <a:lnTo>
                        <a:pt x="314" y="133"/>
                      </a:lnTo>
                      <a:lnTo>
                        <a:pt x="301" y="120"/>
                      </a:lnTo>
                      <a:lnTo>
                        <a:pt x="286" y="107"/>
                      </a:lnTo>
                      <a:lnTo>
                        <a:pt x="271" y="94"/>
                      </a:lnTo>
                      <a:lnTo>
                        <a:pt x="255" y="83"/>
                      </a:lnTo>
                      <a:lnTo>
                        <a:pt x="238" y="72"/>
                      </a:lnTo>
                      <a:lnTo>
                        <a:pt x="219" y="62"/>
                      </a:lnTo>
                      <a:lnTo>
                        <a:pt x="201" y="52"/>
                      </a:lnTo>
                      <a:lnTo>
                        <a:pt x="181" y="42"/>
                      </a:lnTo>
                      <a:lnTo>
                        <a:pt x="160" y="34"/>
                      </a:lnTo>
                      <a:lnTo>
                        <a:pt x="138" y="27"/>
                      </a:lnTo>
                      <a:lnTo>
                        <a:pt x="117" y="21"/>
                      </a:lnTo>
                      <a:lnTo>
                        <a:pt x="95" y="15"/>
                      </a:lnTo>
                      <a:lnTo>
                        <a:pt x="72" y="10"/>
                      </a:lnTo>
                      <a:lnTo>
                        <a:pt x="49" y="6"/>
                      </a:lnTo>
                      <a:lnTo>
                        <a:pt x="24" y="2"/>
                      </a:lnTo>
                      <a:lnTo>
                        <a:pt x="0" y="0"/>
                      </a:lnTo>
                      <a:lnTo>
                        <a:pt x="6" y="83"/>
                      </a:lnTo>
                      <a:lnTo>
                        <a:pt x="28" y="85"/>
                      </a:lnTo>
                      <a:lnTo>
                        <a:pt x="50" y="90"/>
                      </a:lnTo>
                      <a:lnTo>
                        <a:pt x="72" y="94"/>
                      </a:lnTo>
                      <a:lnTo>
                        <a:pt x="92" y="99"/>
                      </a:lnTo>
                      <a:lnTo>
                        <a:pt x="112" y="105"/>
                      </a:lnTo>
                      <a:lnTo>
                        <a:pt x="132" y="112"/>
                      </a:lnTo>
                      <a:lnTo>
                        <a:pt x="150" y="120"/>
                      </a:lnTo>
                      <a:lnTo>
                        <a:pt x="168" y="128"/>
                      </a:lnTo>
                      <a:lnTo>
                        <a:pt x="185" y="137"/>
                      </a:lnTo>
                      <a:lnTo>
                        <a:pt x="201" y="146"/>
                      </a:lnTo>
                      <a:lnTo>
                        <a:pt x="216" y="157"/>
                      </a:lnTo>
                      <a:lnTo>
                        <a:pt x="229" y="167"/>
                      </a:lnTo>
                      <a:lnTo>
                        <a:pt x="242" y="178"/>
                      </a:lnTo>
                      <a:lnTo>
                        <a:pt x="254" y="190"/>
                      </a:lnTo>
                      <a:lnTo>
                        <a:pt x="264" y="203"/>
                      </a:lnTo>
                      <a:lnTo>
                        <a:pt x="273" y="215"/>
                      </a:lnTo>
                      <a:lnTo>
                        <a:pt x="261" y="206"/>
                      </a:lnTo>
                      <a:lnTo>
                        <a:pt x="247" y="197"/>
                      </a:lnTo>
                      <a:lnTo>
                        <a:pt x="233" y="188"/>
                      </a:lnTo>
                      <a:lnTo>
                        <a:pt x="218" y="180"/>
                      </a:lnTo>
                      <a:lnTo>
                        <a:pt x="203" y="171"/>
                      </a:lnTo>
                      <a:lnTo>
                        <a:pt x="187" y="165"/>
                      </a:lnTo>
                      <a:lnTo>
                        <a:pt x="171" y="158"/>
                      </a:lnTo>
                      <a:lnTo>
                        <a:pt x="155" y="152"/>
                      </a:lnTo>
                      <a:lnTo>
                        <a:pt x="137" y="146"/>
                      </a:lnTo>
                      <a:lnTo>
                        <a:pt x="120" y="140"/>
                      </a:lnTo>
                      <a:lnTo>
                        <a:pt x="102" y="136"/>
                      </a:lnTo>
                      <a:lnTo>
                        <a:pt x="83" y="131"/>
                      </a:lnTo>
                      <a:lnTo>
                        <a:pt x="65" y="128"/>
                      </a:lnTo>
                      <a:lnTo>
                        <a:pt x="46" y="124"/>
                      </a:lnTo>
                      <a:lnTo>
                        <a:pt x="27" y="122"/>
                      </a:lnTo>
                      <a:lnTo>
                        <a:pt x="7" y="120"/>
                      </a:lnTo>
                      <a:lnTo>
                        <a:pt x="13" y="203"/>
                      </a:lnTo>
                      <a:lnTo>
                        <a:pt x="32" y="205"/>
                      </a:lnTo>
                      <a:lnTo>
                        <a:pt x="51" y="208"/>
                      </a:lnTo>
                      <a:lnTo>
                        <a:pt x="69" y="213"/>
                      </a:lnTo>
                      <a:lnTo>
                        <a:pt x="88" y="216"/>
                      </a:lnTo>
                      <a:lnTo>
                        <a:pt x="105" y="222"/>
                      </a:lnTo>
                      <a:lnTo>
                        <a:pt x="122" y="228"/>
                      </a:lnTo>
                      <a:lnTo>
                        <a:pt x="140" y="234"/>
                      </a:lnTo>
                      <a:lnTo>
                        <a:pt x="156" y="241"/>
                      </a:lnTo>
                      <a:lnTo>
                        <a:pt x="171" y="248"/>
                      </a:lnTo>
                      <a:lnTo>
                        <a:pt x="186" y="256"/>
                      </a:lnTo>
                      <a:lnTo>
                        <a:pt x="200" y="264"/>
                      </a:lnTo>
                      <a:lnTo>
                        <a:pt x="212" y="272"/>
                      </a:lnTo>
                      <a:lnTo>
                        <a:pt x="225" y="281"/>
                      </a:lnTo>
                      <a:lnTo>
                        <a:pt x="236" y="290"/>
                      </a:lnTo>
                      <a:lnTo>
                        <a:pt x="247" y="301"/>
                      </a:lnTo>
                      <a:lnTo>
                        <a:pt x="256" y="311"/>
                      </a:lnTo>
                      <a:lnTo>
                        <a:pt x="372" y="311"/>
                      </a:lnTo>
                      <a:lnTo>
                        <a:pt x="383" y="301"/>
                      </a:lnTo>
                      <a:lnTo>
                        <a:pt x="393" y="290"/>
                      </a:lnTo>
                      <a:lnTo>
                        <a:pt x="405" y="281"/>
                      </a:lnTo>
                      <a:lnTo>
                        <a:pt x="417" y="271"/>
                      </a:lnTo>
                      <a:lnTo>
                        <a:pt x="431" y="262"/>
                      </a:lnTo>
                      <a:lnTo>
                        <a:pt x="445" y="254"/>
                      </a:lnTo>
                      <a:lnTo>
                        <a:pt x="460" y="246"/>
                      </a:lnTo>
                      <a:lnTo>
                        <a:pt x="476" y="238"/>
                      </a:lnTo>
                      <a:lnTo>
                        <a:pt x="492" y="233"/>
                      </a:lnTo>
                      <a:lnTo>
                        <a:pt x="509" y="226"/>
                      </a:lnTo>
                      <a:lnTo>
                        <a:pt x="528" y="220"/>
                      </a:lnTo>
                      <a:lnTo>
                        <a:pt x="545" y="215"/>
                      </a:lnTo>
                      <a:lnTo>
                        <a:pt x="564" y="211"/>
                      </a:lnTo>
                      <a:lnTo>
                        <a:pt x="583" y="207"/>
                      </a:lnTo>
                      <a:lnTo>
                        <a:pt x="603" y="204"/>
                      </a:lnTo>
                      <a:lnTo>
                        <a:pt x="622" y="201"/>
                      </a:lnTo>
                      <a:lnTo>
                        <a:pt x="598" y="122"/>
                      </a:lnTo>
                      <a:lnTo>
                        <a:pt x="581" y="124"/>
                      </a:lnTo>
                      <a:lnTo>
                        <a:pt x="564" y="128"/>
                      </a:lnTo>
                      <a:lnTo>
                        <a:pt x="546" y="131"/>
                      </a:lnTo>
                      <a:lnTo>
                        <a:pt x="529" y="135"/>
                      </a:lnTo>
                      <a:lnTo>
                        <a:pt x="513" y="139"/>
                      </a:lnTo>
                      <a:lnTo>
                        <a:pt x="496" y="144"/>
                      </a:lnTo>
                      <a:lnTo>
                        <a:pt x="481" y="150"/>
                      </a:lnTo>
                      <a:lnTo>
                        <a:pt x="465" y="154"/>
                      </a:lnTo>
                      <a:lnTo>
                        <a:pt x="450" y="161"/>
                      </a:lnTo>
                      <a:lnTo>
                        <a:pt x="435" y="168"/>
                      </a:lnTo>
                      <a:lnTo>
                        <a:pt x="420" y="175"/>
                      </a:lnTo>
                      <a:lnTo>
                        <a:pt x="406" y="182"/>
                      </a:lnTo>
                      <a:lnTo>
                        <a:pt x="392" y="190"/>
                      </a:lnTo>
                      <a:lnTo>
                        <a:pt x="379" y="198"/>
                      </a:lnTo>
                      <a:lnTo>
                        <a:pt x="367" y="206"/>
                      </a:lnTo>
                      <a:lnTo>
                        <a:pt x="355" y="2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grpSp>
          <p:sp>
            <p:nvSpPr>
              <p:cNvPr id="13336" name="Text Box 22"/>
              <p:cNvSpPr txBox="1">
                <a:spLocks noChangeArrowheads="1"/>
              </p:cNvSpPr>
              <p:nvPr/>
            </p:nvSpPr>
            <p:spPr bwMode="auto">
              <a:xfrm>
                <a:off x="1217" y="2931"/>
                <a:ext cx="364" cy="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a:solidFill>
                      <a:srgbClr val="000000"/>
                    </a:solidFill>
                    <a:latin typeface="+mn-ea"/>
                    <a:ea typeface="+mn-ea"/>
                  </a:rPr>
                  <a:t>拿不走</a:t>
                </a:r>
              </a:p>
            </p:txBody>
          </p:sp>
        </p:grpSp>
        <p:grpSp>
          <p:nvGrpSpPr>
            <p:cNvPr id="13319" name="Group 23"/>
            <p:cNvGrpSpPr>
              <a:grpSpLocks/>
            </p:cNvGrpSpPr>
            <p:nvPr/>
          </p:nvGrpSpPr>
          <p:grpSpPr bwMode="auto">
            <a:xfrm>
              <a:off x="3462338" y="2779713"/>
              <a:ext cx="869950" cy="2161121"/>
              <a:chOff x="2027" y="2115"/>
              <a:chExt cx="572" cy="1539"/>
            </a:xfrm>
          </p:grpSpPr>
          <p:pic>
            <p:nvPicPr>
              <p:cNvPr id="13333" name="Picture 24" descr="j0286034"/>
              <p:cNvPicPr>
                <a:picLocks noChangeAspect="1" noChangeArrowheads="1"/>
              </p:cNvPicPr>
              <p:nvPr/>
            </p:nvPicPr>
            <p:blipFill>
              <a:blip r:embed="rId4">
                <a:lum contrast="2000"/>
                <a:extLst>
                  <a:ext uri="{28A0092B-C50C-407E-A947-70E740481C1C}">
                    <a14:useLocalDpi xmlns:a14="http://schemas.microsoft.com/office/drawing/2010/main" val="0"/>
                  </a:ext>
                </a:extLst>
              </a:blip>
              <a:srcRect/>
              <a:stretch>
                <a:fillRect/>
              </a:stretch>
            </p:blipFill>
            <p:spPr bwMode="auto">
              <a:xfrm>
                <a:off x="2027" y="2115"/>
                <a:ext cx="572" cy="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4" name="Text Box 25"/>
              <p:cNvSpPr txBox="1">
                <a:spLocks noChangeArrowheads="1"/>
              </p:cNvSpPr>
              <p:nvPr/>
            </p:nvSpPr>
            <p:spPr bwMode="auto">
              <a:xfrm>
                <a:off x="2125" y="2931"/>
                <a:ext cx="364" cy="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a:solidFill>
                      <a:srgbClr val="000000"/>
                    </a:solidFill>
                    <a:latin typeface="+mn-ea"/>
                    <a:ea typeface="+mn-ea"/>
                  </a:rPr>
                  <a:t>看不懂</a:t>
                </a:r>
              </a:p>
            </p:txBody>
          </p:sp>
        </p:grpSp>
        <p:grpSp>
          <p:nvGrpSpPr>
            <p:cNvPr id="13320" name="Group 26"/>
            <p:cNvGrpSpPr>
              <a:grpSpLocks/>
            </p:cNvGrpSpPr>
            <p:nvPr/>
          </p:nvGrpSpPr>
          <p:grpSpPr bwMode="auto">
            <a:xfrm>
              <a:off x="4816475" y="2720974"/>
              <a:ext cx="966788" cy="2219801"/>
              <a:chOff x="2917" y="2069"/>
              <a:chExt cx="635" cy="1580"/>
            </a:xfrm>
          </p:grpSpPr>
          <p:pic>
            <p:nvPicPr>
              <p:cNvPr id="13331" name="Picture 27" descr="MCj0250576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7" y="2069"/>
                <a:ext cx="635" cy="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2" name="Text Box 28"/>
              <p:cNvSpPr txBox="1">
                <a:spLocks noChangeArrowheads="1"/>
              </p:cNvSpPr>
              <p:nvPr/>
            </p:nvSpPr>
            <p:spPr bwMode="auto">
              <a:xfrm>
                <a:off x="2977" y="2926"/>
                <a:ext cx="364" cy="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a:solidFill>
                      <a:srgbClr val="000000"/>
                    </a:solidFill>
                    <a:latin typeface="+mn-ea"/>
                    <a:ea typeface="+mn-ea"/>
                  </a:rPr>
                  <a:t>改不了</a:t>
                </a:r>
              </a:p>
            </p:txBody>
          </p:sp>
        </p:grpSp>
        <p:grpSp>
          <p:nvGrpSpPr>
            <p:cNvPr id="13321" name="Group 29"/>
            <p:cNvGrpSpPr>
              <a:grpSpLocks/>
            </p:cNvGrpSpPr>
            <p:nvPr/>
          </p:nvGrpSpPr>
          <p:grpSpPr bwMode="auto">
            <a:xfrm>
              <a:off x="6227763" y="2492374"/>
              <a:ext cx="1046162" cy="2416710"/>
              <a:chOff x="3870" y="1888"/>
              <a:chExt cx="688" cy="1721"/>
            </a:xfrm>
          </p:grpSpPr>
          <p:pic>
            <p:nvPicPr>
              <p:cNvPr id="13329" name="Picture 30" descr="MCj0232608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0" y="1888"/>
                <a:ext cx="688" cy="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0" name="Text Box 31"/>
              <p:cNvSpPr txBox="1">
                <a:spLocks noChangeArrowheads="1"/>
              </p:cNvSpPr>
              <p:nvPr/>
            </p:nvSpPr>
            <p:spPr bwMode="auto">
              <a:xfrm>
                <a:off x="3885" y="2886"/>
                <a:ext cx="364" cy="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a:solidFill>
                      <a:srgbClr val="000000"/>
                    </a:solidFill>
                    <a:latin typeface="+mn-ea"/>
                    <a:ea typeface="+mn-ea"/>
                  </a:rPr>
                  <a:t>跑不掉</a:t>
                </a:r>
              </a:p>
            </p:txBody>
          </p:sp>
        </p:grpSp>
        <p:pic>
          <p:nvPicPr>
            <p:cNvPr id="13322" name="Picture 33" descr="MCj0252637000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7625" y="2636838"/>
              <a:ext cx="1020763" cy="121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3" name="Text Box 34"/>
            <p:cNvSpPr txBox="1">
              <a:spLocks noChangeArrowheads="1"/>
            </p:cNvSpPr>
            <p:nvPr/>
          </p:nvSpPr>
          <p:spPr bwMode="auto">
            <a:xfrm>
              <a:off x="7877215" y="3916363"/>
              <a:ext cx="553998"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a:solidFill>
                    <a:srgbClr val="000000"/>
                  </a:solidFill>
                  <a:latin typeface="+mn-ea"/>
                  <a:ea typeface="+mn-ea"/>
                </a:rPr>
                <a:t>可审计</a:t>
              </a:r>
            </a:p>
          </p:txBody>
        </p:sp>
        <p:sp>
          <p:nvSpPr>
            <p:cNvPr id="13324" name="AutoShape 35"/>
            <p:cNvSpPr>
              <a:spLocks noChangeArrowheads="1"/>
            </p:cNvSpPr>
            <p:nvPr/>
          </p:nvSpPr>
          <p:spPr bwMode="auto">
            <a:xfrm>
              <a:off x="1793875" y="3313113"/>
              <a:ext cx="274638" cy="254000"/>
            </a:xfrm>
            <a:prstGeom prst="rightArrow">
              <a:avLst>
                <a:gd name="adj1" fmla="val 50000"/>
                <a:gd name="adj2" fmla="val 27031"/>
              </a:avLst>
            </a:prstGeom>
            <a:solidFill>
              <a:schemeClr val="bg1"/>
            </a:solidFill>
            <a:ln w="9525" algn="ctr">
              <a:solidFill>
                <a:srgbClr val="EE2C63"/>
              </a:solidFill>
              <a:miter lim="800000"/>
              <a:headEnd/>
              <a:tailEnd/>
            </a:ln>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25" name="AutoShape 36"/>
            <p:cNvSpPr>
              <a:spLocks noChangeArrowheads="1"/>
            </p:cNvSpPr>
            <p:nvPr/>
          </p:nvSpPr>
          <p:spPr bwMode="auto">
            <a:xfrm>
              <a:off x="7235825" y="3284538"/>
              <a:ext cx="276225" cy="254000"/>
            </a:xfrm>
            <a:prstGeom prst="rightArrow">
              <a:avLst>
                <a:gd name="adj1" fmla="val 50000"/>
                <a:gd name="adj2" fmla="val 27187"/>
              </a:avLst>
            </a:prstGeom>
            <a:solidFill>
              <a:schemeClr val="bg1"/>
            </a:solidFill>
            <a:ln w="9525" algn="ctr">
              <a:solidFill>
                <a:srgbClr val="EE2C63"/>
              </a:solidFill>
              <a:miter lim="800000"/>
              <a:headEnd/>
              <a:tailEnd/>
            </a:ln>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26" name="AutoShape 37"/>
            <p:cNvSpPr>
              <a:spLocks noChangeArrowheads="1"/>
            </p:cNvSpPr>
            <p:nvPr/>
          </p:nvSpPr>
          <p:spPr bwMode="auto">
            <a:xfrm>
              <a:off x="5865813" y="3249613"/>
              <a:ext cx="274637" cy="254000"/>
            </a:xfrm>
            <a:prstGeom prst="rightArrow">
              <a:avLst>
                <a:gd name="adj1" fmla="val 50000"/>
                <a:gd name="adj2" fmla="val 27031"/>
              </a:avLst>
            </a:prstGeom>
            <a:solidFill>
              <a:schemeClr val="bg1"/>
            </a:solidFill>
            <a:ln w="9525" algn="ctr">
              <a:solidFill>
                <a:srgbClr val="EE2C63"/>
              </a:solidFill>
              <a:miter lim="800000"/>
              <a:headEnd/>
              <a:tailEnd/>
            </a:ln>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27" name="AutoShape 38"/>
            <p:cNvSpPr>
              <a:spLocks noChangeArrowheads="1"/>
            </p:cNvSpPr>
            <p:nvPr/>
          </p:nvSpPr>
          <p:spPr bwMode="auto">
            <a:xfrm>
              <a:off x="4414838" y="3249613"/>
              <a:ext cx="276225" cy="254000"/>
            </a:xfrm>
            <a:prstGeom prst="rightArrow">
              <a:avLst>
                <a:gd name="adj1" fmla="val 50000"/>
                <a:gd name="adj2" fmla="val 27187"/>
              </a:avLst>
            </a:prstGeom>
            <a:solidFill>
              <a:schemeClr val="bg1"/>
            </a:solidFill>
            <a:ln w="9525" algn="ctr">
              <a:solidFill>
                <a:srgbClr val="EE2C63"/>
              </a:solidFill>
              <a:miter lim="800000"/>
              <a:headEnd/>
              <a:tailEnd/>
            </a:ln>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sp>
          <p:nvSpPr>
            <p:cNvPr id="13328" name="AutoShape 39"/>
            <p:cNvSpPr>
              <a:spLocks noChangeArrowheads="1"/>
            </p:cNvSpPr>
            <p:nvPr/>
          </p:nvSpPr>
          <p:spPr bwMode="auto">
            <a:xfrm>
              <a:off x="3035300" y="3249613"/>
              <a:ext cx="274638" cy="254000"/>
            </a:xfrm>
            <a:prstGeom prst="rightArrow">
              <a:avLst>
                <a:gd name="adj1" fmla="val 50000"/>
                <a:gd name="adj2" fmla="val 27031"/>
              </a:avLst>
            </a:prstGeom>
            <a:solidFill>
              <a:schemeClr val="bg1"/>
            </a:solidFill>
            <a:ln w="9525" algn="ctr">
              <a:solidFill>
                <a:srgbClr val="EE2C63"/>
              </a:solidFill>
              <a:miter lim="800000"/>
              <a:headEnd/>
              <a:tailEnd/>
            </a:ln>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endParaRPr lang="zh-CN" altLang="en-US">
                <a:latin typeface="+mn-ea"/>
                <a:ea typeface="+mn-ea"/>
              </a:endParaRPr>
            </a:p>
          </p:txBody>
        </p:sp>
      </p:grpSp>
      <p:sp>
        <p:nvSpPr>
          <p:cNvPr id="3" name="矩形 2"/>
          <p:cNvSpPr/>
          <p:nvPr/>
        </p:nvSpPr>
        <p:spPr>
          <a:xfrm>
            <a:off x="827584" y="4653136"/>
            <a:ext cx="7416824" cy="46166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zh-CN" altLang="en-US" smtClean="0"/>
              <a:t>打不垮</a:t>
            </a:r>
            <a:endParaRPr lang="zh-CN" altLang="en-US"/>
          </a:p>
        </p:txBody>
      </p:sp>
      <p:sp>
        <p:nvSpPr>
          <p:cNvPr id="2" name="矩形 1"/>
          <p:cNvSpPr/>
          <p:nvPr/>
        </p:nvSpPr>
        <p:spPr>
          <a:xfrm>
            <a:off x="395536" y="5482155"/>
            <a:ext cx="8406816" cy="944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zh-CN" altLang="en-US" sz="4000"/>
              <a:t>非“一招鲜吃遍天”，多层防御体系</a:t>
            </a:r>
            <a:endParaRPr lang="zh-CN" altLang="en-US" sz="4000" dirty="0"/>
          </a:p>
        </p:txBody>
      </p:sp>
    </p:spTree>
    <p:extLst>
      <p:ext uri="{BB962C8B-B14F-4D97-AF65-F5344CB8AC3E}">
        <p14:creationId xmlns:p14="http://schemas.microsoft.com/office/powerpoint/2010/main" val="383103897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3"/>
          <p:cNvSpPr>
            <a:spLocks noGrp="1"/>
          </p:cNvSpPr>
          <p:nvPr>
            <p:ph idx="1"/>
          </p:nvPr>
        </p:nvSpPr>
        <p:spPr/>
        <p:txBody>
          <a:bodyPr/>
          <a:lstStyle/>
          <a:p>
            <a:r>
              <a:rPr lang="zh-CN" altLang="en-US" smtClean="0"/>
              <a:t>信息安全的基本要求</a:t>
            </a:r>
            <a:r>
              <a:rPr lang="en-US" altLang="zh-CN" smtClean="0"/>
              <a:t>——</a:t>
            </a:r>
            <a:r>
              <a:rPr lang="zh-CN" altLang="en-US" smtClean="0"/>
              <a:t>信息安全基础三角形</a:t>
            </a:r>
            <a:r>
              <a:rPr lang="en-US" altLang="zh-CN" smtClean="0"/>
              <a:t>C.I.A.</a:t>
            </a:r>
          </a:p>
          <a:p>
            <a:pPr lvl="1"/>
            <a:r>
              <a:rPr lang="zh-CN" altLang="en-US" smtClean="0"/>
              <a:t>机密性（</a:t>
            </a:r>
            <a:r>
              <a:rPr lang="en-US" altLang="zh-CN" smtClean="0"/>
              <a:t>Confidentiality</a:t>
            </a:r>
            <a:r>
              <a:rPr lang="zh-CN" altLang="en-US" smtClean="0"/>
              <a:t>）</a:t>
            </a:r>
            <a:endParaRPr lang="en-US" altLang="zh-CN" smtClean="0"/>
          </a:p>
          <a:p>
            <a:pPr lvl="1"/>
            <a:r>
              <a:rPr lang="zh-CN" altLang="en-US" smtClean="0"/>
              <a:t>完整性（</a:t>
            </a:r>
            <a:r>
              <a:rPr lang="en-US" altLang="zh-CN" smtClean="0"/>
              <a:t>Integrity</a:t>
            </a:r>
            <a:r>
              <a:rPr lang="zh-CN" altLang="en-US" smtClean="0"/>
              <a:t>）</a:t>
            </a:r>
            <a:endParaRPr lang="en-US" altLang="zh-CN" smtClean="0"/>
          </a:p>
          <a:p>
            <a:pPr lvl="1"/>
            <a:r>
              <a:rPr lang="zh-CN" altLang="en-US" smtClean="0"/>
              <a:t>可用性（</a:t>
            </a:r>
            <a:r>
              <a:rPr lang="en-US" altLang="zh-CN" smtClean="0"/>
              <a:t>Availability</a:t>
            </a:r>
            <a:r>
              <a:rPr lang="zh-CN" altLang="en-US" smtClean="0"/>
              <a:t>）</a:t>
            </a:r>
            <a:endParaRPr lang="en-US" altLang="zh-CN" smtClean="0"/>
          </a:p>
          <a:p>
            <a:r>
              <a:rPr lang="zh-CN" altLang="en-US" smtClean="0"/>
              <a:t>其它安全问题</a:t>
            </a:r>
          </a:p>
          <a:p>
            <a:pPr lvl="1"/>
            <a:r>
              <a:rPr lang="zh-CN" altLang="en-US" smtClean="0"/>
              <a:t>抗抵赖（不可否认）</a:t>
            </a:r>
          </a:p>
          <a:p>
            <a:pPr lvl="1"/>
            <a:r>
              <a:rPr lang="zh-CN" altLang="en-US" smtClean="0"/>
              <a:t>可控</a:t>
            </a:r>
            <a:endParaRPr lang="en-US" altLang="zh-CN" smtClean="0"/>
          </a:p>
          <a:p>
            <a:pPr lvl="1"/>
            <a:r>
              <a:rPr lang="en-US" altLang="zh-CN" smtClean="0"/>
              <a:t>……</a:t>
            </a:r>
          </a:p>
          <a:p>
            <a:pPr lvl="1"/>
            <a:endParaRPr lang="en-US" altLang="zh-CN" smtClean="0"/>
          </a:p>
          <a:p>
            <a:endParaRPr lang="zh-CN" altLang="en-US" smtClean="0"/>
          </a:p>
          <a:p>
            <a:endParaRPr lang="zh-CN" altLang="en-US" smtClean="0"/>
          </a:p>
        </p:txBody>
      </p:sp>
      <p:sp>
        <p:nvSpPr>
          <p:cNvPr id="34818" name="Rectangle 2"/>
          <p:cNvSpPr>
            <a:spLocks noGrp="1" noChangeArrowheads="1"/>
          </p:cNvSpPr>
          <p:nvPr>
            <p:ph type="title"/>
          </p:nvPr>
        </p:nvSpPr>
        <p:spPr/>
        <p:txBody>
          <a:bodyPr/>
          <a:lstStyle/>
          <a:p>
            <a:r>
              <a:rPr lang="zh-CN" altLang="en-US" smtClean="0"/>
              <a:t>什么是信息安全？</a:t>
            </a:r>
            <a:endParaRPr lang="en-US" altLang="zh-CN" smtClean="0"/>
          </a:p>
        </p:txBody>
      </p:sp>
      <p:sp>
        <p:nvSpPr>
          <p:cNvPr id="34820" name="灯片编号占位符 3"/>
          <p:cNvSpPr>
            <a:spLocks noGrp="1"/>
          </p:cNvSpPr>
          <p:nvPr>
            <p:ph type="sldNum" sz="quarter" idx="4294967295"/>
          </p:nvPr>
        </p:nvSpPr>
        <p:spPr>
          <a:xfrm>
            <a:off x="0" y="6408738"/>
            <a:ext cx="511175" cy="449262"/>
          </a:xfrm>
          <a:prstGeom prst="rect">
            <a:avLst/>
          </a:prstGeom>
        </p:spPr>
        <p:txBody>
          <a:bodyPr/>
          <a:lstStyle/>
          <a:p>
            <a:fld id="{22538615-3136-4975-A818-C92E58A9251B}" type="slidenum">
              <a:rPr lang="zh-CN" altLang="en-US" smtClean="0"/>
              <a:pPr/>
              <a:t>44</a:t>
            </a:fld>
            <a:endParaRPr lang="en-US" altLang="zh-CN"/>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2901850"/>
            <a:ext cx="3598863" cy="311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p:txBody>
          <a:bodyPr/>
          <a:lstStyle/>
          <a:p>
            <a:r>
              <a:rPr lang="zh-CN" altLang="en-US" smtClean="0"/>
              <a:t>什么是信息安全？</a:t>
            </a:r>
            <a:endParaRPr lang="en-US" altLang="zh-CN" smtClean="0"/>
          </a:p>
        </p:txBody>
      </p:sp>
      <p:sp>
        <p:nvSpPr>
          <p:cNvPr id="35843" name="WordArt 5"/>
          <p:cNvSpPr>
            <a:spLocks noChangeArrowheads="1" noChangeShapeType="1" noTextEdit="1"/>
          </p:cNvSpPr>
          <p:nvPr/>
        </p:nvSpPr>
        <p:spPr bwMode="auto">
          <a:xfrm>
            <a:off x="5672138" y="1808163"/>
            <a:ext cx="2471737" cy="1539875"/>
          </a:xfrm>
          <a:prstGeom prst="rect">
            <a:avLst/>
          </a:prstGeom>
        </p:spPr>
        <p:txBody>
          <a:bodyPr wrap="none" fromWordArt="1">
            <a:prstTxWarp prst="textPlain">
              <a:avLst>
                <a:gd name="adj" fmla="val 50000"/>
              </a:avLst>
            </a:prstTxWarp>
          </a:bodyPr>
          <a:lstStyle/>
          <a:p>
            <a:pPr algn="ctr"/>
            <a:r>
              <a:rPr lang="zh-CN" altLang="en-US" sz="3600" kern="10">
                <a:ln w="19050">
                  <a:solidFill>
                    <a:srgbClr val="99CCFF"/>
                  </a:solidFill>
                  <a:round/>
                  <a:headEnd/>
                  <a:tailEnd/>
                </a:ln>
                <a:solidFill>
                  <a:srgbClr val="0066CC"/>
                </a:solidFill>
                <a:effectLst>
                  <a:outerShdw dist="35921" dir="2700000" algn="ctr" rotWithShape="0">
                    <a:srgbClr val="990000"/>
                  </a:outerShdw>
                </a:effectLst>
                <a:latin typeface="宋体"/>
                <a:ea typeface="宋体"/>
              </a:rPr>
              <a:t>保密！</a:t>
            </a:r>
          </a:p>
        </p:txBody>
      </p:sp>
      <p:sp>
        <p:nvSpPr>
          <p:cNvPr id="35844" name="Text Box 6"/>
          <p:cNvSpPr txBox="1">
            <a:spLocks noChangeArrowheads="1"/>
          </p:cNvSpPr>
          <p:nvPr/>
        </p:nvSpPr>
        <p:spPr bwMode="auto">
          <a:xfrm>
            <a:off x="4841875" y="3962400"/>
            <a:ext cx="4157663" cy="2246769"/>
          </a:xfrm>
          <a:prstGeom prst="rect">
            <a:avLst/>
          </a:prstGeom>
          <a:noFill/>
          <a:ln w="9525">
            <a:noFill/>
            <a:miter lim="800000"/>
            <a:headEnd/>
            <a:tailEnd/>
          </a:ln>
        </p:spPr>
        <p:txBody>
          <a:bodyPr>
            <a:spAutoFit/>
          </a:bodyPr>
          <a:lstStyle/>
          <a:p>
            <a:pPr defTabSz="449263" hangingPunct="0">
              <a:spcBef>
                <a:spcPts val="0"/>
              </a:spcBef>
              <a:buClr>
                <a:srgbClr val="000000"/>
              </a:buClr>
              <a:buSzPct val="45000"/>
              <a:buFont typeface="Wingdings" pitchFamily="2" charset="2"/>
              <a:buNone/>
            </a:pPr>
            <a:r>
              <a:rPr lang="zh-CN" altLang="en-US" sz="2800" b="1"/>
              <a:t>防止未经授权使用</a:t>
            </a:r>
            <a:r>
              <a:rPr lang="zh-CN" altLang="en-US" sz="2800" b="1" smtClean="0"/>
              <a:t>信息：</a:t>
            </a:r>
            <a:r>
              <a:rPr lang="zh-CN" altLang="en-US" sz="2800" b="1" smtClean="0">
                <a:solidFill>
                  <a:schemeClr val="accent2"/>
                </a:solidFill>
              </a:rPr>
              <a:t>确保</a:t>
            </a:r>
            <a:r>
              <a:rPr lang="zh-CN" altLang="en-US" sz="2800" b="1">
                <a:solidFill>
                  <a:schemeClr val="accent2"/>
                </a:solidFill>
              </a:rPr>
              <a:t>信息没有非授权的泄漏，不被非授权的个人、组织和计算机程序</a:t>
            </a:r>
            <a:r>
              <a:rPr lang="zh-CN" altLang="en-US" sz="2800" b="1" smtClean="0">
                <a:solidFill>
                  <a:schemeClr val="accent2"/>
                </a:solidFill>
              </a:rPr>
              <a:t>使用</a:t>
            </a:r>
            <a:endParaRPr lang="en-US" altLang="zh-CN" sz="2800" b="1" smtClean="0">
              <a:solidFill>
                <a:schemeClr val="accent2"/>
              </a:solidFill>
            </a:endParaRPr>
          </a:p>
          <a:p>
            <a:pPr defTabSz="449263" hangingPunct="0">
              <a:spcBef>
                <a:spcPts val="0"/>
              </a:spcBef>
              <a:buClr>
                <a:srgbClr val="000000"/>
              </a:buClr>
              <a:buSzPct val="45000"/>
              <a:buFont typeface="Wingdings" pitchFamily="2" charset="2"/>
              <a:buNone/>
            </a:pPr>
            <a:r>
              <a:rPr lang="zh-CN" altLang="en-US" sz="2800" b="1" smtClean="0">
                <a:solidFill>
                  <a:schemeClr val="accent2"/>
                </a:solidFill>
                <a:latin typeface="Bitstream Vera Sans"/>
              </a:rPr>
              <a:t>数据和隐私</a:t>
            </a:r>
            <a:endParaRPr lang="en-US" altLang="zh-CN" sz="2600" b="1">
              <a:solidFill>
                <a:schemeClr val="accent2"/>
              </a:solidFill>
              <a:latin typeface="Bitstream Vera Sans"/>
            </a:endParaRPr>
          </a:p>
        </p:txBody>
      </p:sp>
      <p:pic>
        <p:nvPicPr>
          <p:cNvPr id="35845" name="Picture 9"/>
          <p:cNvPicPr>
            <a:picLocks noChangeAspect="1" noChangeArrowheads="1"/>
          </p:cNvPicPr>
          <p:nvPr/>
        </p:nvPicPr>
        <p:blipFill>
          <a:blip r:embed="rId2"/>
          <a:srcRect/>
          <a:stretch>
            <a:fillRect/>
          </a:stretch>
        </p:blipFill>
        <p:spPr bwMode="auto">
          <a:xfrm>
            <a:off x="304800" y="1676400"/>
            <a:ext cx="4090988" cy="4572000"/>
          </a:xfrm>
          <a:prstGeom prst="rect">
            <a:avLst/>
          </a:prstGeom>
          <a:noFill/>
          <a:ln w="9525">
            <a:noFill/>
            <a:miter lim="800000"/>
            <a:headEnd/>
            <a:tailEnd/>
          </a:ln>
        </p:spPr>
      </p:pic>
      <p:sp>
        <p:nvSpPr>
          <p:cNvPr id="35846" name="灯片编号占位符 3"/>
          <p:cNvSpPr>
            <a:spLocks noGrp="1"/>
          </p:cNvSpPr>
          <p:nvPr>
            <p:ph type="sldNum" sz="quarter" idx="4294967295"/>
          </p:nvPr>
        </p:nvSpPr>
        <p:spPr bwMode="auto">
          <a:xfrm>
            <a:off x="4191000" y="6505575"/>
            <a:ext cx="838200" cy="261938"/>
          </a:xfrm>
          <a:prstGeom prst="rect">
            <a:avLst/>
          </a:prstGeom>
          <a:noFill/>
          <a:ln>
            <a:miter lim="800000"/>
            <a:headEnd/>
            <a:tailEnd/>
          </a:ln>
        </p:spPr>
        <p:txBody>
          <a:bodyPr/>
          <a:lstStyle/>
          <a:p>
            <a:pPr algn="ctr"/>
            <a:fld id="{E9585D00-3EF5-4706-9DD1-77641539B804}" type="slidenum">
              <a:rPr lang="zh-CN" altLang="en-US" sz="1400">
                <a:latin typeface="Arial" pitchFamily="34" charset="0"/>
              </a:rPr>
              <a:pPr algn="ctr"/>
              <a:t>45</a:t>
            </a:fld>
            <a:endParaRPr lang="en-US" altLang="zh-CN" sz="1400">
              <a:latin typeface="Arial" pitchFamily="34" charset="0"/>
            </a:endParaRPr>
          </a:p>
        </p:txBody>
      </p:sp>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p:txBody>
          <a:bodyPr/>
          <a:lstStyle/>
          <a:p>
            <a:r>
              <a:rPr lang="zh-CN" altLang="en-US" smtClean="0"/>
              <a:t>什么是信息安全？</a:t>
            </a:r>
            <a:endParaRPr lang="en-US" altLang="zh-CN" smtClean="0"/>
          </a:p>
        </p:txBody>
      </p:sp>
      <p:sp>
        <p:nvSpPr>
          <p:cNvPr id="36867" name="WordArt 4"/>
          <p:cNvSpPr>
            <a:spLocks noChangeArrowheads="1" noChangeShapeType="1" noTextEdit="1"/>
          </p:cNvSpPr>
          <p:nvPr/>
        </p:nvSpPr>
        <p:spPr bwMode="auto">
          <a:xfrm>
            <a:off x="5508625" y="1905000"/>
            <a:ext cx="2473325" cy="1539875"/>
          </a:xfrm>
          <a:prstGeom prst="rect">
            <a:avLst/>
          </a:prstGeom>
        </p:spPr>
        <p:txBody>
          <a:bodyPr wrap="none" fromWordArt="1">
            <a:prstTxWarp prst="textPlain">
              <a:avLst>
                <a:gd name="adj" fmla="val 50000"/>
              </a:avLst>
            </a:prstTxWarp>
          </a:bodyPr>
          <a:lstStyle/>
          <a:p>
            <a:pPr algn="ctr"/>
            <a:r>
              <a:rPr lang="zh-CN" altLang="en-US" sz="3600" kern="10">
                <a:ln w="19050">
                  <a:solidFill>
                    <a:srgbClr val="99CCFF"/>
                  </a:solidFill>
                  <a:round/>
                  <a:headEnd/>
                  <a:tailEnd/>
                </a:ln>
                <a:solidFill>
                  <a:srgbClr val="0066CC"/>
                </a:solidFill>
                <a:effectLst>
                  <a:outerShdw dist="35921" dir="2700000" algn="ctr" rotWithShape="0">
                    <a:srgbClr val="990000"/>
                  </a:outerShdw>
                </a:effectLst>
                <a:latin typeface="宋体"/>
                <a:ea typeface="宋体"/>
              </a:rPr>
              <a:t>完整！</a:t>
            </a:r>
          </a:p>
        </p:txBody>
      </p:sp>
      <p:sp>
        <p:nvSpPr>
          <p:cNvPr id="36868" name="Text Box 5"/>
          <p:cNvSpPr txBox="1">
            <a:spLocks noChangeArrowheads="1"/>
          </p:cNvSpPr>
          <p:nvPr/>
        </p:nvSpPr>
        <p:spPr bwMode="auto">
          <a:xfrm>
            <a:off x="4706938" y="4114800"/>
            <a:ext cx="4335462" cy="2225289"/>
          </a:xfrm>
          <a:prstGeom prst="rect">
            <a:avLst/>
          </a:prstGeom>
          <a:noFill/>
          <a:ln w="9525">
            <a:noFill/>
            <a:miter lim="800000"/>
            <a:headEnd/>
            <a:tailEnd/>
          </a:ln>
        </p:spPr>
        <p:txBody>
          <a:bodyPr>
            <a:spAutoFit/>
          </a:bodyPr>
          <a:lstStyle/>
          <a:p>
            <a:pPr defTabSz="449263" hangingPunct="0">
              <a:spcBef>
                <a:spcPts val="0"/>
              </a:spcBef>
              <a:buClr>
                <a:srgbClr val="000000"/>
              </a:buClr>
              <a:buSzPct val="45000"/>
              <a:buFont typeface="Wingdings" pitchFamily="2" charset="2"/>
              <a:buNone/>
            </a:pPr>
            <a:r>
              <a:rPr lang="zh-CN" altLang="en-US" sz="2800" b="1"/>
              <a:t>防止对信息的非法修改和</a:t>
            </a:r>
            <a:r>
              <a:rPr lang="zh-CN" altLang="en-US" sz="2800" b="1" smtClean="0"/>
              <a:t>破坏：</a:t>
            </a:r>
            <a:endParaRPr lang="en-US" altLang="zh-CN" sz="2800" b="1" smtClean="0"/>
          </a:p>
          <a:p>
            <a:pPr defTabSz="449263" hangingPunct="0">
              <a:spcBef>
                <a:spcPts val="0"/>
              </a:spcBef>
              <a:buClr>
                <a:srgbClr val="000000"/>
              </a:buClr>
              <a:buSzPct val="45000"/>
              <a:buFont typeface="Wingdings" pitchFamily="2" charset="2"/>
              <a:buNone/>
            </a:pPr>
            <a:r>
              <a:rPr lang="zh-CN" altLang="en-US" sz="2800" b="1" smtClean="0">
                <a:solidFill>
                  <a:schemeClr val="accent2"/>
                </a:solidFill>
              </a:rPr>
              <a:t>确保</a:t>
            </a:r>
            <a:r>
              <a:rPr lang="zh-CN" altLang="en-US" sz="2800" b="1">
                <a:solidFill>
                  <a:schemeClr val="accent2"/>
                </a:solidFill>
              </a:rPr>
              <a:t>信息没有遭到篡改和</a:t>
            </a:r>
            <a:r>
              <a:rPr lang="zh-CN" altLang="en-US" sz="2800" b="1" smtClean="0">
                <a:solidFill>
                  <a:schemeClr val="accent2"/>
                </a:solidFill>
              </a:rPr>
              <a:t>破坏</a:t>
            </a:r>
            <a:endParaRPr lang="en-US" altLang="zh-CN" sz="2800" b="1" smtClean="0">
              <a:solidFill>
                <a:schemeClr val="accent2"/>
              </a:solidFill>
            </a:endParaRPr>
          </a:p>
          <a:p>
            <a:pPr defTabSz="449263" hangingPunct="0">
              <a:spcBef>
                <a:spcPts val="0"/>
              </a:spcBef>
              <a:buClr>
                <a:srgbClr val="000000"/>
              </a:buClr>
              <a:buSzPct val="45000"/>
              <a:buFont typeface="Wingdings" pitchFamily="2" charset="2"/>
              <a:buNone/>
            </a:pPr>
            <a:r>
              <a:rPr lang="zh-CN" altLang="en-US" sz="2800" b="1" smtClean="0">
                <a:solidFill>
                  <a:schemeClr val="accent2"/>
                </a:solidFill>
                <a:latin typeface="Bitstream Vera Sans"/>
              </a:rPr>
              <a:t>数据和系统</a:t>
            </a:r>
            <a:endParaRPr lang="en-US" altLang="zh-CN" sz="2600" b="1">
              <a:solidFill>
                <a:schemeClr val="accent2"/>
              </a:solidFill>
              <a:latin typeface="Bitstream Vera Sans"/>
            </a:endParaRPr>
          </a:p>
        </p:txBody>
      </p:sp>
      <p:pic>
        <p:nvPicPr>
          <p:cNvPr id="36869" name="Picture 10" descr="完整"/>
          <p:cNvPicPr>
            <a:picLocks noChangeAspect="1" noChangeArrowheads="1"/>
          </p:cNvPicPr>
          <p:nvPr/>
        </p:nvPicPr>
        <p:blipFill>
          <a:blip r:embed="rId2"/>
          <a:srcRect/>
          <a:stretch>
            <a:fillRect/>
          </a:stretch>
        </p:blipFill>
        <p:spPr bwMode="auto">
          <a:xfrm>
            <a:off x="500034" y="1500174"/>
            <a:ext cx="3278182" cy="4917273"/>
          </a:xfrm>
          <a:prstGeom prst="rect">
            <a:avLst/>
          </a:prstGeom>
          <a:noFill/>
          <a:ln w="9525">
            <a:noFill/>
            <a:miter lim="800000"/>
            <a:headEnd/>
            <a:tailEnd/>
          </a:ln>
        </p:spPr>
      </p:pic>
      <p:sp>
        <p:nvSpPr>
          <p:cNvPr id="36870" name="灯片编号占位符 3"/>
          <p:cNvSpPr>
            <a:spLocks noGrp="1"/>
          </p:cNvSpPr>
          <p:nvPr>
            <p:ph type="sldNum" sz="quarter" idx="4294967295"/>
          </p:nvPr>
        </p:nvSpPr>
        <p:spPr bwMode="auto">
          <a:xfrm>
            <a:off x="4191000" y="6505575"/>
            <a:ext cx="838200" cy="261938"/>
          </a:xfrm>
          <a:prstGeom prst="rect">
            <a:avLst/>
          </a:prstGeom>
          <a:noFill/>
          <a:ln>
            <a:miter lim="800000"/>
            <a:headEnd/>
            <a:tailEnd/>
          </a:ln>
        </p:spPr>
        <p:txBody>
          <a:bodyPr/>
          <a:lstStyle/>
          <a:p>
            <a:pPr algn="ctr"/>
            <a:fld id="{63BDBCA8-B1BB-4C1C-9FD3-DFC635297BAC}" type="slidenum">
              <a:rPr lang="zh-CN" altLang="en-US" sz="1400">
                <a:latin typeface="Arial" pitchFamily="34" charset="0"/>
              </a:rPr>
              <a:pPr algn="ctr"/>
              <a:t>46</a:t>
            </a:fld>
            <a:endParaRPr lang="en-US" altLang="zh-CN" sz="1400">
              <a:latin typeface="Arial" pitchFamily="34" charset="0"/>
            </a:endParaRPr>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p:txBody>
          <a:bodyPr/>
          <a:lstStyle/>
          <a:p>
            <a:r>
              <a:rPr lang="zh-CN" altLang="en-US" smtClean="0"/>
              <a:t>什么是信息安全？</a:t>
            </a:r>
            <a:endParaRPr lang="en-US" altLang="zh-CN" smtClean="0"/>
          </a:p>
        </p:txBody>
      </p:sp>
      <p:sp>
        <p:nvSpPr>
          <p:cNvPr id="37891" name="WordArt 3"/>
          <p:cNvSpPr>
            <a:spLocks noChangeArrowheads="1" noChangeShapeType="1" noTextEdit="1"/>
          </p:cNvSpPr>
          <p:nvPr/>
        </p:nvSpPr>
        <p:spPr bwMode="auto">
          <a:xfrm>
            <a:off x="5327650" y="1905000"/>
            <a:ext cx="2473325" cy="1539875"/>
          </a:xfrm>
          <a:prstGeom prst="rect">
            <a:avLst/>
          </a:prstGeom>
        </p:spPr>
        <p:txBody>
          <a:bodyPr wrap="none" fromWordArt="1">
            <a:prstTxWarp prst="textPlain">
              <a:avLst>
                <a:gd name="adj" fmla="val 50000"/>
              </a:avLst>
            </a:prstTxWarp>
          </a:bodyPr>
          <a:lstStyle/>
          <a:p>
            <a:pPr algn="ctr"/>
            <a:r>
              <a:rPr lang="zh-CN" altLang="en-US" sz="3600" kern="10">
                <a:ln w="19050">
                  <a:solidFill>
                    <a:srgbClr val="99CCFF"/>
                  </a:solidFill>
                  <a:round/>
                  <a:headEnd/>
                  <a:tailEnd/>
                </a:ln>
                <a:solidFill>
                  <a:srgbClr val="0066CC"/>
                </a:solidFill>
                <a:effectLst>
                  <a:outerShdw dist="35921" dir="2700000" algn="ctr" rotWithShape="0">
                    <a:srgbClr val="990000"/>
                  </a:outerShdw>
                </a:effectLst>
                <a:latin typeface="宋体"/>
                <a:ea typeface="宋体"/>
              </a:rPr>
              <a:t>可用！</a:t>
            </a:r>
          </a:p>
        </p:txBody>
      </p:sp>
      <p:sp>
        <p:nvSpPr>
          <p:cNvPr id="37892" name="Text Box 4"/>
          <p:cNvSpPr txBox="1">
            <a:spLocks noChangeArrowheads="1"/>
          </p:cNvSpPr>
          <p:nvPr/>
        </p:nvSpPr>
        <p:spPr bwMode="auto">
          <a:xfrm>
            <a:off x="4427984" y="4038600"/>
            <a:ext cx="4479479" cy="1372107"/>
          </a:xfrm>
          <a:prstGeom prst="rect">
            <a:avLst/>
          </a:prstGeom>
          <a:noFill/>
          <a:ln w="9525">
            <a:noFill/>
            <a:miter lim="800000"/>
            <a:headEnd/>
            <a:tailEnd/>
          </a:ln>
        </p:spPr>
        <p:txBody>
          <a:bodyPr wrap="square">
            <a:spAutoFit/>
          </a:bodyPr>
          <a:lstStyle/>
          <a:p>
            <a:pPr defTabSz="449263" hangingPunct="0">
              <a:lnSpc>
                <a:spcPct val="99000"/>
              </a:lnSpc>
              <a:spcBef>
                <a:spcPct val="50000"/>
              </a:spcBef>
              <a:buClr>
                <a:srgbClr val="000000"/>
              </a:buClr>
              <a:buSzPct val="45000"/>
              <a:buFont typeface="Wingdings" pitchFamily="2" charset="2"/>
              <a:buNone/>
            </a:pPr>
            <a:r>
              <a:rPr lang="zh-CN" altLang="en-US" sz="2800" b="1"/>
              <a:t>确保及时可靠地使用</a:t>
            </a:r>
            <a:r>
              <a:rPr lang="zh-CN" altLang="en-US" sz="2800" b="1" smtClean="0"/>
              <a:t>信息：</a:t>
            </a:r>
            <a:r>
              <a:rPr lang="zh-CN" altLang="en-US" sz="2800" b="1" smtClean="0">
                <a:solidFill>
                  <a:schemeClr val="accent2"/>
                </a:solidFill>
              </a:rPr>
              <a:t>确保</a:t>
            </a:r>
            <a:r>
              <a:rPr lang="zh-CN" altLang="en-US" sz="2800" b="1">
                <a:solidFill>
                  <a:schemeClr val="accent2"/>
                </a:solidFill>
              </a:rPr>
              <a:t>拥有授权的用户或程序可以及时、正常使用信息</a:t>
            </a:r>
            <a:endParaRPr lang="en-US" altLang="zh-CN" sz="2600" b="1">
              <a:solidFill>
                <a:schemeClr val="accent2"/>
              </a:solidFill>
              <a:latin typeface="Bitstream Vera Sans"/>
            </a:endParaRPr>
          </a:p>
        </p:txBody>
      </p:sp>
      <p:pic>
        <p:nvPicPr>
          <p:cNvPr id="37893" name="Picture 6" descr="塞车"/>
          <p:cNvPicPr>
            <a:picLocks noChangeAspect="1" noChangeArrowheads="1"/>
          </p:cNvPicPr>
          <p:nvPr/>
        </p:nvPicPr>
        <p:blipFill>
          <a:blip r:embed="rId2"/>
          <a:srcRect/>
          <a:stretch>
            <a:fillRect/>
          </a:stretch>
        </p:blipFill>
        <p:spPr bwMode="auto">
          <a:xfrm>
            <a:off x="304800" y="1143000"/>
            <a:ext cx="3725863" cy="2671763"/>
          </a:xfrm>
          <a:prstGeom prst="rect">
            <a:avLst/>
          </a:prstGeom>
          <a:noFill/>
          <a:ln w="9525">
            <a:noFill/>
            <a:miter lim="800000"/>
            <a:headEnd/>
            <a:tailEnd/>
          </a:ln>
        </p:spPr>
      </p:pic>
      <p:pic>
        <p:nvPicPr>
          <p:cNvPr id="37894" name="Picture 7" descr="排队"/>
          <p:cNvPicPr>
            <a:picLocks noChangeAspect="1" noChangeArrowheads="1"/>
          </p:cNvPicPr>
          <p:nvPr/>
        </p:nvPicPr>
        <p:blipFill>
          <a:blip r:embed="rId3"/>
          <a:srcRect/>
          <a:stretch>
            <a:fillRect/>
          </a:stretch>
        </p:blipFill>
        <p:spPr bwMode="auto">
          <a:xfrm>
            <a:off x="304800" y="3886200"/>
            <a:ext cx="3657600" cy="2922588"/>
          </a:xfrm>
          <a:prstGeom prst="rect">
            <a:avLst/>
          </a:prstGeom>
          <a:noFill/>
          <a:ln w="9525">
            <a:noFill/>
            <a:miter lim="800000"/>
            <a:headEnd/>
            <a:tailEnd/>
          </a:ln>
        </p:spPr>
      </p:pic>
      <p:sp>
        <p:nvSpPr>
          <p:cNvPr id="37895" name="灯片编号占位符 3"/>
          <p:cNvSpPr>
            <a:spLocks noGrp="1"/>
          </p:cNvSpPr>
          <p:nvPr>
            <p:ph type="sldNum" sz="quarter" idx="4294967295"/>
          </p:nvPr>
        </p:nvSpPr>
        <p:spPr bwMode="auto">
          <a:xfrm>
            <a:off x="4191000" y="6505575"/>
            <a:ext cx="838200" cy="261938"/>
          </a:xfrm>
          <a:prstGeom prst="rect">
            <a:avLst/>
          </a:prstGeom>
          <a:noFill/>
          <a:ln>
            <a:miter lim="800000"/>
            <a:headEnd/>
            <a:tailEnd/>
          </a:ln>
        </p:spPr>
        <p:txBody>
          <a:bodyPr/>
          <a:lstStyle/>
          <a:p>
            <a:pPr algn="ctr"/>
            <a:fld id="{0B59F8A9-AC8F-41B0-81B4-CBD7747ABDFB}" type="slidenum">
              <a:rPr lang="zh-CN" altLang="en-US" sz="1400">
                <a:latin typeface="Arial" pitchFamily="34" charset="0"/>
              </a:rPr>
              <a:pPr algn="ctr"/>
              <a:t>47</a:t>
            </a:fld>
            <a:endParaRPr lang="en-US" altLang="zh-CN" sz="1400">
              <a:latin typeface="Arial" pitchFamily="34" charset="0"/>
            </a:endParaRPr>
          </a:p>
        </p:txBody>
      </p:sp>
    </p:spTree>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zh-CN" altLang="en-US" smtClean="0"/>
              <a:t>什么是信息安全？</a:t>
            </a:r>
          </a:p>
        </p:txBody>
      </p:sp>
      <p:sp>
        <p:nvSpPr>
          <p:cNvPr id="512003" name="Rectangle 3"/>
          <p:cNvSpPr>
            <a:spLocks noGrp="1" noChangeArrowheads="1"/>
          </p:cNvSpPr>
          <p:nvPr>
            <p:ph idx="1"/>
          </p:nvPr>
        </p:nvSpPr>
        <p:spPr/>
        <p:txBody>
          <a:bodyPr>
            <a:normAutofit/>
          </a:bodyPr>
          <a:lstStyle/>
          <a:p>
            <a:pPr>
              <a:defRPr/>
            </a:pPr>
            <a:r>
              <a:rPr lang="zh-CN" altLang="en-US" smtClean="0"/>
              <a:t>信息安全的其他方面</a:t>
            </a:r>
          </a:p>
          <a:p>
            <a:pPr lvl="1">
              <a:defRPr/>
            </a:pPr>
            <a:r>
              <a:rPr lang="zh-CN" altLang="en-US" smtClean="0"/>
              <a:t>信息的不可否认性（</a:t>
            </a:r>
            <a:r>
              <a:rPr lang="en-US" altLang="zh-CN" smtClean="0"/>
              <a:t>Non-repudiation </a:t>
            </a:r>
            <a:r>
              <a:rPr lang="zh-CN" altLang="en-US" smtClean="0"/>
              <a:t>）</a:t>
            </a:r>
          </a:p>
          <a:p>
            <a:pPr lvl="2">
              <a:defRPr/>
            </a:pPr>
            <a:r>
              <a:rPr lang="zh-CN" altLang="en-US" smtClean="0"/>
              <a:t>要求无论发送方还是接收方都不能抵赖所进行的传输</a:t>
            </a:r>
          </a:p>
          <a:p>
            <a:pPr lvl="1">
              <a:defRPr/>
            </a:pPr>
            <a:r>
              <a:rPr lang="zh-CN" altLang="en-US" smtClean="0"/>
              <a:t>真实性（</a:t>
            </a:r>
            <a:r>
              <a:rPr lang="en-US" altLang="zh-CN" smtClean="0"/>
              <a:t>truth</a:t>
            </a:r>
            <a:r>
              <a:rPr lang="zh-CN" altLang="en-US" smtClean="0"/>
              <a:t>）</a:t>
            </a:r>
            <a:endParaRPr lang="en-US" altLang="zh-CN" smtClean="0"/>
          </a:p>
          <a:p>
            <a:pPr lvl="2">
              <a:defRPr/>
            </a:pPr>
            <a:r>
              <a:rPr lang="zh-CN" altLang="en-US"/>
              <a:t>对信息的来源进行判断，能对伪造来源的信息予以鉴别</a:t>
            </a:r>
            <a:r>
              <a:rPr lang="zh-CN" altLang="en-US" smtClean="0"/>
              <a:t>。</a:t>
            </a:r>
          </a:p>
          <a:p>
            <a:pPr lvl="1">
              <a:defRPr/>
            </a:pPr>
            <a:r>
              <a:rPr lang="zh-CN" altLang="en-US"/>
              <a:t>可</a:t>
            </a:r>
            <a:r>
              <a:rPr lang="zh-CN" altLang="en-US" smtClean="0"/>
              <a:t>控制性（</a:t>
            </a:r>
            <a:r>
              <a:rPr lang="en-US" altLang="zh-CN" smtClean="0"/>
              <a:t>controllability</a:t>
            </a:r>
            <a:r>
              <a:rPr lang="zh-CN" altLang="en-US" smtClean="0"/>
              <a:t>）</a:t>
            </a:r>
            <a:endParaRPr lang="en-US" altLang="zh-CN" smtClean="0"/>
          </a:p>
          <a:p>
            <a:pPr lvl="2">
              <a:defRPr/>
            </a:pPr>
            <a:r>
              <a:rPr lang="zh-CN" altLang="en-US" smtClean="0"/>
              <a:t>对</a:t>
            </a:r>
            <a:r>
              <a:rPr lang="zh-CN" altLang="en-US"/>
              <a:t>信息的传播及内容具有控制能力</a:t>
            </a:r>
            <a:r>
              <a:rPr lang="zh-CN" altLang="en-US" smtClean="0"/>
              <a:t>。</a:t>
            </a:r>
            <a:endParaRPr lang="en-US" altLang="zh-CN" smtClean="0"/>
          </a:p>
          <a:p>
            <a:pPr lvl="1">
              <a:defRPr/>
            </a:pPr>
            <a:r>
              <a:rPr lang="zh-CN" altLang="en-US" smtClean="0"/>
              <a:t>可审查（</a:t>
            </a:r>
            <a:r>
              <a:rPr lang="en-US" altLang="zh-CN" smtClean="0"/>
              <a:t>Accountability</a:t>
            </a:r>
            <a:r>
              <a:rPr lang="zh-CN" altLang="en-US" smtClean="0"/>
              <a:t>）</a:t>
            </a:r>
          </a:p>
          <a:p>
            <a:pPr lvl="2">
              <a:defRPr/>
            </a:pPr>
            <a:r>
              <a:rPr lang="zh-CN" altLang="en-US" smtClean="0"/>
              <a:t>确保实体的活动可被跟踪</a:t>
            </a:r>
          </a:p>
          <a:p>
            <a:pPr lvl="1">
              <a:defRPr/>
            </a:pPr>
            <a:r>
              <a:rPr lang="zh-CN" altLang="en-US" smtClean="0"/>
              <a:t>可靠性（</a:t>
            </a:r>
            <a:r>
              <a:rPr lang="en-US" altLang="zh-CN" smtClean="0"/>
              <a:t>Reliability</a:t>
            </a:r>
            <a:r>
              <a:rPr lang="zh-CN" altLang="en-US" smtClean="0"/>
              <a:t>）</a:t>
            </a:r>
          </a:p>
          <a:p>
            <a:pPr lvl="2">
              <a:defRPr/>
            </a:pPr>
            <a:r>
              <a:rPr lang="zh-CN" altLang="en-US" smtClean="0"/>
              <a:t>系统在规定的条件下和规定的时间内完成指定功能的概率</a:t>
            </a:r>
            <a:endParaRPr lang="zh-CN" altLang="en-US"/>
          </a:p>
        </p:txBody>
      </p:sp>
      <p:sp>
        <p:nvSpPr>
          <p:cNvPr id="24" name="矩形 23"/>
          <p:cNvSpPr>
            <a:spLocks noChangeArrowheads="1"/>
          </p:cNvSpPr>
          <p:nvPr/>
        </p:nvSpPr>
        <p:spPr bwMode="auto">
          <a:xfrm>
            <a:off x="683418" y="4469746"/>
            <a:ext cx="7777163" cy="1938992"/>
          </a:xfrm>
          <a:prstGeom prst="rect">
            <a:avLst/>
          </a:prstGeom>
          <a:solidFill>
            <a:srgbClr val="FFFF00"/>
          </a:solidFill>
          <a:ln/>
          <a:extLst/>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defRPr/>
            </a:pPr>
            <a:r>
              <a:rPr lang="zh-CN" altLang="en-US" b="1">
                <a:solidFill>
                  <a:srgbClr val="FF0000"/>
                </a:solidFill>
              </a:rPr>
              <a:t>不同的系统或应用关注不同的安全属性，</a:t>
            </a:r>
            <a:endParaRPr lang="en-US" altLang="zh-CN" b="1">
              <a:solidFill>
                <a:srgbClr val="FF0000"/>
              </a:solidFill>
            </a:endParaRPr>
          </a:p>
          <a:p>
            <a:pPr>
              <a:defRPr/>
            </a:pPr>
            <a:r>
              <a:rPr lang="zh-CN" altLang="en-US" b="1">
                <a:solidFill>
                  <a:srgbClr val="FF0000"/>
                </a:solidFill>
              </a:rPr>
              <a:t>如用户关注可用、保密和完整，</a:t>
            </a:r>
            <a:endParaRPr lang="en-US" altLang="zh-CN" b="1">
              <a:solidFill>
                <a:srgbClr val="FF0000"/>
              </a:solidFill>
            </a:endParaRPr>
          </a:p>
          <a:p>
            <a:pPr>
              <a:defRPr/>
            </a:pPr>
            <a:r>
              <a:rPr lang="zh-CN" altLang="en-US" b="1">
                <a:solidFill>
                  <a:srgbClr val="FF0000"/>
                </a:solidFill>
              </a:rPr>
              <a:t>网警关注可控、可查；</a:t>
            </a:r>
            <a:endParaRPr lang="en-US" altLang="zh-CN" b="1">
              <a:solidFill>
                <a:srgbClr val="FF0000"/>
              </a:solidFill>
            </a:endParaRPr>
          </a:p>
          <a:p>
            <a:pPr>
              <a:defRPr/>
            </a:pPr>
            <a:r>
              <a:rPr lang="zh-CN" altLang="en-US" b="1">
                <a:solidFill>
                  <a:srgbClr val="FF0000"/>
                </a:solidFill>
              </a:rPr>
              <a:t>电子交易要求认证和不可否认。</a:t>
            </a:r>
            <a:endParaRPr lang="en-US" altLang="zh-CN" b="1">
              <a:solidFill>
                <a:srgbClr val="FF0000"/>
              </a:solidFill>
            </a:endParaRPr>
          </a:p>
          <a:p>
            <a:pPr>
              <a:defRPr/>
            </a:pPr>
            <a:r>
              <a:rPr lang="zh-CN" altLang="en-US" b="1">
                <a:solidFill>
                  <a:srgbClr val="FF0000"/>
                </a:solidFill>
              </a:rPr>
              <a:t>匿名</a:t>
            </a:r>
            <a:r>
              <a:rPr lang="en-US" altLang="zh-CN" b="1">
                <a:solidFill>
                  <a:srgbClr val="FF0000"/>
                </a:solidFill>
              </a:rPr>
              <a:t>BBS</a:t>
            </a:r>
            <a:r>
              <a:rPr lang="zh-CN" altLang="en-US" b="1">
                <a:solidFill>
                  <a:srgbClr val="FF0000"/>
                </a:solidFill>
              </a:rPr>
              <a:t>要求可否认</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p:txBody>
          <a:bodyPr/>
          <a:lstStyle/>
          <a:p>
            <a:r>
              <a:rPr lang="zh-CN" altLang="en-US" smtClean="0"/>
              <a:t>信息技术的发展</a:t>
            </a:r>
            <a:endParaRPr lang="en-US" altLang="zh-CN" smtClean="0"/>
          </a:p>
        </p:txBody>
      </p:sp>
      <p:sp>
        <p:nvSpPr>
          <p:cNvPr id="685076" name="AutoShape 20"/>
          <p:cNvSpPr>
            <a:spLocks noChangeArrowheads="1"/>
          </p:cNvSpPr>
          <p:nvPr/>
        </p:nvSpPr>
        <p:spPr bwMode="auto">
          <a:xfrm>
            <a:off x="2913063" y="1700213"/>
            <a:ext cx="1965325" cy="436562"/>
          </a:xfrm>
          <a:prstGeom prst="curvedDownArrow">
            <a:avLst>
              <a:gd name="adj1" fmla="val 88473"/>
              <a:gd name="adj2" fmla="val 176926"/>
              <a:gd name="adj3" fmla="val 33333"/>
            </a:avLst>
          </a:prstGeom>
          <a:solidFill>
            <a:srgbClr val="00B8FF"/>
          </a:solidFill>
          <a:ln w="9525">
            <a:solidFill>
              <a:schemeClr val="tx1"/>
            </a:solidFill>
            <a:miter lim="800000"/>
            <a:headEnd/>
            <a:tailEnd/>
          </a:ln>
        </p:spPr>
        <p:txBody>
          <a:bodyPr wrap="none" anchor="ctr"/>
          <a:lstStyle/>
          <a:p>
            <a:endParaRPr lang="zh-CN" altLang="en-US"/>
          </a:p>
        </p:txBody>
      </p:sp>
      <p:sp>
        <p:nvSpPr>
          <p:cNvPr id="685079" name="AutoShape 23"/>
          <p:cNvSpPr>
            <a:spLocks noChangeArrowheads="1"/>
          </p:cNvSpPr>
          <p:nvPr/>
        </p:nvSpPr>
        <p:spPr bwMode="auto">
          <a:xfrm rot="3296963">
            <a:off x="6183313" y="4456113"/>
            <a:ext cx="508000" cy="1676400"/>
          </a:xfrm>
          <a:prstGeom prst="curvedLeftArrow">
            <a:avLst>
              <a:gd name="adj1" fmla="val 39371"/>
              <a:gd name="adj2" fmla="val 109679"/>
              <a:gd name="adj3" fmla="val 33333"/>
            </a:avLst>
          </a:prstGeom>
          <a:solidFill>
            <a:srgbClr val="00B8FF"/>
          </a:solidFill>
          <a:ln w="9525">
            <a:solidFill>
              <a:schemeClr val="tx1"/>
            </a:solidFill>
            <a:miter lim="800000"/>
            <a:headEnd/>
            <a:tailEnd/>
          </a:ln>
        </p:spPr>
        <p:txBody>
          <a:bodyPr wrap="none" anchor="ctr"/>
          <a:lstStyle/>
          <a:p>
            <a:endParaRPr lang="zh-CN" altLang="en-US"/>
          </a:p>
        </p:txBody>
      </p:sp>
      <p:grpSp>
        <p:nvGrpSpPr>
          <p:cNvPr id="2" name="Group 27"/>
          <p:cNvGrpSpPr>
            <a:grpSpLocks/>
          </p:cNvGrpSpPr>
          <p:nvPr/>
        </p:nvGrpSpPr>
        <p:grpSpPr bwMode="auto">
          <a:xfrm>
            <a:off x="204788" y="1373188"/>
            <a:ext cx="3927475" cy="2560637"/>
            <a:chOff x="204" y="862"/>
            <a:chExt cx="2813" cy="1524"/>
          </a:xfrm>
        </p:grpSpPr>
        <p:pic>
          <p:nvPicPr>
            <p:cNvPr id="40972" name="Picture 8" descr="电报"/>
            <p:cNvPicPr>
              <a:picLocks noChangeAspect="1" noChangeArrowheads="1"/>
            </p:cNvPicPr>
            <p:nvPr/>
          </p:nvPicPr>
          <p:blipFill>
            <a:blip r:embed="rId2"/>
            <a:srcRect/>
            <a:stretch>
              <a:fillRect/>
            </a:stretch>
          </p:blipFill>
          <p:spPr bwMode="auto">
            <a:xfrm>
              <a:off x="204" y="862"/>
              <a:ext cx="907" cy="1270"/>
            </a:xfrm>
            <a:prstGeom prst="rect">
              <a:avLst/>
            </a:prstGeom>
            <a:noFill/>
            <a:ln w="9525">
              <a:noFill/>
              <a:miter lim="800000"/>
              <a:headEnd/>
              <a:tailEnd/>
            </a:ln>
          </p:spPr>
        </p:pic>
        <p:pic>
          <p:nvPicPr>
            <p:cNvPr id="40973" name="Picture 9" descr="电话"/>
            <p:cNvPicPr>
              <a:picLocks noChangeAspect="1" noChangeArrowheads="1"/>
            </p:cNvPicPr>
            <p:nvPr/>
          </p:nvPicPr>
          <p:blipFill>
            <a:blip r:embed="rId3"/>
            <a:srcRect/>
            <a:stretch>
              <a:fillRect/>
            </a:stretch>
          </p:blipFill>
          <p:spPr bwMode="auto">
            <a:xfrm>
              <a:off x="1066" y="862"/>
              <a:ext cx="862" cy="1270"/>
            </a:xfrm>
            <a:prstGeom prst="rect">
              <a:avLst/>
            </a:prstGeom>
            <a:noFill/>
            <a:ln w="9525">
              <a:noFill/>
              <a:miter lim="800000"/>
              <a:headEnd/>
              <a:tailEnd/>
            </a:ln>
          </p:spPr>
        </p:pic>
        <p:sp>
          <p:nvSpPr>
            <p:cNvPr id="40974" name="Rectangle 24"/>
            <p:cNvSpPr>
              <a:spLocks noChangeArrowheads="1"/>
            </p:cNvSpPr>
            <p:nvPr/>
          </p:nvSpPr>
          <p:spPr bwMode="auto">
            <a:xfrm>
              <a:off x="204" y="2177"/>
              <a:ext cx="2813" cy="209"/>
            </a:xfrm>
            <a:prstGeom prst="rect">
              <a:avLst/>
            </a:prstGeom>
            <a:noFill/>
            <a:ln w="38100">
              <a:noFill/>
              <a:miter lim="800000"/>
              <a:headEnd/>
              <a:tailEnd/>
            </a:ln>
          </p:spPr>
          <p:txBody>
            <a:bodyPr lIns="88358" tIns="44179" rIns="88358" bIns="44179">
              <a:spAutoFit/>
            </a:bodyPr>
            <a:lstStyle/>
            <a:p>
              <a:pPr defTabSz="433388"/>
              <a:r>
                <a:rPr lang="zh-CN" altLang="en-US" sz="1700"/>
                <a:t>电报电话通信</a:t>
              </a:r>
            </a:p>
          </p:txBody>
        </p:sp>
      </p:grpSp>
      <p:pic>
        <p:nvPicPr>
          <p:cNvPr id="40966" name="Picture 21" descr="早期计算机"/>
          <p:cNvPicPr>
            <a:picLocks noChangeAspect="1" noChangeArrowheads="1"/>
          </p:cNvPicPr>
          <p:nvPr/>
        </p:nvPicPr>
        <p:blipFill>
          <a:blip r:embed="rId4"/>
          <a:srcRect/>
          <a:stretch>
            <a:fillRect/>
          </a:stretch>
        </p:blipFill>
        <p:spPr bwMode="auto">
          <a:xfrm>
            <a:off x="5384800" y="1524000"/>
            <a:ext cx="2636838" cy="2516188"/>
          </a:xfrm>
          <a:prstGeom prst="rect">
            <a:avLst/>
          </a:prstGeom>
          <a:noFill/>
          <a:ln w="9525">
            <a:noFill/>
            <a:miter lim="800000"/>
            <a:headEnd/>
            <a:tailEnd/>
          </a:ln>
        </p:spPr>
      </p:pic>
      <p:sp>
        <p:nvSpPr>
          <p:cNvPr id="40967" name="Rectangle 25"/>
          <p:cNvSpPr>
            <a:spLocks noChangeArrowheads="1"/>
          </p:cNvSpPr>
          <p:nvPr/>
        </p:nvSpPr>
        <p:spPr bwMode="auto">
          <a:xfrm>
            <a:off x="6081713" y="4114800"/>
            <a:ext cx="1838325" cy="350838"/>
          </a:xfrm>
          <a:prstGeom prst="rect">
            <a:avLst/>
          </a:prstGeom>
          <a:noFill/>
          <a:ln w="38100">
            <a:noFill/>
            <a:miter lim="800000"/>
            <a:headEnd/>
            <a:tailEnd/>
          </a:ln>
        </p:spPr>
        <p:txBody>
          <a:bodyPr lIns="88358" tIns="44179" rIns="88358" bIns="44179">
            <a:spAutoFit/>
          </a:bodyPr>
          <a:lstStyle/>
          <a:p>
            <a:pPr defTabSz="433388"/>
            <a:r>
              <a:rPr lang="zh-CN" altLang="en-US" sz="1700"/>
              <a:t>计算机加工存储</a:t>
            </a:r>
          </a:p>
        </p:txBody>
      </p:sp>
      <p:grpSp>
        <p:nvGrpSpPr>
          <p:cNvPr id="3" name="Group 29"/>
          <p:cNvGrpSpPr>
            <a:grpSpLocks/>
          </p:cNvGrpSpPr>
          <p:nvPr/>
        </p:nvGrpSpPr>
        <p:grpSpPr bwMode="auto">
          <a:xfrm>
            <a:off x="2201863" y="3608388"/>
            <a:ext cx="6435725" cy="3000375"/>
            <a:chOff x="1474" y="2268"/>
            <a:chExt cx="4310" cy="1786"/>
          </a:xfrm>
        </p:grpSpPr>
        <p:pic>
          <p:nvPicPr>
            <p:cNvPr id="40970" name="Picture 22" descr="复杂信息系统"/>
            <p:cNvPicPr>
              <a:picLocks noChangeAspect="1" noChangeArrowheads="1"/>
            </p:cNvPicPr>
            <p:nvPr/>
          </p:nvPicPr>
          <p:blipFill>
            <a:blip r:embed="rId5"/>
            <a:srcRect/>
            <a:stretch>
              <a:fillRect/>
            </a:stretch>
          </p:blipFill>
          <p:spPr bwMode="auto">
            <a:xfrm>
              <a:off x="1474" y="2268"/>
              <a:ext cx="2041" cy="1786"/>
            </a:xfrm>
            <a:prstGeom prst="rect">
              <a:avLst/>
            </a:prstGeom>
            <a:noFill/>
            <a:ln w="9525">
              <a:noFill/>
              <a:miter lim="800000"/>
              <a:headEnd/>
              <a:tailEnd/>
            </a:ln>
          </p:spPr>
        </p:pic>
        <p:sp>
          <p:nvSpPr>
            <p:cNvPr id="40971" name="Rectangle 26"/>
            <p:cNvSpPr>
              <a:spLocks noChangeArrowheads="1"/>
            </p:cNvSpPr>
            <p:nvPr/>
          </p:nvSpPr>
          <p:spPr bwMode="auto">
            <a:xfrm>
              <a:off x="2971" y="3719"/>
              <a:ext cx="2813" cy="209"/>
            </a:xfrm>
            <a:prstGeom prst="rect">
              <a:avLst/>
            </a:prstGeom>
            <a:noFill/>
            <a:ln w="38100">
              <a:noFill/>
              <a:miter lim="800000"/>
              <a:headEnd/>
              <a:tailEnd/>
            </a:ln>
          </p:spPr>
          <p:txBody>
            <a:bodyPr lIns="88358" tIns="44179" rIns="88358" bIns="44179">
              <a:spAutoFit/>
            </a:bodyPr>
            <a:lstStyle/>
            <a:p>
              <a:pPr defTabSz="433388"/>
              <a:r>
                <a:rPr lang="zh-CN" altLang="en-US" sz="1700"/>
                <a:t>网络互联时代</a:t>
              </a:r>
              <a:endParaRPr lang="en-US" altLang="zh-CN" sz="1700"/>
            </a:p>
          </p:txBody>
        </p:sp>
      </p:grpSp>
      <p:sp>
        <p:nvSpPr>
          <p:cNvPr id="40969" name="灯片编号占位符 3"/>
          <p:cNvSpPr>
            <a:spLocks noGrp="1"/>
          </p:cNvSpPr>
          <p:nvPr>
            <p:ph type="sldNum" sz="quarter" idx="4294967295"/>
          </p:nvPr>
        </p:nvSpPr>
        <p:spPr bwMode="auto">
          <a:xfrm>
            <a:off x="684213" y="6245225"/>
            <a:ext cx="8135937" cy="476250"/>
          </a:xfrm>
          <a:prstGeom prst="rect">
            <a:avLst/>
          </a:prstGeom>
          <a:noFill/>
          <a:ln>
            <a:miter lim="800000"/>
            <a:headEnd/>
            <a:tailEnd/>
          </a:ln>
        </p:spPr>
        <p:txBody>
          <a:bodyPr/>
          <a:lstStyle/>
          <a:p>
            <a:pPr algn="ctr"/>
            <a:fld id="{D24ADE6B-9716-4235-8C30-78395D68B50F}" type="slidenum">
              <a:rPr lang="zh-CN" altLang="en-US" sz="1400">
                <a:latin typeface="Arial" pitchFamily="34" charset="0"/>
              </a:rPr>
              <a:pPr algn="ctr"/>
              <a:t>49</a:t>
            </a:fld>
            <a:endParaRPr lang="en-US" altLang="zh-CN" sz="1400">
              <a:latin typeface="Arial"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685076"/>
                                        </p:tgtEl>
                                        <p:attrNameLst>
                                          <p:attrName>style.visibility</p:attrName>
                                        </p:attrNameLst>
                                      </p:cBhvr>
                                      <p:to>
                                        <p:strVal val="visible"/>
                                      </p:to>
                                    </p:set>
                                    <p:anim calcmode="lin" valueType="num">
                                      <p:cBhvr additive="base">
                                        <p:cTn id="13" dur="500" fill="hold"/>
                                        <p:tgtEl>
                                          <p:spTgt spid="685076"/>
                                        </p:tgtEl>
                                        <p:attrNameLst>
                                          <p:attrName>ppt_x</p:attrName>
                                        </p:attrNameLst>
                                      </p:cBhvr>
                                      <p:tavLst>
                                        <p:tav tm="0">
                                          <p:val>
                                            <p:strVal val="#ppt_x"/>
                                          </p:val>
                                        </p:tav>
                                        <p:tav tm="100000">
                                          <p:val>
                                            <p:strVal val="#ppt_x"/>
                                          </p:val>
                                        </p:tav>
                                      </p:tavLst>
                                    </p:anim>
                                    <p:anim calcmode="lin" valueType="num">
                                      <p:cBhvr additive="base">
                                        <p:cTn id="14" dur="500" fill="hold"/>
                                        <p:tgtEl>
                                          <p:spTgt spid="685076"/>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85079"/>
                                        </p:tgtEl>
                                        <p:attrNameLst>
                                          <p:attrName>style.visibility</p:attrName>
                                        </p:attrNameLst>
                                      </p:cBhvr>
                                      <p:to>
                                        <p:strVal val="visible"/>
                                      </p:to>
                                    </p:set>
                                    <p:anim calcmode="lin" valueType="num">
                                      <p:cBhvr additive="base">
                                        <p:cTn id="19" dur="500" fill="hold"/>
                                        <p:tgtEl>
                                          <p:spTgt spid="685079"/>
                                        </p:tgtEl>
                                        <p:attrNameLst>
                                          <p:attrName>ppt_x</p:attrName>
                                        </p:attrNameLst>
                                      </p:cBhvr>
                                      <p:tavLst>
                                        <p:tav tm="0">
                                          <p:val>
                                            <p:strVal val="#ppt_x"/>
                                          </p:val>
                                        </p:tav>
                                        <p:tav tm="100000">
                                          <p:val>
                                            <p:strVal val="#ppt_x"/>
                                          </p:val>
                                        </p:tav>
                                      </p:tavLst>
                                    </p:anim>
                                    <p:anim calcmode="lin" valueType="num">
                                      <p:cBhvr additive="base">
                                        <p:cTn id="20" dur="500" fill="hold"/>
                                        <p:tgtEl>
                                          <p:spTgt spid="68507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076" grpId="0" animBg="1"/>
      <p:bldP spid="68507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5000" lnSpcReduction="20000"/>
          </a:bodyPr>
          <a:lstStyle/>
          <a:p>
            <a:r>
              <a:rPr lang="zh-CN" altLang="en-US" b="1"/>
              <a:t>网络安全概述</a:t>
            </a:r>
            <a:endParaRPr lang="zh-CN" altLang="en-US"/>
          </a:p>
          <a:p>
            <a:r>
              <a:rPr lang="zh-CN" altLang="en-US" b="1" smtClean="0"/>
              <a:t>网络协议</a:t>
            </a:r>
            <a:r>
              <a:rPr lang="zh-CN" altLang="en-US" b="1"/>
              <a:t>的</a:t>
            </a:r>
            <a:r>
              <a:rPr lang="zh-CN" altLang="en-US" b="1" smtClean="0"/>
              <a:t>安全（网络威胁与攻击）</a:t>
            </a:r>
            <a:endParaRPr lang="zh-CN" altLang="en-US" b="1"/>
          </a:p>
          <a:p>
            <a:r>
              <a:rPr lang="zh-CN" altLang="en-US" b="1" smtClean="0"/>
              <a:t>网络安全理论</a:t>
            </a:r>
            <a:endParaRPr lang="en-US" altLang="zh-CN" b="1" smtClean="0"/>
          </a:p>
          <a:p>
            <a:pPr lvl="1"/>
            <a:r>
              <a:rPr lang="zh-CN" altLang="en-US" b="1" smtClean="0"/>
              <a:t>密码学</a:t>
            </a:r>
            <a:r>
              <a:rPr lang="zh-CN" altLang="en-US" b="1"/>
              <a:t>基础与加密技术</a:t>
            </a:r>
          </a:p>
          <a:p>
            <a:pPr lvl="1"/>
            <a:r>
              <a:rPr lang="zh-CN" altLang="en-US" b="1"/>
              <a:t>密钥管理</a:t>
            </a:r>
            <a:r>
              <a:rPr lang="zh-CN" altLang="en-US" b="1" smtClean="0"/>
              <a:t>与公</a:t>
            </a:r>
            <a:r>
              <a:rPr lang="zh-CN" altLang="en-US" b="1"/>
              <a:t>钥基础</a:t>
            </a:r>
            <a:r>
              <a:rPr lang="zh-CN" altLang="en-US" b="1" smtClean="0"/>
              <a:t>设施</a:t>
            </a:r>
            <a:r>
              <a:rPr lang="en-US" altLang="zh-CN" b="1" smtClean="0"/>
              <a:t>PKI</a:t>
            </a:r>
            <a:endParaRPr lang="zh-CN" altLang="en-US" b="1"/>
          </a:p>
          <a:p>
            <a:pPr lvl="1"/>
            <a:r>
              <a:rPr lang="zh-CN" altLang="en-US" b="1"/>
              <a:t>消息认证与数字签名</a:t>
            </a:r>
          </a:p>
          <a:p>
            <a:pPr lvl="1"/>
            <a:r>
              <a:rPr lang="zh-CN" altLang="en-US" b="1"/>
              <a:t>身份认证</a:t>
            </a:r>
          </a:p>
          <a:p>
            <a:pPr lvl="1"/>
            <a:r>
              <a:rPr lang="zh-CN" altLang="en-US" b="1"/>
              <a:t>访问控制</a:t>
            </a:r>
          </a:p>
          <a:p>
            <a:r>
              <a:rPr lang="zh-CN" altLang="en-US" b="1" smtClean="0"/>
              <a:t>网络安全技术</a:t>
            </a:r>
            <a:endParaRPr lang="en-US" altLang="zh-CN" b="1" smtClean="0"/>
          </a:p>
          <a:p>
            <a:pPr lvl="1"/>
            <a:r>
              <a:rPr lang="zh-CN" altLang="en-US" b="1" smtClean="0"/>
              <a:t>虚拟</a:t>
            </a:r>
            <a:r>
              <a:rPr lang="zh-CN" altLang="en-US" b="1"/>
              <a:t>专用网</a:t>
            </a:r>
            <a:r>
              <a:rPr lang="en-US" altLang="zh-CN" b="1"/>
              <a:t>VPN</a:t>
            </a:r>
            <a:endParaRPr lang="zh-CN" altLang="en-US" b="1"/>
          </a:p>
          <a:p>
            <a:pPr lvl="1"/>
            <a:r>
              <a:rPr lang="zh-CN" altLang="en-US" b="1"/>
              <a:t>防火墙</a:t>
            </a:r>
          </a:p>
          <a:p>
            <a:pPr lvl="1"/>
            <a:r>
              <a:rPr lang="zh-CN" altLang="en-US" b="1" smtClean="0"/>
              <a:t>入侵</a:t>
            </a:r>
            <a:r>
              <a:rPr lang="zh-CN" altLang="en-US" b="1"/>
              <a:t>检测与防御</a:t>
            </a:r>
            <a:r>
              <a:rPr lang="zh-CN" altLang="en-US" b="1" smtClean="0"/>
              <a:t>技术</a:t>
            </a:r>
            <a:endParaRPr lang="en-US" altLang="zh-CN" b="1" smtClean="0"/>
          </a:p>
          <a:p>
            <a:pPr lvl="1"/>
            <a:r>
              <a:rPr lang="zh-CN" altLang="en-US" b="1" smtClean="0"/>
              <a:t>漏洞扫描</a:t>
            </a:r>
            <a:endParaRPr lang="zh-CN" altLang="en-US" b="1"/>
          </a:p>
          <a:p>
            <a:r>
              <a:rPr lang="zh-CN" altLang="en-US" b="1"/>
              <a:t>无线网络</a:t>
            </a:r>
            <a:r>
              <a:rPr lang="zh-CN" altLang="en-US" b="1" smtClean="0"/>
              <a:t>安全</a:t>
            </a:r>
            <a:endParaRPr lang="zh-CN" altLang="en-US"/>
          </a:p>
        </p:txBody>
      </p:sp>
      <p:sp>
        <p:nvSpPr>
          <p:cNvPr id="3" name="标题 2"/>
          <p:cNvSpPr>
            <a:spLocks noGrp="1"/>
          </p:cNvSpPr>
          <p:nvPr>
            <p:ph type="title"/>
          </p:nvPr>
        </p:nvSpPr>
        <p:spPr/>
        <p:txBody>
          <a:bodyPr/>
          <a:lstStyle/>
          <a:p>
            <a:r>
              <a:rPr lang="zh-CN" altLang="en-US" smtClean="0"/>
              <a:t>教学内容</a:t>
            </a:r>
            <a:endParaRPr lang="zh-CN" altLang="en-US"/>
          </a:p>
        </p:txBody>
      </p:sp>
    </p:spTree>
    <p:extLst>
      <p:ext uri="{BB962C8B-B14F-4D97-AF65-F5344CB8AC3E}">
        <p14:creationId xmlns:p14="http://schemas.microsoft.com/office/powerpoint/2010/main" val="3588330185"/>
      </p:ext>
    </p:extLst>
  </p:cSld>
  <p:clrMapOvr>
    <a:masterClrMapping/>
  </p:clrMapOvr>
  <p:transition spd="slow">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8"/>
          <p:cNvGrpSpPr>
            <a:grpSpLocks/>
          </p:cNvGrpSpPr>
          <p:nvPr/>
        </p:nvGrpSpPr>
        <p:grpSpPr bwMode="auto">
          <a:xfrm>
            <a:off x="1030288" y="1301750"/>
            <a:ext cx="6551612" cy="4805363"/>
            <a:chOff x="1338" y="754"/>
            <a:chExt cx="4127" cy="3027"/>
          </a:xfrm>
        </p:grpSpPr>
        <p:sp>
          <p:nvSpPr>
            <p:cNvPr id="51" name="Freeform 3"/>
            <p:cNvSpPr>
              <a:spLocks noEditPoints="1"/>
            </p:cNvSpPr>
            <p:nvPr/>
          </p:nvSpPr>
          <p:spPr bwMode="gray">
            <a:xfrm>
              <a:off x="1338" y="935"/>
              <a:ext cx="4127" cy="2846"/>
            </a:xfrm>
            <a:custGeom>
              <a:avLst/>
              <a:gdLst>
                <a:gd name="T0" fmla="*/ 1092 w 2820"/>
                <a:gd name="T1" fmla="*/ 50 h 2912"/>
                <a:gd name="T2" fmla="*/ 822 w 2820"/>
                <a:gd name="T3" fmla="*/ 168 h 2912"/>
                <a:gd name="T4" fmla="*/ 594 w 2820"/>
                <a:gd name="T5" fmla="*/ 300 h 2912"/>
                <a:gd name="T6" fmla="*/ 406 w 2820"/>
                <a:gd name="T7" fmla="*/ 446 h 2912"/>
                <a:gd name="T8" fmla="*/ 254 w 2820"/>
                <a:gd name="T9" fmla="*/ 604 h 2912"/>
                <a:gd name="T10" fmla="*/ 140 w 2820"/>
                <a:gd name="T11" fmla="*/ 772 h 2912"/>
                <a:gd name="T12" fmla="*/ 60 w 2820"/>
                <a:gd name="T13" fmla="*/ 944 h 2912"/>
                <a:gd name="T14" fmla="*/ 14 w 2820"/>
                <a:gd name="T15" fmla="*/ 1122 h 2912"/>
                <a:gd name="T16" fmla="*/ 0 w 2820"/>
                <a:gd name="T17" fmla="*/ 1300 h 2912"/>
                <a:gd name="T18" fmla="*/ 18 w 2820"/>
                <a:gd name="T19" fmla="*/ 1476 h 2912"/>
                <a:gd name="T20" fmla="*/ 64 w 2820"/>
                <a:gd name="T21" fmla="*/ 1650 h 2912"/>
                <a:gd name="T22" fmla="*/ 138 w 2820"/>
                <a:gd name="T23" fmla="*/ 1818 h 2912"/>
                <a:gd name="T24" fmla="*/ 238 w 2820"/>
                <a:gd name="T25" fmla="*/ 1978 h 2912"/>
                <a:gd name="T26" fmla="*/ 364 w 2820"/>
                <a:gd name="T27" fmla="*/ 2126 h 2912"/>
                <a:gd name="T28" fmla="*/ 512 w 2820"/>
                <a:gd name="T29" fmla="*/ 2262 h 2912"/>
                <a:gd name="T30" fmla="*/ 684 w 2820"/>
                <a:gd name="T31" fmla="*/ 2382 h 2912"/>
                <a:gd name="T32" fmla="*/ 874 w 2820"/>
                <a:gd name="T33" fmla="*/ 2484 h 2912"/>
                <a:gd name="T34" fmla="*/ 1086 w 2820"/>
                <a:gd name="T35" fmla="*/ 2564 h 2912"/>
                <a:gd name="T36" fmla="*/ 1314 w 2820"/>
                <a:gd name="T37" fmla="*/ 2622 h 2912"/>
                <a:gd name="T38" fmla="*/ 1558 w 2820"/>
                <a:gd name="T39" fmla="*/ 2654 h 2912"/>
                <a:gd name="T40" fmla="*/ 1818 w 2820"/>
                <a:gd name="T41" fmla="*/ 2658 h 2912"/>
                <a:gd name="T42" fmla="*/ 2090 w 2820"/>
                <a:gd name="T43" fmla="*/ 2632 h 2912"/>
                <a:gd name="T44" fmla="*/ 2374 w 2820"/>
                <a:gd name="T45" fmla="*/ 2574 h 2912"/>
                <a:gd name="T46" fmla="*/ 2544 w 2820"/>
                <a:gd name="T47" fmla="*/ 2912 h 2912"/>
                <a:gd name="T48" fmla="*/ 1868 w 2820"/>
                <a:gd name="T49" fmla="*/ 1552 h 2912"/>
                <a:gd name="T50" fmla="*/ 1956 w 2820"/>
                <a:gd name="T51" fmla="*/ 1914 h 2912"/>
                <a:gd name="T52" fmla="*/ 1788 w 2820"/>
                <a:gd name="T53" fmla="*/ 1936 h 2912"/>
                <a:gd name="T54" fmla="*/ 1616 w 2820"/>
                <a:gd name="T55" fmla="*/ 1934 h 2912"/>
                <a:gd name="T56" fmla="*/ 1442 w 2820"/>
                <a:gd name="T57" fmla="*/ 1912 h 2912"/>
                <a:gd name="T58" fmla="*/ 1272 w 2820"/>
                <a:gd name="T59" fmla="*/ 1872 h 2912"/>
                <a:gd name="T60" fmla="*/ 1108 w 2820"/>
                <a:gd name="T61" fmla="*/ 1812 h 2912"/>
                <a:gd name="T62" fmla="*/ 952 w 2820"/>
                <a:gd name="T63" fmla="*/ 1736 h 2912"/>
                <a:gd name="T64" fmla="*/ 810 w 2820"/>
                <a:gd name="T65" fmla="*/ 1646 h 2912"/>
                <a:gd name="T66" fmla="*/ 684 w 2820"/>
                <a:gd name="T67" fmla="*/ 1542 h 2912"/>
                <a:gd name="T68" fmla="*/ 578 w 2820"/>
                <a:gd name="T69" fmla="*/ 1428 h 2912"/>
                <a:gd name="T70" fmla="*/ 494 w 2820"/>
                <a:gd name="T71" fmla="*/ 1304 h 2912"/>
                <a:gd name="T72" fmla="*/ 438 w 2820"/>
                <a:gd name="T73" fmla="*/ 1170 h 2912"/>
                <a:gd name="T74" fmla="*/ 410 w 2820"/>
                <a:gd name="T75" fmla="*/ 1032 h 2912"/>
                <a:gd name="T76" fmla="*/ 416 w 2820"/>
                <a:gd name="T77" fmla="*/ 888 h 2912"/>
                <a:gd name="T78" fmla="*/ 460 w 2820"/>
                <a:gd name="T79" fmla="*/ 742 h 2912"/>
                <a:gd name="T80" fmla="*/ 544 w 2820"/>
                <a:gd name="T81" fmla="*/ 592 h 2912"/>
                <a:gd name="T82" fmla="*/ 670 w 2820"/>
                <a:gd name="T83" fmla="*/ 444 h 2912"/>
                <a:gd name="T84" fmla="*/ 844 w 2820"/>
                <a:gd name="T85" fmla="*/ 298 h 2912"/>
                <a:gd name="T86" fmla="*/ 1070 w 2820"/>
                <a:gd name="T87" fmla="*/ 154 h 2912"/>
                <a:gd name="T88" fmla="*/ 1348 w 2820"/>
                <a:gd name="T89" fmla="*/ 16 h 2912"/>
                <a:gd name="T90" fmla="*/ 1244 w 2820"/>
                <a:gd name="T91" fmla="*/ 0 h 2912"/>
                <a:gd name="T92" fmla="*/ 2820 w 2820"/>
                <a:gd name="T93" fmla="*/ 1934 h 2912"/>
                <a:gd name="T94" fmla="*/ 2820 w 2820"/>
                <a:gd name="T95" fmla="*/ 1934 h 291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820"/>
                <a:gd name="T145" fmla="*/ 0 h 2912"/>
                <a:gd name="T146" fmla="*/ 2820 w 2820"/>
                <a:gd name="T147" fmla="*/ 2912 h 291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close/>
                  <a:moveTo>
                    <a:pt x="2820" y="1934"/>
                  </a:moveTo>
                  <a:lnTo>
                    <a:pt x="2820" y="1934"/>
                  </a:lnTo>
                  <a:close/>
                </a:path>
              </a:pathLst>
            </a:custGeom>
            <a:gradFill rotWithShape="1">
              <a:gsLst>
                <a:gs pos="0">
                  <a:schemeClr val="bg2"/>
                </a:gs>
                <a:gs pos="100000">
                  <a:schemeClr val="folHlink"/>
                </a:gs>
              </a:gsLst>
              <a:lin ang="5400000" scaled="1"/>
            </a:gradFill>
            <a:ln w="0">
              <a:noFill/>
              <a:round/>
              <a:headEnd/>
              <a:tailEnd/>
            </a:ln>
            <a:effectLst>
              <a:outerShdw dist="206741" dir="8249373" algn="ctr" rotWithShape="0">
                <a:srgbClr val="000000">
                  <a:alpha val="50000"/>
                </a:srgbClr>
              </a:outerShdw>
            </a:effectLst>
          </p:spPr>
          <p:txBody>
            <a:bodyPr/>
            <a:lstStyle/>
            <a:p>
              <a:pPr>
                <a:defRPr/>
              </a:pPr>
              <a:endParaRPr lang="zh-CN" altLang="en-US">
                <a:latin typeface="Arial" charset="0"/>
                <a:ea typeface="+mn-ea"/>
              </a:endParaRPr>
            </a:p>
          </p:txBody>
        </p:sp>
        <p:sp>
          <p:nvSpPr>
            <p:cNvPr id="39987" name="Oval 5"/>
            <p:cNvSpPr>
              <a:spLocks noChangeArrowheads="1"/>
            </p:cNvSpPr>
            <p:nvPr/>
          </p:nvSpPr>
          <p:spPr bwMode="gray">
            <a:xfrm rot="-723406">
              <a:off x="3195" y="3092"/>
              <a:ext cx="1008" cy="466"/>
            </a:xfrm>
            <a:prstGeom prst="ellipse">
              <a:avLst/>
            </a:prstGeom>
            <a:solidFill>
              <a:srgbClr val="0F2145">
                <a:alpha val="30196"/>
              </a:srgbClr>
            </a:solidFill>
            <a:ln w="9525">
              <a:noFill/>
              <a:round/>
              <a:headEnd/>
              <a:tailEnd/>
            </a:ln>
          </p:spPr>
          <p:txBody>
            <a:bodyPr wrap="none" anchor="ctr"/>
            <a:lstStyle/>
            <a:p>
              <a:endParaRPr lang="zh-CN" altLang="zh-CN"/>
            </a:p>
          </p:txBody>
        </p:sp>
        <p:sp>
          <p:nvSpPr>
            <p:cNvPr id="39988" name="Oval 6"/>
            <p:cNvSpPr>
              <a:spLocks noChangeArrowheads="1"/>
            </p:cNvSpPr>
            <p:nvPr/>
          </p:nvSpPr>
          <p:spPr bwMode="gray">
            <a:xfrm>
              <a:off x="3154" y="2245"/>
              <a:ext cx="1184" cy="1203"/>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p>
          </p:txBody>
        </p:sp>
        <p:sp>
          <p:nvSpPr>
            <p:cNvPr id="39989" name="Oval 7"/>
            <p:cNvSpPr>
              <a:spLocks noChangeArrowheads="1"/>
            </p:cNvSpPr>
            <p:nvPr/>
          </p:nvSpPr>
          <p:spPr bwMode="gray">
            <a:xfrm>
              <a:off x="3168" y="2255"/>
              <a:ext cx="1157" cy="1172"/>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p>
          </p:txBody>
        </p:sp>
        <p:sp>
          <p:nvSpPr>
            <p:cNvPr id="39990" name="Oval 8"/>
            <p:cNvSpPr>
              <a:spLocks noChangeArrowheads="1"/>
            </p:cNvSpPr>
            <p:nvPr/>
          </p:nvSpPr>
          <p:spPr bwMode="gray">
            <a:xfrm>
              <a:off x="3180" y="2273"/>
              <a:ext cx="1100" cy="1096"/>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p>
          </p:txBody>
        </p:sp>
        <p:sp>
          <p:nvSpPr>
            <p:cNvPr id="39991" name="Oval 9"/>
            <p:cNvSpPr>
              <a:spLocks noChangeArrowheads="1"/>
            </p:cNvSpPr>
            <p:nvPr/>
          </p:nvSpPr>
          <p:spPr bwMode="gray">
            <a:xfrm>
              <a:off x="3243" y="2323"/>
              <a:ext cx="979" cy="889"/>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p>
          </p:txBody>
        </p:sp>
        <p:sp>
          <p:nvSpPr>
            <p:cNvPr id="39992" name="Text Box 10"/>
            <p:cNvSpPr txBox="1">
              <a:spLocks noChangeArrowheads="1"/>
            </p:cNvSpPr>
            <p:nvPr/>
          </p:nvSpPr>
          <p:spPr bwMode="gray">
            <a:xfrm>
              <a:off x="3323" y="2729"/>
              <a:ext cx="836" cy="231"/>
            </a:xfrm>
            <a:prstGeom prst="rect">
              <a:avLst/>
            </a:prstGeom>
            <a:noFill/>
            <a:ln w="9525" algn="ctr">
              <a:noFill/>
              <a:miter lim="800000"/>
              <a:headEnd/>
              <a:tailEnd/>
            </a:ln>
          </p:spPr>
          <p:txBody>
            <a:bodyPr wrap="none">
              <a:spAutoFit/>
            </a:bodyPr>
            <a:lstStyle/>
            <a:p>
              <a:pPr algn="ctr"/>
              <a:r>
                <a:rPr lang="zh-CN" altLang="en-US" b="1">
                  <a:latin typeface="Arial" pitchFamily="34" charset="0"/>
                </a:rPr>
                <a:t>网络化社会</a:t>
              </a:r>
            </a:p>
          </p:txBody>
        </p:sp>
        <p:sp>
          <p:nvSpPr>
            <p:cNvPr id="39993" name="Oval 11"/>
            <p:cNvSpPr>
              <a:spLocks noChangeArrowheads="1"/>
            </p:cNvSpPr>
            <p:nvPr/>
          </p:nvSpPr>
          <p:spPr bwMode="gray">
            <a:xfrm rot="-772996">
              <a:off x="1614" y="2713"/>
              <a:ext cx="796" cy="426"/>
            </a:xfrm>
            <a:prstGeom prst="ellipse">
              <a:avLst/>
            </a:prstGeom>
            <a:solidFill>
              <a:srgbClr val="0F2145">
                <a:alpha val="30196"/>
              </a:srgbClr>
            </a:solidFill>
            <a:ln w="9525">
              <a:noFill/>
              <a:round/>
              <a:headEnd/>
              <a:tailEnd/>
            </a:ln>
          </p:spPr>
          <p:txBody>
            <a:bodyPr wrap="none" anchor="ctr"/>
            <a:lstStyle/>
            <a:p>
              <a:endParaRPr lang="zh-CN" altLang="zh-CN"/>
            </a:p>
          </p:txBody>
        </p:sp>
        <p:grpSp>
          <p:nvGrpSpPr>
            <p:cNvPr id="3" name="Group 12"/>
            <p:cNvGrpSpPr>
              <a:grpSpLocks/>
            </p:cNvGrpSpPr>
            <p:nvPr/>
          </p:nvGrpSpPr>
          <p:grpSpPr bwMode="auto">
            <a:xfrm>
              <a:off x="1565" y="2024"/>
              <a:ext cx="952" cy="1016"/>
              <a:chOff x="732" y="2112"/>
              <a:chExt cx="842" cy="860"/>
            </a:xfrm>
          </p:grpSpPr>
          <p:sp>
            <p:nvSpPr>
              <p:cNvPr id="40008" name="Oval 13"/>
              <p:cNvSpPr>
                <a:spLocks noChangeArrowheads="1"/>
              </p:cNvSpPr>
              <p:nvPr/>
            </p:nvSpPr>
            <p:spPr bwMode="gray">
              <a:xfrm>
                <a:off x="732" y="2112"/>
                <a:ext cx="842" cy="860"/>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p>
            </p:txBody>
          </p:sp>
          <p:sp>
            <p:nvSpPr>
              <p:cNvPr id="40009" name="Oval 14"/>
              <p:cNvSpPr>
                <a:spLocks noChangeArrowheads="1"/>
              </p:cNvSpPr>
              <p:nvPr/>
            </p:nvSpPr>
            <p:spPr bwMode="gray">
              <a:xfrm>
                <a:off x="743" y="2117"/>
                <a:ext cx="821" cy="838"/>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p>
            </p:txBody>
          </p:sp>
          <p:sp>
            <p:nvSpPr>
              <p:cNvPr id="40010" name="Oval 15"/>
              <p:cNvSpPr>
                <a:spLocks noChangeArrowheads="1"/>
              </p:cNvSpPr>
              <p:nvPr/>
            </p:nvSpPr>
            <p:spPr bwMode="gray">
              <a:xfrm>
                <a:off x="751" y="2125"/>
                <a:ext cx="781" cy="784"/>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p>
            </p:txBody>
          </p:sp>
          <p:sp>
            <p:nvSpPr>
              <p:cNvPr id="40011" name="Oval 16"/>
              <p:cNvSpPr>
                <a:spLocks noChangeArrowheads="1"/>
              </p:cNvSpPr>
              <p:nvPr/>
            </p:nvSpPr>
            <p:spPr bwMode="gray">
              <a:xfrm>
                <a:off x="795" y="2147"/>
                <a:ext cx="695" cy="63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p>
            </p:txBody>
          </p:sp>
          <p:sp>
            <p:nvSpPr>
              <p:cNvPr id="40012" name="Text Box 17"/>
              <p:cNvSpPr txBox="1">
                <a:spLocks noChangeArrowheads="1"/>
              </p:cNvSpPr>
              <p:nvPr/>
            </p:nvSpPr>
            <p:spPr bwMode="gray">
              <a:xfrm>
                <a:off x="965" y="2488"/>
                <a:ext cx="357" cy="195"/>
              </a:xfrm>
              <a:prstGeom prst="rect">
                <a:avLst/>
              </a:prstGeom>
              <a:noFill/>
              <a:ln w="9525" algn="ctr">
                <a:noFill/>
                <a:miter lim="800000"/>
                <a:headEnd/>
                <a:tailEnd/>
              </a:ln>
            </p:spPr>
            <p:txBody>
              <a:bodyPr wrap="none">
                <a:spAutoFit/>
              </a:bodyPr>
              <a:lstStyle/>
              <a:p>
                <a:pPr algn="ctr"/>
                <a:r>
                  <a:rPr lang="zh-CN" altLang="en-US" b="1">
                    <a:latin typeface="Arial" pitchFamily="34" charset="0"/>
                  </a:rPr>
                  <a:t>网络</a:t>
                </a:r>
              </a:p>
            </p:txBody>
          </p:sp>
        </p:grpSp>
        <p:sp>
          <p:nvSpPr>
            <p:cNvPr id="39995" name="Oval 18"/>
            <p:cNvSpPr>
              <a:spLocks noChangeArrowheads="1"/>
            </p:cNvSpPr>
            <p:nvPr/>
          </p:nvSpPr>
          <p:spPr bwMode="gray">
            <a:xfrm>
              <a:off x="1390" y="1611"/>
              <a:ext cx="635" cy="376"/>
            </a:xfrm>
            <a:prstGeom prst="ellipse">
              <a:avLst/>
            </a:prstGeom>
            <a:solidFill>
              <a:srgbClr val="0F2145">
                <a:alpha val="30196"/>
              </a:srgbClr>
            </a:solidFill>
            <a:ln w="9525">
              <a:noFill/>
              <a:round/>
              <a:headEnd/>
              <a:tailEnd/>
            </a:ln>
          </p:spPr>
          <p:txBody>
            <a:bodyPr wrap="none" anchor="ctr"/>
            <a:lstStyle/>
            <a:p>
              <a:endParaRPr lang="zh-CN" altLang="zh-CN"/>
            </a:p>
          </p:txBody>
        </p:sp>
        <p:sp>
          <p:nvSpPr>
            <p:cNvPr id="39996" name="Oval 19"/>
            <p:cNvSpPr>
              <a:spLocks noChangeArrowheads="1"/>
            </p:cNvSpPr>
            <p:nvPr/>
          </p:nvSpPr>
          <p:spPr bwMode="gray">
            <a:xfrm>
              <a:off x="1442" y="1192"/>
              <a:ext cx="711" cy="72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p>
          </p:txBody>
        </p:sp>
        <p:sp>
          <p:nvSpPr>
            <p:cNvPr id="39997" name="Oval 20"/>
            <p:cNvSpPr>
              <a:spLocks noChangeArrowheads="1"/>
            </p:cNvSpPr>
            <p:nvPr/>
          </p:nvSpPr>
          <p:spPr bwMode="gray">
            <a:xfrm>
              <a:off x="1451" y="1197"/>
              <a:ext cx="694" cy="705"/>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p>
          </p:txBody>
        </p:sp>
        <p:sp>
          <p:nvSpPr>
            <p:cNvPr id="39998" name="Oval 21"/>
            <p:cNvSpPr>
              <a:spLocks noChangeArrowheads="1"/>
            </p:cNvSpPr>
            <p:nvPr/>
          </p:nvSpPr>
          <p:spPr bwMode="gray">
            <a:xfrm>
              <a:off x="1458" y="1209"/>
              <a:ext cx="660" cy="658"/>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p>
          </p:txBody>
        </p:sp>
        <p:sp>
          <p:nvSpPr>
            <p:cNvPr id="39999" name="Oval 22"/>
            <p:cNvSpPr>
              <a:spLocks noChangeArrowheads="1"/>
            </p:cNvSpPr>
            <p:nvPr/>
          </p:nvSpPr>
          <p:spPr bwMode="gray">
            <a:xfrm>
              <a:off x="1495" y="1238"/>
              <a:ext cx="589" cy="534"/>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p>
          </p:txBody>
        </p:sp>
        <p:sp>
          <p:nvSpPr>
            <p:cNvPr id="40000" name="Text Box 23"/>
            <p:cNvSpPr txBox="1">
              <a:spLocks noChangeArrowheads="1"/>
            </p:cNvSpPr>
            <p:nvPr/>
          </p:nvSpPr>
          <p:spPr bwMode="gray">
            <a:xfrm>
              <a:off x="1530" y="1498"/>
              <a:ext cx="548" cy="231"/>
            </a:xfrm>
            <a:prstGeom prst="rect">
              <a:avLst/>
            </a:prstGeom>
            <a:noFill/>
            <a:ln w="9525" algn="ctr">
              <a:noFill/>
              <a:miter lim="800000"/>
              <a:headEnd/>
              <a:tailEnd/>
            </a:ln>
          </p:spPr>
          <p:txBody>
            <a:bodyPr wrap="none">
              <a:spAutoFit/>
            </a:bodyPr>
            <a:lstStyle/>
            <a:p>
              <a:pPr algn="ctr"/>
              <a:r>
                <a:rPr lang="zh-CN" altLang="en-US" b="1">
                  <a:latin typeface="Arial" pitchFamily="34" charset="0"/>
                </a:rPr>
                <a:t>计算机</a:t>
              </a:r>
            </a:p>
          </p:txBody>
        </p:sp>
        <p:grpSp>
          <p:nvGrpSpPr>
            <p:cNvPr id="5" name="Group 24"/>
            <p:cNvGrpSpPr>
              <a:grpSpLocks/>
            </p:cNvGrpSpPr>
            <p:nvPr/>
          </p:nvGrpSpPr>
          <p:grpSpPr bwMode="auto">
            <a:xfrm>
              <a:off x="2290" y="754"/>
              <a:ext cx="729" cy="582"/>
              <a:chOff x="1584" y="960"/>
              <a:chExt cx="507" cy="480"/>
            </a:xfrm>
          </p:grpSpPr>
          <p:sp>
            <p:nvSpPr>
              <p:cNvPr id="40003" name="Oval 25"/>
              <p:cNvSpPr>
                <a:spLocks noChangeArrowheads="1"/>
              </p:cNvSpPr>
              <p:nvPr/>
            </p:nvSpPr>
            <p:spPr bwMode="gray">
              <a:xfrm>
                <a:off x="1584" y="1296"/>
                <a:ext cx="432" cy="144"/>
              </a:xfrm>
              <a:prstGeom prst="ellipse">
                <a:avLst/>
              </a:prstGeom>
              <a:solidFill>
                <a:srgbClr val="0F2145">
                  <a:alpha val="30196"/>
                </a:srgbClr>
              </a:solidFill>
              <a:ln w="9525">
                <a:noFill/>
                <a:round/>
                <a:headEnd/>
                <a:tailEnd/>
              </a:ln>
            </p:spPr>
            <p:txBody>
              <a:bodyPr wrap="none" anchor="ctr"/>
              <a:lstStyle/>
              <a:p>
                <a:endParaRPr lang="zh-CN" altLang="zh-CN"/>
              </a:p>
            </p:txBody>
          </p:sp>
          <p:sp>
            <p:nvSpPr>
              <p:cNvPr id="40004" name="Oval 26"/>
              <p:cNvSpPr>
                <a:spLocks noChangeArrowheads="1"/>
              </p:cNvSpPr>
              <p:nvPr/>
            </p:nvSpPr>
            <p:spPr bwMode="gray">
              <a:xfrm>
                <a:off x="1661" y="960"/>
                <a:ext cx="430" cy="430"/>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p>
            </p:txBody>
          </p:sp>
          <p:sp>
            <p:nvSpPr>
              <p:cNvPr id="40005" name="Oval 27"/>
              <p:cNvSpPr>
                <a:spLocks noChangeArrowheads="1"/>
              </p:cNvSpPr>
              <p:nvPr/>
            </p:nvSpPr>
            <p:spPr bwMode="gray">
              <a:xfrm>
                <a:off x="1667" y="962"/>
                <a:ext cx="419" cy="420"/>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p>
            </p:txBody>
          </p:sp>
          <p:sp>
            <p:nvSpPr>
              <p:cNvPr id="40006" name="Oval 28"/>
              <p:cNvSpPr>
                <a:spLocks noChangeArrowheads="1"/>
              </p:cNvSpPr>
              <p:nvPr/>
            </p:nvSpPr>
            <p:spPr bwMode="gray">
              <a:xfrm>
                <a:off x="1671" y="966"/>
                <a:ext cx="399" cy="392"/>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p>
            </p:txBody>
          </p:sp>
          <p:sp>
            <p:nvSpPr>
              <p:cNvPr id="40007" name="Oval 29"/>
              <p:cNvSpPr>
                <a:spLocks noChangeArrowheads="1"/>
              </p:cNvSpPr>
              <p:nvPr/>
            </p:nvSpPr>
            <p:spPr bwMode="gray">
              <a:xfrm>
                <a:off x="1694" y="978"/>
                <a:ext cx="355" cy="317"/>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p>
            </p:txBody>
          </p:sp>
        </p:grpSp>
        <p:sp>
          <p:nvSpPr>
            <p:cNvPr id="40002" name="Text Box 30"/>
            <p:cNvSpPr txBox="1">
              <a:spLocks noChangeArrowheads="1"/>
            </p:cNvSpPr>
            <p:nvPr/>
          </p:nvSpPr>
          <p:spPr bwMode="gray">
            <a:xfrm>
              <a:off x="2200" y="799"/>
              <a:ext cx="1020" cy="404"/>
            </a:xfrm>
            <a:prstGeom prst="rect">
              <a:avLst/>
            </a:prstGeom>
            <a:noFill/>
            <a:ln w="9525" algn="ctr">
              <a:noFill/>
              <a:miter lim="800000"/>
              <a:headEnd/>
              <a:tailEnd/>
            </a:ln>
          </p:spPr>
          <p:txBody>
            <a:bodyPr wrap="none">
              <a:spAutoFit/>
            </a:bodyPr>
            <a:lstStyle/>
            <a:p>
              <a:pPr algn="ctr"/>
              <a:r>
                <a:rPr lang="zh-CN" altLang="en-US" b="1">
                  <a:latin typeface="Arial" pitchFamily="34" charset="0"/>
                </a:rPr>
                <a:t>通信</a:t>
              </a:r>
            </a:p>
            <a:p>
              <a:pPr algn="ctr"/>
              <a:r>
                <a:rPr lang="zh-CN" altLang="en-US" b="1">
                  <a:latin typeface="Arial" pitchFamily="34" charset="0"/>
                </a:rPr>
                <a:t>（电报</a:t>
              </a:r>
              <a:r>
                <a:rPr lang="en-US" altLang="zh-CN" b="1">
                  <a:latin typeface="Arial" pitchFamily="34" charset="0"/>
                </a:rPr>
                <a:t>\</a:t>
              </a:r>
              <a:r>
                <a:rPr lang="zh-CN" altLang="en-US" b="1">
                  <a:latin typeface="Arial" pitchFamily="34" charset="0"/>
                </a:rPr>
                <a:t>电话）</a:t>
              </a:r>
            </a:p>
          </p:txBody>
        </p:sp>
      </p:grpSp>
      <p:sp>
        <p:nvSpPr>
          <p:cNvPr id="39939" name="标题 1"/>
          <p:cNvSpPr>
            <a:spLocks noGrp="1"/>
          </p:cNvSpPr>
          <p:nvPr>
            <p:ph type="title"/>
          </p:nvPr>
        </p:nvSpPr>
        <p:spPr/>
        <p:txBody>
          <a:bodyPr/>
          <a:lstStyle/>
          <a:p>
            <a:r>
              <a:rPr lang="zh-CN" altLang="en-US" smtClean="0"/>
              <a:t>信息安全发展阶段</a:t>
            </a:r>
          </a:p>
        </p:txBody>
      </p:sp>
      <p:sp>
        <p:nvSpPr>
          <p:cNvPr id="4" name="灯片编号占位符 3"/>
          <p:cNvSpPr>
            <a:spLocks noGrp="1"/>
          </p:cNvSpPr>
          <p:nvPr>
            <p:ph type="sldNum" sz="quarter" idx="4294967295"/>
          </p:nvPr>
        </p:nvSpPr>
        <p:spPr bwMode="auto">
          <a:xfrm>
            <a:off x="684213" y="6245225"/>
            <a:ext cx="8135937"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defRPr/>
            </a:pPr>
            <a:fld id="{70F6BBC7-D66E-495F-9E56-493F00F2AF96}" type="slidenum">
              <a:rPr lang="zh-CN" altLang="en-US" sz="1400">
                <a:latin typeface="+mn-lt"/>
              </a:rPr>
              <a:pPr algn="ctr">
                <a:defRPr/>
              </a:pPr>
              <a:t>50</a:t>
            </a:fld>
            <a:endParaRPr lang="en-US" altLang="zh-CN" sz="1400">
              <a:latin typeface="+mn-lt"/>
            </a:endParaRPr>
          </a:p>
        </p:txBody>
      </p:sp>
      <p:grpSp>
        <p:nvGrpSpPr>
          <p:cNvPr id="7" name="组合 2"/>
          <p:cNvGrpSpPr>
            <a:grpSpLocks/>
          </p:cNvGrpSpPr>
          <p:nvPr/>
        </p:nvGrpSpPr>
        <p:grpSpPr bwMode="auto">
          <a:xfrm>
            <a:off x="1008063" y="1304925"/>
            <a:ext cx="7346950" cy="4552950"/>
            <a:chOff x="1584325" y="1412875"/>
            <a:chExt cx="7346950" cy="4552950"/>
          </a:xfrm>
        </p:grpSpPr>
        <p:sp>
          <p:nvSpPr>
            <p:cNvPr id="6" name="Freeform 3"/>
            <p:cNvSpPr>
              <a:spLocks noEditPoints="1"/>
            </p:cNvSpPr>
            <p:nvPr/>
          </p:nvSpPr>
          <p:spPr bwMode="gray">
            <a:xfrm>
              <a:off x="1584325" y="1927225"/>
              <a:ext cx="6438900" cy="4038600"/>
            </a:xfrm>
            <a:custGeom>
              <a:avLst/>
              <a:gdLst/>
              <a:ahLst/>
              <a:cxnLst>
                <a:cxn ang="0">
                  <a:pos x="1092" y="50"/>
                </a:cxn>
                <a:cxn ang="0">
                  <a:pos x="822" y="168"/>
                </a:cxn>
                <a:cxn ang="0">
                  <a:pos x="594" y="300"/>
                </a:cxn>
                <a:cxn ang="0">
                  <a:pos x="406" y="446"/>
                </a:cxn>
                <a:cxn ang="0">
                  <a:pos x="254" y="604"/>
                </a:cxn>
                <a:cxn ang="0">
                  <a:pos x="140" y="772"/>
                </a:cxn>
                <a:cxn ang="0">
                  <a:pos x="60" y="944"/>
                </a:cxn>
                <a:cxn ang="0">
                  <a:pos x="14" y="1122"/>
                </a:cxn>
                <a:cxn ang="0">
                  <a:pos x="0" y="1300"/>
                </a:cxn>
                <a:cxn ang="0">
                  <a:pos x="18" y="1476"/>
                </a:cxn>
                <a:cxn ang="0">
                  <a:pos x="64" y="1650"/>
                </a:cxn>
                <a:cxn ang="0">
                  <a:pos x="138" y="1818"/>
                </a:cxn>
                <a:cxn ang="0">
                  <a:pos x="238" y="1978"/>
                </a:cxn>
                <a:cxn ang="0">
                  <a:pos x="364" y="2126"/>
                </a:cxn>
                <a:cxn ang="0">
                  <a:pos x="512" y="2262"/>
                </a:cxn>
                <a:cxn ang="0">
                  <a:pos x="684" y="2382"/>
                </a:cxn>
                <a:cxn ang="0">
                  <a:pos x="874" y="2484"/>
                </a:cxn>
                <a:cxn ang="0">
                  <a:pos x="1086" y="2564"/>
                </a:cxn>
                <a:cxn ang="0">
                  <a:pos x="1314" y="2622"/>
                </a:cxn>
                <a:cxn ang="0">
                  <a:pos x="1558" y="2654"/>
                </a:cxn>
                <a:cxn ang="0">
                  <a:pos x="1818" y="2658"/>
                </a:cxn>
                <a:cxn ang="0">
                  <a:pos x="2090" y="2632"/>
                </a:cxn>
                <a:cxn ang="0">
                  <a:pos x="2374" y="2574"/>
                </a:cxn>
                <a:cxn ang="0">
                  <a:pos x="2544" y="2912"/>
                </a:cxn>
                <a:cxn ang="0">
                  <a:pos x="1868" y="1552"/>
                </a:cxn>
                <a:cxn ang="0">
                  <a:pos x="1956" y="1914"/>
                </a:cxn>
                <a:cxn ang="0">
                  <a:pos x="1788" y="1936"/>
                </a:cxn>
                <a:cxn ang="0">
                  <a:pos x="1616" y="1934"/>
                </a:cxn>
                <a:cxn ang="0">
                  <a:pos x="1442" y="1912"/>
                </a:cxn>
                <a:cxn ang="0">
                  <a:pos x="1272" y="1872"/>
                </a:cxn>
                <a:cxn ang="0">
                  <a:pos x="1108" y="1812"/>
                </a:cxn>
                <a:cxn ang="0">
                  <a:pos x="952" y="1736"/>
                </a:cxn>
                <a:cxn ang="0">
                  <a:pos x="810" y="1646"/>
                </a:cxn>
                <a:cxn ang="0">
                  <a:pos x="684" y="1542"/>
                </a:cxn>
                <a:cxn ang="0">
                  <a:pos x="578" y="1428"/>
                </a:cxn>
                <a:cxn ang="0">
                  <a:pos x="494" y="1304"/>
                </a:cxn>
                <a:cxn ang="0">
                  <a:pos x="438" y="1170"/>
                </a:cxn>
                <a:cxn ang="0">
                  <a:pos x="410" y="1032"/>
                </a:cxn>
                <a:cxn ang="0">
                  <a:pos x="416" y="888"/>
                </a:cxn>
                <a:cxn ang="0">
                  <a:pos x="460" y="742"/>
                </a:cxn>
                <a:cxn ang="0">
                  <a:pos x="544" y="592"/>
                </a:cxn>
                <a:cxn ang="0">
                  <a:pos x="670" y="444"/>
                </a:cxn>
                <a:cxn ang="0">
                  <a:pos x="844" y="298"/>
                </a:cxn>
                <a:cxn ang="0">
                  <a:pos x="1070" y="154"/>
                </a:cxn>
                <a:cxn ang="0">
                  <a:pos x="1348" y="16"/>
                </a:cxn>
                <a:cxn ang="0">
                  <a:pos x="1244" y="0"/>
                </a:cxn>
                <a:cxn ang="0">
                  <a:pos x="2820" y="1934"/>
                </a:cxn>
                <a:cxn ang="0">
                  <a:pos x="2820" y="1934"/>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gradFill rotWithShape="1">
              <a:gsLst>
                <a:gs pos="0">
                  <a:schemeClr val="accent1"/>
                </a:gs>
                <a:gs pos="100000">
                  <a:schemeClr val="hlink"/>
                </a:gs>
              </a:gsLst>
              <a:lin ang="5400000" scaled="1"/>
            </a:gradFill>
            <a:ln w="0">
              <a:noFill/>
              <a:prstDash val="solid"/>
              <a:round/>
              <a:headEnd/>
              <a:tailEnd/>
            </a:ln>
            <a:effectLst>
              <a:outerShdw dist="206741" dir="8249373" algn="ctr" rotWithShape="0">
                <a:srgbClr val="000000">
                  <a:alpha val="50000"/>
                </a:srgbClr>
              </a:outerShdw>
            </a:effectLst>
          </p:spPr>
          <p:txBody>
            <a:bodyPr/>
            <a:lstStyle/>
            <a:p>
              <a:pPr>
                <a:defRPr/>
              </a:pPr>
              <a:endParaRPr lang="zh-CN" altLang="en-US">
                <a:latin typeface="Arial" charset="0"/>
                <a:ea typeface="+mn-ea"/>
              </a:endParaRPr>
            </a:p>
          </p:txBody>
        </p:sp>
        <p:sp>
          <p:nvSpPr>
            <p:cNvPr id="39944" name="Oval 18"/>
            <p:cNvSpPr>
              <a:spLocks noChangeArrowheads="1"/>
            </p:cNvSpPr>
            <p:nvPr/>
          </p:nvSpPr>
          <p:spPr bwMode="gray">
            <a:xfrm>
              <a:off x="1666875" y="2584450"/>
              <a:ext cx="990600" cy="533400"/>
            </a:xfrm>
            <a:prstGeom prst="ellipse">
              <a:avLst/>
            </a:prstGeom>
            <a:solidFill>
              <a:srgbClr val="0F2145">
                <a:alpha val="30196"/>
              </a:srgbClr>
            </a:solidFill>
            <a:ln w="9525">
              <a:noFill/>
              <a:round/>
              <a:headEnd/>
              <a:tailEnd/>
            </a:ln>
          </p:spPr>
          <p:txBody>
            <a:bodyPr wrap="none" anchor="ctr"/>
            <a:lstStyle/>
            <a:p>
              <a:endParaRPr lang="zh-CN" altLang="zh-CN"/>
            </a:p>
          </p:txBody>
        </p:sp>
        <p:grpSp>
          <p:nvGrpSpPr>
            <p:cNvPr id="8" name="Group 47"/>
            <p:cNvGrpSpPr>
              <a:grpSpLocks/>
            </p:cNvGrpSpPr>
            <p:nvPr/>
          </p:nvGrpSpPr>
          <p:grpSpPr bwMode="auto">
            <a:xfrm>
              <a:off x="3276600" y="1412875"/>
              <a:ext cx="2328863" cy="762000"/>
              <a:chOff x="1934" y="958"/>
              <a:chExt cx="1467" cy="480"/>
            </a:xfrm>
          </p:grpSpPr>
          <p:grpSp>
            <p:nvGrpSpPr>
              <p:cNvPr id="9" name="Group 24"/>
              <p:cNvGrpSpPr>
                <a:grpSpLocks/>
              </p:cNvGrpSpPr>
              <p:nvPr/>
            </p:nvGrpSpPr>
            <p:grpSpPr bwMode="auto">
              <a:xfrm>
                <a:off x="1934" y="958"/>
                <a:ext cx="716" cy="480"/>
                <a:chOff x="1584" y="960"/>
                <a:chExt cx="507" cy="480"/>
              </a:xfrm>
            </p:grpSpPr>
            <p:sp>
              <p:nvSpPr>
                <p:cNvPr id="39981" name="Oval 25"/>
                <p:cNvSpPr>
                  <a:spLocks noChangeArrowheads="1"/>
                </p:cNvSpPr>
                <p:nvPr/>
              </p:nvSpPr>
              <p:spPr bwMode="gray">
                <a:xfrm>
                  <a:off x="1584" y="1296"/>
                  <a:ext cx="432" cy="144"/>
                </a:xfrm>
                <a:prstGeom prst="ellipse">
                  <a:avLst/>
                </a:prstGeom>
                <a:solidFill>
                  <a:srgbClr val="0F2145">
                    <a:alpha val="30196"/>
                  </a:srgbClr>
                </a:solidFill>
                <a:ln w="9525">
                  <a:noFill/>
                  <a:round/>
                  <a:headEnd/>
                  <a:tailEnd/>
                </a:ln>
              </p:spPr>
              <p:txBody>
                <a:bodyPr wrap="none" anchor="ctr"/>
                <a:lstStyle/>
                <a:p>
                  <a:endParaRPr lang="zh-CN" altLang="zh-CN"/>
                </a:p>
              </p:txBody>
            </p:sp>
            <p:sp>
              <p:nvSpPr>
                <p:cNvPr id="39982" name="Oval 26"/>
                <p:cNvSpPr>
                  <a:spLocks noChangeArrowheads="1"/>
                </p:cNvSpPr>
                <p:nvPr/>
              </p:nvSpPr>
              <p:spPr bwMode="gray">
                <a:xfrm>
                  <a:off x="1661" y="960"/>
                  <a:ext cx="430" cy="430"/>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p>
              </p:txBody>
            </p:sp>
            <p:sp>
              <p:nvSpPr>
                <p:cNvPr id="39983" name="Oval 27"/>
                <p:cNvSpPr>
                  <a:spLocks noChangeArrowheads="1"/>
                </p:cNvSpPr>
                <p:nvPr/>
              </p:nvSpPr>
              <p:spPr bwMode="gray">
                <a:xfrm>
                  <a:off x="1667" y="962"/>
                  <a:ext cx="419" cy="420"/>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p>
              </p:txBody>
            </p:sp>
            <p:sp>
              <p:nvSpPr>
                <p:cNvPr id="39984" name="Oval 28"/>
                <p:cNvSpPr>
                  <a:spLocks noChangeArrowheads="1"/>
                </p:cNvSpPr>
                <p:nvPr/>
              </p:nvSpPr>
              <p:spPr bwMode="gray">
                <a:xfrm>
                  <a:off x="1671" y="966"/>
                  <a:ext cx="399" cy="392"/>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p>
              </p:txBody>
            </p:sp>
            <p:sp>
              <p:nvSpPr>
                <p:cNvPr id="39985" name="Oval 29"/>
                <p:cNvSpPr>
                  <a:spLocks noChangeArrowheads="1"/>
                </p:cNvSpPr>
                <p:nvPr/>
              </p:nvSpPr>
              <p:spPr bwMode="gray">
                <a:xfrm>
                  <a:off x="1694" y="978"/>
                  <a:ext cx="355" cy="317"/>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p>
              </p:txBody>
            </p:sp>
          </p:grpSp>
          <p:sp>
            <p:nvSpPr>
              <p:cNvPr id="39979" name="Text Box 30"/>
              <p:cNvSpPr txBox="1">
                <a:spLocks noChangeArrowheads="1"/>
              </p:cNvSpPr>
              <p:nvPr/>
            </p:nvSpPr>
            <p:spPr bwMode="gray">
              <a:xfrm>
                <a:off x="2036" y="1069"/>
                <a:ext cx="608" cy="192"/>
              </a:xfrm>
              <a:prstGeom prst="rect">
                <a:avLst/>
              </a:prstGeom>
              <a:noFill/>
              <a:ln w="9525" algn="ctr">
                <a:noFill/>
                <a:miter lim="800000"/>
                <a:headEnd/>
                <a:tailEnd/>
              </a:ln>
            </p:spPr>
            <p:txBody>
              <a:bodyPr wrap="none">
                <a:spAutoFit/>
              </a:bodyPr>
              <a:lstStyle/>
              <a:p>
                <a:pPr algn="ctr"/>
                <a:r>
                  <a:rPr lang="en-US" altLang="zh-CN" sz="1400" b="1">
                    <a:solidFill>
                      <a:srgbClr val="000000"/>
                    </a:solidFill>
                    <a:latin typeface="Arial" pitchFamily="34" charset="0"/>
                  </a:rPr>
                  <a:t>COMSEC</a:t>
                </a:r>
                <a:endParaRPr lang="en-US" altLang="zh-CN">
                  <a:latin typeface="Arial" pitchFamily="34" charset="0"/>
                </a:endParaRPr>
              </a:p>
            </p:txBody>
          </p:sp>
          <p:sp>
            <p:nvSpPr>
              <p:cNvPr id="39980" name="Text Box 61"/>
              <p:cNvSpPr txBox="1">
                <a:spLocks noChangeArrowheads="1"/>
              </p:cNvSpPr>
              <p:nvPr/>
            </p:nvSpPr>
            <p:spPr bwMode="auto">
              <a:xfrm>
                <a:off x="2709" y="1082"/>
                <a:ext cx="692" cy="231"/>
              </a:xfrm>
              <a:prstGeom prst="rect">
                <a:avLst/>
              </a:prstGeom>
              <a:noFill/>
              <a:ln w="9525">
                <a:noFill/>
                <a:miter lim="800000"/>
                <a:headEnd/>
                <a:tailEnd/>
              </a:ln>
            </p:spPr>
            <p:txBody>
              <a:bodyPr wrap="none">
                <a:spAutoFit/>
              </a:bodyPr>
              <a:lstStyle/>
              <a:p>
                <a:r>
                  <a:rPr lang="zh-CN" altLang="en-US">
                    <a:latin typeface="Arial" pitchFamily="34" charset="0"/>
                  </a:rPr>
                  <a:t>通信安全</a:t>
                </a:r>
              </a:p>
            </p:txBody>
          </p:sp>
        </p:grpSp>
        <p:grpSp>
          <p:nvGrpSpPr>
            <p:cNvPr id="10" name="Group 46"/>
            <p:cNvGrpSpPr>
              <a:grpSpLocks/>
            </p:cNvGrpSpPr>
            <p:nvPr/>
          </p:nvGrpSpPr>
          <p:grpSpPr bwMode="auto">
            <a:xfrm>
              <a:off x="2051050" y="1844675"/>
              <a:ext cx="2571750" cy="1023938"/>
              <a:chOff x="1076" y="1246"/>
              <a:chExt cx="1620" cy="645"/>
            </a:xfrm>
          </p:grpSpPr>
          <p:sp>
            <p:nvSpPr>
              <p:cNvPr id="39972" name="Oval 19"/>
              <p:cNvSpPr>
                <a:spLocks noChangeArrowheads="1"/>
              </p:cNvSpPr>
              <p:nvPr/>
            </p:nvSpPr>
            <p:spPr bwMode="gray">
              <a:xfrm>
                <a:off x="1102" y="1246"/>
                <a:ext cx="699" cy="645"/>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p>
            </p:txBody>
          </p:sp>
          <p:sp>
            <p:nvSpPr>
              <p:cNvPr id="39973" name="Oval 20"/>
              <p:cNvSpPr>
                <a:spLocks noChangeArrowheads="1"/>
              </p:cNvSpPr>
              <p:nvPr/>
            </p:nvSpPr>
            <p:spPr bwMode="gray">
              <a:xfrm>
                <a:off x="1111" y="1249"/>
                <a:ext cx="682" cy="630"/>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p>
            </p:txBody>
          </p:sp>
          <p:sp>
            <p:nvSpPr>
              <p:cNvPr id="39974" name="Oval 21"/>
              <p:cNvSpPr>
                <a:spLocks noChangeArrowheads="1"/>
              </p:cNvSpPr>
              <p:nvPr/>
            </p:nvSpPr>
            <p:spPr bwMode="gray">
              <a:xfrm>
                <a:off x="1118" y="1256"/>
                <a:ext cx="649" cy="588"/>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p>
            </p:txBody>
          </p:sp>
          <p:sp>
            <p:nvSpPr>
              <p:cNvPr id="39975" name="Oval 22"/>
              <p:cNvSpPr>
                <a:spLocks noChangeArrowheads="1"/>
              </p:cNvSpPr>
              <p:nvPr/>
            </p:nvSpPr>
            <p:spPr bwMode="gray">
              <a:xfrm>
                <a:off x="1155" y="1272"/>
                <a:ext cx="579" cy="477"/>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p>
            </p:txBody>
          </p:sp>
          <p:sp>
            <p:nvSpPr>
              <p:cNvPr id="39976" name="Text Box 23"/>
              <p:cNvSpPr txBox="1">
                <a:spLocks noChangeArrowheads="1"/>
              </p:cNvSpPr>
              <p:nvPr/>
            </p:nvSpPr>
            <p:spPr bwMode="gray">
              <a:xfrm>
                <a:off x="1076" y="1498"/>
                <a:ext cx="764" cy="192"/>
              </a:xfrm>
              <a:prstGeom prst="rect">
                <a:avLst/>
              </a:prstGeom>
              <a:noFill/>
              <a:ln w="9525" algn="ctr">
                <a:noFill/>
                <a:miter lim="800000"/>
                <a:headEnd/>
                <a:tailEnd/>
              </a:ln>
            </p:spPr>
            <p:txBody>
              <a:bodyPr wrap="none">
                <a:spAutoFit/>
              </a:bodyPr>
              <a:lstStyle/>
              <a:p>
                <a:pPr algn="ctr"/>
                <a:r>
                  <a:rPr lang="en-US" altLang="zh-CN" sz="1400" b="1">
                    <a:solidFill>
                      <a:srgbClr val="000000"/>
                    </a:solidFill>
                    <a:latin typeface="Arial" pitchFamily="34" charset="0"/>
                  </a:rPr>
                  <a:t>COMPUSEC</a:t>
                </a:r>
                <a:endParaRPr lang="en-US" altLang="zh-CN" sz="1400">
                  <a:latin typeface="Arial" pitchFamily="34" charset="0"/>
                </a:endParaRPr>
              </a:p>
            </p:txBody>
          </p:sp>
          <p:sp>
            <p:nvSpPr>
              <p:cNvPr id="39977" name="Text Box 62"/>
              <p:cNvSpPr txBox="1">
                <a:spLocks noChangeArrowheads="1"/>
              </p:cNvSpPr>
              <p:nvPr/>
            </p:nvSpPr>
            <p:spPr bwMode="auto">
              <a:xfrm>
                <a:off x="1860" y="1577"/>
                <a:ext cx="836" cy="231"/>
              </a:xfrm>
              <a:prstGeom prst="rect">
                <a:avLst/>
              </a:prstGeom>
              <a:noFill/>
              <a:ln w="9525">
                <a:noFill/>
                <a:miter lim="800000"/>
                <a:headEnd/>
                <a:tailEnd/>
              </a:ln>
            </p:spPr>
            <p:txBody>
              <a:bodyPr wrap="none">
                <a:spAutoFit/>
              </a:bodyPr>
              <a:lstStyle/>
              <a:p>
                <a:r>
                  <a:rPr lang="zh-CN" altLang="en-US">
                    <a:latin typeface="Arial" pitchFamily="34" charset="0"/>
                  </a:rPr>
                  <a:t>计算机安全</a:t>
                </a:r>
              </a:p>
            </p:txBody>
          </p:sp>
        </p:grpSp>
        <p:grpSp>
          <p:nvGrpSpPr>
            <p:cNvPr id="11" name="Group 37"/>
            <p:cNvGrpSpPr>
              <a:grpSpLocks/>
            </p:cNvGrpSpPr>
            <p:nvPr/>
          </p:nvGrpSpPr>
          <p:grpSpPr bwMode="auto">
            <a:xfrm>
              <a:off x="1619250" y="3033713"/>
              <a:ext cx="2606675" cy="1403350"/>
              <a:chOff x="1088" y="2047"/>
              <a:chExt cx="2019" cy="1008"/>
            </a:xfrm>
          </p:grpSpPr>
          <p:sp>
            <p:nvSpPr>
              <p:cNvPr id="39964" name="Oval 11"/>
              <p:cNvSpPr>
                <a:spLocks noChangeArrowheads="1"/>
              </p:cNvSpPr>
              <p:nvPr/>
            </p:nvSpPr>
            <p:spPr bwMode="gray">
              <a:xfrm rot="-772996">
                <a:off x="1140" y="2671"/>
                <a:ext cx="773" cy="384"/>
              </a:xfrm>
              <a:prstGeom prst="ellipse">
                <a:avLst/>
              </a:prstGeom>
              <a:solidFill>
                <a:srgbClr val="0F2145">
                  <a:alpha val="30196"/>
                </a:srgbClr>
              </a:solidFill>
              <a:ln w="9525">
                <a:noFill/>
                <a:round/>
                <a:headEnd/>
                <a:tailEnd/>
              </a:ln>
            </p:spPr>
            <p:txBody>
              <a:bodyPr wrap="none" anchor="ctr"/>
              <a:lstStyle/>
              <a:p>
                <a:endParaRPr lang="zh-CN" altLang="zh-CN"/>
              </a:p>
            </p:txBody>
          </p:sp>
          <p:grpSp>
            <p:nvGrpSpPr>
              <p:cNvPr id="12" name="Group 12"/>
              <p:cNvGrpSpPr>
                <a:grpSpLocks/>
              </p:cNvGrpSpPr>
              <p:nvPr/>
            </p:nvGrpSpPr>
            <p:grpSpPr bwMode="auto">
              <a:xfrm>
                <a:off x="1088" y="2047"/>
                <a:ext cx="936" cy="908"/>
                <a:chOff x="732" y="2112"/>
                <a:chExt cx="842" cy="860"/>
              </a:xfrm>
            </p:grpSpPr>
            <p:sp>
              <p:nvSpPr>
                <p:cNvPr id="39967" name="Oval 13"/>
                <p:cNvSpPr>
                  <a:spLocks noChangeArrowheads="1"/>
                </p:cNvSpPr>
                <p:nvPr/>
              </p:nvSpPr>
              <p:spPr bwMode="gray">
                <a:xfrm>
                  <a:off x="732" y="2112"/>
                  <a:ext cx="842" cy="860"/>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p>
              </p:txBody>
            </p:sp>
            <p:sp>
              <p:nvSpPr>
                <p:cNvPr id="39968" name="Oval 14"/>
                <p:cNvSpPr>
                  <a:spLocks noChangeArrowheads="1"/>
                </p:cNvSpPr>
                <p:nvPr/>
              </p:nvSpPr>
              <p:spPr bwMode="gray">
                <a:xfrm>
                  <a:off x="743" y="2117"/>
                  <a:ext cx="821" cy="838"/>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p>
              </p:txBody>
            </p:sp>
            <p:sp>
              <p:nvSpPr>
                <p:cNvPr id="39969" name="Oval 15"/>
                <p:cNvSpPr>
                  <a:spLocks noChangeArrowheads="1"/>
                </p:cNvSpPr>
                <p:nvPr/>
              </p:nvSpPr>
              <p:spPr bwMode="gray">
                <a:xfrm>
                  <a:off x="751" y="2125"/>
                  <a:ext cx="781" cy="784"/>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p>
              </p:txBody>
            </p:sp>
            <p:sp>
              <p:nvSpPr>
                <p:cNvPr id="39970" name="Oval 16"/>
                <p:cNvSpPr>
                  <a:spLocks noChangeArrowheads="1"/>
                </p:cNvSpPr>
                <p:nvPr/>
              </p:nvSpPr>
              <p:spPr bwMode="gray">
                <a:xfrm>
                  <a:off x="795" y="2147"/>
                  <a:ext cx="695" cy="63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p>
              </p:txBody>
            </p:sp>
            <p:sp>
              <p:nvSpPr>
                <p:cNvPr id="39971" name="Text Box 17"/>
                <p:cNvSpPr txBox="1">
                  <a:spLocks noChangeArrowheads="1"/>
                </p:cNvSpPr>
                <p:nvPr/>
              </p:nvSpPr>
              <p:spPr bwMode="gray">
                <a:xfrm>
                  <a:off x="804" y="2488"/>
                  <a:ext cx="679" cy="207"/>
                </a:xfrm>
                <a:prstGeom prst="rect">
                  <a:avLst/>
                </a:prstGeom>
                <a:noFill/>
                <a:ln w="9525" algn="ctr">
                  <a:noFill/>
                  <a:miter lim="800000"/>
                  <a:headEnd/>
                  <a:tailEnd/>
                </a:ln>
              </p:spPr>
              <p:txBody>
                <a:bodyPr wrap="none">
                  <a:spAutoFit/>
                </a:bodyPr>
                <a:lstStyle/>
                <a:p>
                  <a:pPr algn="ctr"/>
                  <a:r>
                    <a:rPr lang="en-US" altLang="zh-CN" sz="1400" b="1">
                      <a:solidFill>
                        <a:srgbClr val="000000"/>
                      </a:solidFill>
                      <a:latin typeface="Arial" pitchFamily="34" charset="0"/>
                    </a:rPr>
                    <a:t>INFOSEC</a:t>
                  </a:r>
                  <a:endParaRPr lang="en-US" altLang="zh-CN" sz="1400" b="1">
                    <a:latin typeface="Arial" pitchFamily="34" charset="0"/>
                  </a:endParaRPr>
                </a:p>
              </p:txBody>
            </p:sp>
          </p:grpSp>
          <p:sp>
            <p:nvSpPr>
              <p:cNvPr id="39966" name="Text Box 63"/>
              <p:cNvSpPr txBox="1">
                <a:spLocks noChangeArrowheads="1"/>
              </p:cNvSpPr>
              <p:nvPr/>
            </p:nvSpPr>
            <p:spPr bwMode="auto">
              <a:xfrm>
                <a:off x="1902" y="2060"/>
                <a:ext cx="1205" cy="263"/>
              </a:xfrm>
              <a:prstGeom prst="rect">
                <a:avLst/>
              </a:prstGeom>
              <a:noFill/>
              <a:ln w="9525">
                <a:noFill/>
                <a:miter lim="800000"/>
                <a:headEnd/>
                <a:tailEnd/>
              </a:ln>
            </p:spPr>
            <p:txBody>
              <a:bodyPr wrap="none">
                <a:spAutoFit/>
              </a:bodyPr>
              <a:lstStyle/>
              <a:p>
                <a:r>
                  <a:rPr lang="zh-CN" altLang="en-US">
                    <a:latin typeface="Arial" pitchFamily="34" charset="0"/>
                  </a:rPr>
                  <a:t>信息系统安全</a:t>
                </a:r>
              </a:p>
            </p:txBody>
          </p:sp>
        </p:grpSp>
        <p:grpSp>
          <p:nvGrpSpPr>
            <p:cNvPr id="13" name="Group 49"/>
            <p:cNvGrpSpPr>
              <a:grpSpLocks/>
            </p:cNvGrpSpPr>
            <p:nvPr/>
          </p:nvGrpSpPr>
          <p:grpSpPr bwMode="auto">
            <a:xfrm>
              <a:off x="2735264" y="3608390"/>
              <a:ext cx="2254250" cy="1865313"/>
              <a:chOff x="1723" y="2273"/>
              <a:chExt cx="1420" cy="1175"/>
            </a:xfrm>
          </p:grpSpPr>
          <p:sp>
            <p:nvSpPr>
              <p:cNvPr id="39957" name="Oval 5"/>
              <p:cNvSpPr>
                <a:spLocks noChangeArrowheads="1"/>
              </p:cNvSpPr>
              <p:nvPr/>
            </p:nvSpPr>
            <p:spPr bwMode="gray">
              <a:xfrm rot="-723406">
                <a:off x="1763" y="3065"/>
                <a:ext cx="838" cy="383"/>
              </a:xfrm>
              <a:prstGeom prst="ellipse">
                <a:avLst/>
              </a:prstGeom>
              <a:solidFill>
                <a:srgbClr val="0F2145">
                  <a:alpha val="30196"/>
                </a:srgbClr>
              </a:solidFill>
              <a:ln w="9525">
                <a:noFill/>
                <a:round/>
                <a:headEnd/>
                <a:tailEnd/>
              </a:ln>
            </p:spPr>
            <p:txBody>
              <a:bodyPr wrap="none" anchor="ctr"/>
              <a:lstStyle/>
              <a:p>
                <a:endParaRPr lang="zh-CN" altLang="zh-CN"/>
              </a:p>
            </p:txBody>
          </p:sp>
          <p:sp>
            <p:nvSpPr>
              <p:cNvPr id="39958" name="Oval 6"/>
              <p:cNvSpPr>
                <a:spLocks noChangeArrowheads="1"/>
              </p:cNvSpPr>
              <p:nvPr/>
            </p:nvSpPr>
            <p:spPr bwMode="gray">
              <a:xfrm>
                <a:off x="1723" y="2366"/>
                <a:ext cx="994" cy="979"/>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p>
            </p:txBody>
          </p:sp>
          <p:sp>
            <p:nvSpPr>
              <p:cNvPr id="39959" name="Oval 7"/>
              <p:cNvSpPr>
                <a:spLocks noChangeArrowheads="1"/>
              </p:cNvSpPr>
              <p:nvPr/>
            </p:nvSpPr>
            <p:spPr bwMode="gray">
              <a:xfrm>
                <a:off x="1735" y="2371"/>
                <a:ext cx="971" cy="955"/>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p>
            </p:txBody>
          </p:sp>
          <p:sp>
            <p:nvSpPr>
              <p:cNvPr id="39960" name="Oval 8"/>
              <p:cNvSpPr>
                <a:spLocks noChangeArrowheads="1"/>
              </p:cNvSpPr>
              <p:nvPr/>
            </p:nvSpPr>
            <p:spPr bwMode="gray">
              <a:xfrm>
                <a:off x="1745" y="2380"/>
                <a:ext cx="924" cy="89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p>
            </p:txBody>
          </p:sp>
          <p:sp>
            <p:nvSpPr>
              <p:cNvPr id="39961" name="Oval 9"/>
              <p:cNvSpPr>
                <a:spLocks noChangeArrowheads="1"/>
              </p:cNvSpPr>
              <p:nvPr/>
            </p:nvSpPr>
            <p:spPr bwMode="gray">
              <a:xfrm>
                <a:off x="1799" y="2406"/>
                <a:ext cx="822" cy="724"/>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p>
            </p:txBody>
          </p:sp>
          <p:sp>
            <p:nvSpPr>
              <p:cNvPr id="39962" name="Text Box 10"/>
              <p:cNvSpPr txBox="1">
                <a:spLocks noChangeArrowheads="1"/>
              </p:cNvSpPr>
              <p:nvPr/>
            </p:nvSpPr>
            <p:spPr bwMode="gray">
              <a:xfrm>
                <a:off x="2059" y="2726"/>
                <a:ext cx="327" cy="327"/>
              </a:xfrm>
              <a:prstGeom prst="rect">
                <a:avLst/>
              </a:prstGeom>
              <a:noFill/>
              <a:ln w="9525" algn="ctr">
                <a:noFill/>
                <a:miter lim="800000"/>
                <a:headEnd/>
                <a:tailEnd/>
              </a:ln>
            </p:spPr>
            <p:txBody>
              <a:bodyPr wrap="none">
                <a:spAutoFit/>
              </a:bodyPr>
              <a:lstStyle/>
              <a:p>
                <a:pPr algn="ctr"/>
                <a:r>
                  <a:rPr lang="en-US" altLang="zh-CN" sz="2800">
                    <a:solidFill>
                      <a:srgbClr val="000000"/>
                    </a:solidFill>
                    <a:latin typeface="Arial" pitchFamily="34" charset="0"/>
                  </a:rPr>
                  <a:t>IA</a:t>
                </a:r>
                <a:endParaRPr lang="en-US" altLang="zh-CN">
                  <a:latin typeface="Arial" pitchFamily="34" charset="0"/>
                </a:endParaRPr>
              </a:p>
            </p:txBody>
          </p:sp>
          <p:sp>
            <p:nvSpPr>
              <p:cNvPr id="39963" name="Text Box 64"/>
              <p:cNvSpPr txBox="1">
                <a:spLocks noChangeArrowheads="1"/>
              </p:cNvSpPr>
              <p:nvPr/>
            </p:nvSpPr>
            <p:spPr bwMode="auto">
              <a:xfrm>
                <a:off x="2163" y="2273"/>
                <a:ext cx="980" cy="231"/>
              </a:xfrm>
              <a:prstGeom prst="rect">
                <a:avLst/>
              </a:prstGeom>
              <a:noFill/>
              <a:ln w="9525">
                <a:noFill/>
                <a:miter lim="800000"/>
                <a:headEnd/>
                <a:tailEnd/>
              </a:ln>
            </p:spPr>
            <p:txBody>
              <a:bodyPr wrap="none">
                <a:spAutoFit/>
              </a:bodyPr>
              <a:lstStyle/>
              <a:p>
                <a:r>
                  <a:rPr lang="zh-CN" altLang="en-US">
                    <a:latin typeface="Arial" pitchFamily="34" charset="0"/>
                  </a:rPr>
                  <a:t>信息安全保障</a:t>
                </a:r>
              </a:p>
            </p:txBody>
          </p:sp>
        </p:grpSp>
        <p:grpSp>
          <p:nvGrpSpPr>
            <p:cNvPr id="14" name="Group 50"/>
            <p:cNvGrpSpPr>
              <a:grpSpLocks/>
            </p:cNvGrpSpPr>
            <p:nvPr/>
          </p:nvGrpSpPr>
          <p:grpSpPr bwMode="auto">
            <a:xfrm>
              <a:off x="4824413" y="3573463"/>
              <a:ext cx="4106862" cy="2260600"/>
              <a:chOff x="3039" y="2251"/>
              <a:chExt cx="2587" cy="1424"/>
            </a:xfrm>
          </p:grpSpPr>
          <p:sp>
            <p:nvSpPr>
              <p:cNvPr id="39950" name="Oval 5"/>
              <p:cNvSpPr>
                <a:spLocks noChangeArrowheads="1"/>
              </p:cNvSpPr>
              <p:nvPr/>
            </p:nvSpPr>
            <p:spPr bwMode="gray">
              <a:xfrm rot="-723406">
                <a:off x="3088" y="3220"/>
                <a:ext cx="1012" cy="455"/>
              </a:xfrm>
              <a:prstGeom prst="ellipse">
                <a:avLst/>
              </a:prstGeom>
              <a:solidFill>
                <a:srgbClr val="0F2145">
                  <a:alpha val="30196"/>
                </a:srgbClr>
              </a:solidFill>
              <a:ln w="9525">
                <a:noFill/>
                <a:round/>
                <a:headEnd/>
                <a:tailEnd/>
              </a:ln>
            </p:spPr>
            <p:txBody>
              <a:bodyPr wrap="none" anchor="ctr"/>
              <a:lstStyle/>
              <a:p>
                <a:endParaRPr lang="zh-CN" altLang="zh-CN"/>
              </a:p>
            </p:txBody>
          </p:sp>
          <p:sp>
            <p:nvSpPr>
              <p:cNvPr id="39951" name="Oval 6"/>
              <p:cNvSpPr>
                <a:spLocks noChangeArrowheads="1"/>
              </p:cNvSpPr>
              <p:nvPr/>
            </p:nvSpPr>
            <p:spPr bwMode="gray">
              <a:xfrm>
                <a:off x="3039" y="2389"/>
                <a:ext cx="1202" cy="1164"/>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p>
            </p:txBody>
          </p:sp>
          <p:sp>
            <p:nvSpPr>
              <p:cNvPr id="39952" name="Oval 7"/>
              <p:cNvSpPr>
                <a:spLocks noChangeArrowheads="1"/>
              </p:cNvSpPr>
              <p:nvPr/>
            </p:nvSpPr>
            <p:spPr bwMode="gray">
              <a:xfrm>
                <a:off x="3053" y="2396"/>
                <a:ext cx="1174" cy="113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p>
            </p:txBody>
          </p:sp>
          <p:sp>
            <p:nvSpPr>
              <p:cNvPr id="39953" name="Oval 8"/>
              <p:cNvSpPr>
                <a:spLocks noChangeArrowheads="1"/>
              </p:cNvSpPr>
              <p:nvPr/>
            </p:nvSpPr>
            <p:spPr bwMode="gray">
              <a:xfrm>
                <a:off x="3066" y="2406"/>
                <a:ext cx="1116" cy="1061"/>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p>
            </p:txBody>
          </p:sp>
          <p:sp>
            <p:nvSpPr>
              <p:cNvPr id="39954" name="Oval 9"/>
              <p:cNvSpPr>
                <a:spLocks noChangeArrowheads="1"/>
              </p:cNvSpPr>
              <p:nvPr/>
            </p:nvSpPr>
            <p:spPr bwMode="gray">
              <a:xfrm>
                <a:off x="3131" y="2437"/>
                <a:ext cx="993" cy="860"/>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p>
            </p:txBody>
          </p:sp>
          <p:sp>
            <p:nvSpPr>
              <p:cNvPr id="39955" name="Text Box 10"/>
              <p:cNvSpPr txBox="1">
                <a:spLocks noChangeArrowheads="1"/>
              </p:cNvSpPr>
              <p:nvPr/>
            </p:nvSpPr>
            <p:spPr bwMode="gray">
              <a:xfrm>
                <a:off x="3293" y="2817"/>
                <a:ext cx="700" cy="327"/>
              </a:xfrm>
              <a:prstGeom prst="rect">
                <a:avLst/>
              </a:prstGeom>
              <a:noFill/>
              <a:ln w="9525" algn="ctr">
                <a:noFill/>
                <a:miter lim="800000"/>
                <a:headEnd/>
                <a:tailEnd/>
              </a:ln>
            </p:spPr>
            <p:txBody>
              <a:bodyPr wrap="none">
                <a:spAutoFit/>
              </a:bodyPr>
              <a:lstStyle/>
              <a:p>
                <a:pPr algn="ctr"/>
                <a:r>
                  <a:rPr lang="en-US" altLang="zh-CN" sz="2800">
                    <a:solidFill>
                      <a:srgbClr val="000000"/>
                    </a:solidFill>
                    <a:latin typeface="Arial" pitchFamily="34" charset="0"/>
                  </a:rPr>
                  <a:t>CS/IA</a:t>
                </a:r>
                <a:endParaRPr lang="en-US" altLang="zh-CN">
                  <a:latin typeface="Arial" pitchFamily="34" charset="0"/>
                </a:endParaRPr>
              </a:p>
            </p:txBody>
          </p:sp>
          <p:sp>
            <p:nvSpPr>
              <p:cNvPr id="39956" name="Text Box 64"/>
              <p:cNvSpPr txBox="1">
                <a:spLocks noChangeArrowheads="1"/>
              </p:cNvSpPr>
              <p:nvPr/>
            </p:nvSpPr>
            <p:spPr bwMode="auto">
              <a:xfrm>
                <a:off x="3742" y="2251"/>
                <a:ext cx="1884" cy="231"/>
              </a:xfrm>
              <a:prstGeom prst="rect">
                <a:avLst/>
              </a:prstGeom>
              <a:noFill/>
              <a:ln w="9525">
                <a:noFill/>
                <a:miter lim="800000"/>
                <a:headEnd/>
                <a:tailEnd/>
              </a:ln>
            </p:spPr>
            <p:txBody>
              <a:bodyPr wrap="none">
                <a:spAutoFit/>
              </a:bodyPr>
              <a:lstStyle/>
              <a:p>
                <a:r>
                  <a:rPr lang="zh-CN" altLang="en-US">
                    <a:latin typeface="Arial" pitchFamily="34" charset="0"/>
                  </a:rPr>
                  <a:t>网络空间安全</a:t>
                </a:r>
                <a:r>
                  <a:rPr lang="en-US" altLang="zh-CN">
                    <a:latin typeface="Arial" pitchFamily="34" charset="0"/>
                  </a:rPr>
                  <a:t>/</a:t>
                </a:r>
                <a:r>
                  <a:rPr lang="zh-CN" altLang="en-US">
                    <a:latin typeface="Arial" pitchFamily="34" charset="0"/>
                  </a:rPr>
                  <a:t>信息安全保障</a:t>
                </a:r>
              </a:p>
            </p:txBody>
          </p:sp>
        </p:gr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zh-CN" altLang="en-US" smtClean="0"/>
              <a:t>通信安全</a:t>
            </a:r>
          </a:p>
        </p:txBody>
      </p:sp>
      <p:sp>
        <p:nvSpPr>
          <p:cNvPr id="17410" name="Rectangle 3"/>
          <p:cNvSpPr>
            <a:spLocks noGrp="1" noChangeArrowheads="1"/>
          </p:cNvSpPr>
          <p:nvPr>
            <p:ph idx="1"/>
          </p:nvPr>
        </p:nvSpPr>
        <p:spPr/>
        <p:txBody>
          <a:bodyPr>
            <a:normAutofit/>
          </a:bodyPr>
          <a:lstStyle/>
          <a:p>
            <a:pPr>
              <a:defRPr/>
            </a:pPr>
            <a:r>
              <a:rPr lang="en-US" altLang="zh-CN" sz="2400" b="1" dirty="0" smtClean="0"/>
              <a:t>COMSEC</a:t>
            </a:r>
            <a:r>
              <a:rPr lang="zh-CN" altLang="en-US" sz="2400" b="1" dirty="0" smtClean="0"/>
              <a:t>：</a:t>
            </a:r>
            <a:r>
              <a:rPr lang="en-US" altLang="zh-CN" sz="2400" b="1" dirty="0" smtClean="0"/>
              <a:t>Communication Security</a:t>
            </a:r>
          </a:p>
          <a:p>
            <a:pPr>
              <a:defRPr/>
            </a:pPr>
            <a:r>
              <a:rPr lang="en-US" altLang="zh-CN" sz="2400" b="1" dirty="0" smtClean="0"/>
              <a:t>20</a:t>
            </a:r>
            <a:r>
              <a:rPr lang="zh-CN" altLang="en-US" sz="2400" b="1" dirty="0" smtClean="0"/>
              <a:t>世纪，</a:t>
            </a:r>
            <a:r>
              <a:rPr lang="en-US" altLang="zh-CN" sz="2400" b="1" dirty="0" smtClean="0"/>
              <a:t>40</a:t>
            </a:r>
            <a:r>
              <a:rPr lang="zh-CN" altLang="en-US" sz="2400" b="1" dirty="0" smtClean="0"/>
              <a:t>年代</a:t>
            </a:r>
            <a:r>
              <a:rPr lang="en-US" altLang="zh-CN" sz="2400" b="1" dirty="0" smtClean="0"/>
              <a:t>-70</a:t>
            </a:r>
            <a:r>
              <a:rPr lang="zh-CN" altLang="en-US" sz="2400" b="1" dirty="0" smtClean="0"/>
              <a:t>年代</a:t>
            </a:r>
          </a:p>
          <a:p>
            <a:pPr lvl="1">
              <a:defRPr/>
            </a:pPr>
            <a:r>
              <a:rPr lang="zh-CN" altLang="en-US" sz="2200" dirty="0" smtClean="0"/>
              <a:t>安全威胁：搭线窃听、密码学分析</a:t>
            </a:r>
          </a:p>
          <a:p>
            <a:pPr lvl="1">
              <a:defRPr/>
            </a:pPr>
            <a:r>
              <a:rPr lang="zh-CN" altLang="en-US" sz="2200" dirty="0" smtClean="0">
                <a:solidFill>
                  <a:srgbClr val="CC0000"/>
                </a:solidFill>
              </a:rPr>
              <a:t>核心思想：</a:t>
            </a:r>
          </a:p>
          <a:p>
            <a:pPr lvl="2">
              <a:defRPr/>
            </a:pPr>
            <a:r>
              <a:rPr lang="zh-CN" altLang="en-US" sz="2000" dirty="0"/>
              <a:t>主要关注传输过程中的数据保护 </a:t>
            </a:r>
          </a:p>
          <a:p>
            <a:pPr lvl="2">
              <a:defRPr/>
            </a:pPr>
            <a:r>
              <a:rPr lang="zh-CN" altLang="en-US" sz="2000" dirty="0" smtClean="0"/>
              <a:t>通过密码技术解决通信保密，保证数据的保密性和完整性</a:t>
            </a:r>
          </a:p>
          <a:p>
            <a:pPr lvl="1">
              <a:defRPr/>
            </a:pPr>
            <a:r>
              <a:rPr lang="zh-CN" altLang="en-US" sz="2200" dirty="0" smtClean="0"/>
              <a:t>安全措施：加密</a:t>
            </a:r>
          </a:p>
          <a:p>
            <a:pPr lvl="1">
              <a:defRPr/>
            </a:pPr>
            <a:r>
              <a:rPr lang="zh-CN" altLang="en-US" sz="2200" dirty="0" smtClean="0"/>
              <a:t>标志</a:t>
            </a:r>
          </a:p>
          <a:p>
            <a:pPr lvl="2">
              <a:defRPr/>
            </a:pPr>
            <a:r>
              <a:rPr lang="en-US" altLang="zh-CN" sz="2000" dirty="0" smtClean="0"/>
              <a:t>1949</a:t>
            </a:r>
            <a:r>
              <a:rPr lang="zh-CN" altLang="en-US" sz="2000" dirty="0" smtClean="0"/>
              <a:t>年：</a:t>
            </a:r>
            <a:r>
              <a:rPr lang="en-US" altLang="zh-CN" sz="2000" dirty="0" err="1" smtClean="0"/>
              <a:t>shannon</a:t>
            </a:r>
            <a:r>
              <a:rPr lang="zh-CN" altLang="en-US" sz="2000" dirty="0" smtClean="0"/>
              <a:t>发表</a:t>
            </a:r>
            <a:r>
              <a:rPr lang="en-US" altLang="zh-CN" sz="2000" dirty="0" smtClean="0"/>
              <a:t>《</a:t>
            </a:r>
            <a:r>
              <a:rPr lang="zh-CN" altLang="en-US" sz="2000" dirty="0" smtClean="0"/>
              <a:t>保密通信的信息理论</a:t>
            </a:r>
            <a:r>
              <a:rPr lang="en-US" altLang="zh-CN" sz="2000" dirty="0" smtClean="0"/>
              <a:t>》</a:t>
            </a:r>
          </a:p>
          <a:p>
            <a:pPr lvl="2">
              <a:defRPr/>
            </a:pPr>
            <a:r>
              <a:rPr lang="en-US" altLang="zh-CN" sz="2000" dirty="0" smtClean="0"/>
              <a:t>1977</a:t>
            </a:r>
            <a:r>
              <a:rPr lang="zh-CN" altLang="en-US" sz="2000" dirty="0" smtClean="0"/>
              <a:t>年：美国国家标准局公布数据加密标准</a:t>
            </a:r>
            <a:r>
              <a:rPr lang="en-US" altLang="zh-CN" sz="2000" dirty="0" smtClean="0"/>
              <a:t>DES</a:t>
            </a:r>
          </a:p>
          <a:p>
            <a:pPr lvl="2">
              <a:defRPr/>
            </a:pPr>
            <a:r>
              <a:rPr lang="en-US" altLang="zh-CN" sz="2000" dirty="0" smtClean="0"/>
              <a:t>1976</a:t>
            </a:r>
            <a:r>
              <a:rPr lang="zh-CN" altLang="en-US" sz="2000" dirty="0" smtClean="0"/>
              <a:t>年：</a:t>
            </a:r>
            <a:r>
              <a:rPr lang="en-US" altLang="zh-CN" sz="2000" dirty="0" err="1" smtClean="0"/>
              <a:t>Diffle</a:t>
            </a:r>
            <a:r>
              <a:rPr lang="zh-CN" altLang="en-US" sz="2000" dirty="0" smtClean="0"/>
              <a:t>和</a:t>
            </a:r>
            <a:r>
              <a:rPr lang="en-US" altLang="zh-CN" sz="2000" dirty="0" smtClean="0"/>
              <a:t>Hellman</a:t>
            </a:r>
            <a:r>
              <a:rPr lang="zh-CN" altLang="en-US" sz="2000" dirty="0" smtClean="0"/>
              <a:t>在“</a:t>
            </a:r>
            <a:r>
              <a:rPr lang="en-US" altLang="zh-CN" sz="2000" dirty="0" smtClean="0"/>
              <a:t>New Directions in Cryptography”</a:t>
            </a:r>
            <a:r>
              <a:rPr lang="zh-CN" altLang="en-US" sz="2000" dirty="0" smtClean="0"/>
              <a:t>一文中提出公钥密码体系</a:t>
            </a:r>
          </a:p>
        </p:txBody>
      </p:sp>
      <p:sp>
        <p:nvSpPr>
          <p:cNvPr id="41988" name="灯片编号占位符 3"/>
          <p:cNvSpPr>
            <a:spLocks noGrp="1"/>
          </p:cNvSpPr>
          <p:nvPr>
            <p:ph type="sldNum" sz="quarter" idx="4294967295"/>
          </p:nvPr>
        </p:nvSpPr>
        <p:spPr bwMode="auto">
          <a:xfrm>
            <a:off x="1008063" y="6245225"/>
            <a:ext cx="8135937" cy="476250"/>
          </a:xfrm>
          <a:prstGeom prst="rect">
            <a:avLst/>
          </a:prstGeom>
          <a:noFill/>
          <a:ln>
            <a:miter lim="800000"/>
            <a:headEnd/>
            <a:tailEnd/>
          </a:ln>
        </p:spPr>
        <p:txBody>
          <a:bodyPr/>
          <a:lstStyle/>
          <a:p>
            <a:fld id="{622A82CC-4C30-4C37-90A5-868E7CDFF27F}" type="slidenum">
              <a:rPr lang="zh-CN" altLang="en-US">
                <a:latin typeface="Arial" pitchFamily="34" charset="0"/>
              </a:rPr>
              <a:pPr/>
              <a:t>51</a:t>
            </a:fld>
            <a:endParaRPr lang="en-US" altLang="zh-CN">
              <a:latin typeface="Arial" pitchFamily="34" charset="0"/>
            </a:endParaRPr>
          </a:p>
        </p:txBody>
      </p:sp>
      <p:grpSp>
        <p:nvGrpSpPr>
          <p:cNvPr id="2" name="Group 4"/>
          <p:cNvGrpSpPr>
            <a:grpSpLocks noChangeAspect="1"/>
          </p:cNvGrpSpPr>
          <p:nvPr/>
        </p:nvGrpSpPr>
        <p:grpSpPr bwMode="auto">
          <a:xfrm>
            <a:off x="7216775" y="3432175"/>
            <a:ext cx="1692275" cy="1152525"/>
            <a:chOff x="4815" y="1661"/>
            <a:chExt cx="1155" cy="726"/>
          </a:xfrm>
        </p:grpSpPr>
        <p:sp>
          <p:nvSpPr>
            <p:cNvPr id="41990" name="AutoShape 5"/>
            <p:cNvSpPr>
              <a:spLocks noChangeAspect="1" noChangeArrowheads="1" noTextEdit="1"/>
            </p:cNvSpPr>
            <p:nvPr/>
          </p:nvSpPr>
          <p:spPr bwMode="auto">
            <a:xfrm>
              <a:off x="4815" y="1661"/>
              <a:ext cx="1155" cy="726"/>
            </a:xfrm>
            <a:prstGeom prst="rect">
              <a:avLst/>
            </a:prstGeom>
            <a:solidFill>
              <a:schemeClr val="bg1"/>
            </a:solidFill>
            <a:ln w="9525">
              <a:noFill/>
              <a:miter lim="800000"/>
              <a:headEnd/>
              <a:tailEnd/>
            </a:ln>
          </p:spPr>
          <p:txBody>
            <a:bodyPr/>
            <a:lstStyle/>
            <a:p>
              <a:endParaRPr lang="zh-CN" altLang="en-US"/>
            </a:p>
          </p:txBody>
        </p:sp>
        <p:grpSp>
          <p:nvGrpSpPr>
            <p:cNvPr id="3" name="Group 6"/>
            <p:cNvGrpSpPr>
              <a:grpSpLocks/>
            </p:cNvGrpSpPr>
            <p:nvPr/>
          </p:nvGrpSpPr>
          <p:grpSpPr bwMode="auto">
            <a:xfrm>
              <a:off x="4815" y="1665"/>
              <a:ext cx="727" cy="714"/>
              <a:chOff x="4815" y="1665"/>
              <a:chExt cx="727" cy="714"/>
            </a:xfrm>
          </p:grpSpPr>
          <p:grpSp>
            <p:nvGrpSpPr>
              <p:cNvPr id="4" name="Group 7"/>
              <p:cNvGrpSpPr>
                <a:grpSpLocks/>
              </p:cNvGrpSpPr>
              <p:nvPr/>
            </p:nvGrpSpPr>
            <p:grpSpPr bwMode="auto">
              <a:xfrm>
                <a:off x="4815" y="1665"/>
                <a:ext cx="375" cy="310"/>
                <a:chOff x="4815" y="1665"/>
                <a:chExt cx="375" cy="310"/>
              </a:xfrm>
            </p:grpSpPr>
            <p:sp>
              <p:nvSpPr>
                <p:cNvPr id="42059" name="Freeform 8"/>
                <p:cNvSpPr>
                  <a:spLocks/>
                </p:cNvSpPr>
                <p:nvPr/>
              </p:nvSpPr>
              <p:spPr bwMode="auto">
                <a:xfrm>
                  <a:off x="4815" y="1665"/>
                  <a:ext cx="375" cy="310"/>
                </a:xfrm>
                <a:custGeom>
                  <a:avLst/>
                  <a:gdLst>
                    <a:gd name="T0" fmla="*/ 0 w 1499"/>
                    <a:gd name="T1" fmla="*/ 0 h 930"/>
                    <a:gd name="T2" fmla="*/ 0 w 1499"/>
                    <a:gd name="T3" fmla="*/ 0 h 930"/>
                    <a:gd name="T4" fmla="*/ 0 w 1499"/>
                    <a:gd name="T5" fmla="*/ 0 h 930"/>
                    <a:gd name="T6" fmla="*/ 0 w 1499"/>
                    <a:gd name="T7" fmla="*/ 0 h 930"/>
                    <a:gd name="T8" fmla="*/ 0 w 1499"/>
                    <a:gd name="T9" fmla="*/ 0 h 930"/>
                    <a:gd name="T10" fmla="*/ 0 w 1499"/>
                    <a:gd name="T11" fmla="*/ 0 h 930"/>
                    <a:gd name="T12" fmla="*/ 0 w 1499"/>
                    <a:gd name="T13" fmla="*/ 0 h 930"/>
                    <a:gd name="T14" fmla="*/ 0 w 1499"/>
                    <a:gd name="T15" fmla="*/ 0 h 930"/>
                    <a:gd name="T16" fmla="*/ 0 w 1499"/>
                    <a:gd name="T17" fmla="*/ 0 h 930"/>
                    <a:gd name="T18" fmla="*/ 0 w 1499"/>
                    <a:gd name="T19" fmla="*/ 0 h 930"/>
                    <a:gd name="T20" fmla="*/ 0 w 1499"/>
                    <a:gd name="T21" fmla="*/ 0 h 930"/>
                    <a:gd name="T22" fmla="*/ 0 w 1499"/>
                    <a:gd name="T23" fmla="*/ 0 h 930"/>
                    <a:gd name="T24" fmla="*/ 0 w 1499"/>
                    <a:gd name="T25" fmla="*/ 0 h 930"/>
                    <a:gd name="T26" fmla="*/ 0 w 1499"/>
                    <a:gd name="T27" fmla="*/ 0 h 930"/>
                    <a:gd name="T28" fmla="*/ 0 w 1499"/>
                    <a:gd name="T29" fmla="*/ 0 h 930"/>
                    <a:gd name="T30" fmla="*/ 0 w 1499"/>
                    <a:gd name="T31" fmla="*/ 0 h 930"/>
                    <a:gd name="T32" fmla="*/ 0 w 1499"/>
                    <a:gd name="T33" fmla="*/ 0 h 930"/>
                    <a:gd name="T34" fmla="*/ 0 w 1499"/>
                    <a:gd name="T35" fmla="*/ 0 h 930"/>
                    <a:gd name="T36" fmla="*/ 0 w 1499"/>
                    <a:gd name="T37" fmla="*/ 0 h 930"/>
                    <a:gd name="T38" fmla="*/ 0 w 1499"/>
                    <a:gd name="T39" fmla="*/ 0 h 930"/>
                    <a:gd name="T40" fmla="*/ 0 w 1499"/>
                    <a:gd name="T41" fmla="*/ 0 h 930"/>
                    <a:gd name="T42" fmla="*/ 0 w 1499"/>
                    <a:gd name="T43" fmla="*/ 0 h 930"/>
                    <a:gd name="T44" fmla="*/ 0 w 1499"/>
                    <a:gd name="T45" fmla="*/ 0 h 930"/>
                    <a:gd name="T46" fmla="*/ 0 w 1499"/>
                    <a:gd name="T47" fmla="*/ 0 h 930"/>
                    <a:gd name="T48" fmla="*/ 0 w 1499"/>
                    <a:gd name="T49" fmla="*/ 0 h 930"/>
                    <a:gd name="T50" fmla="*/ 0 w 1499"/>
                    <a:gd name="T51" fmla="*/ 0 h 930"/>
                    <a:gd name="T52" fmla="*/ 0 w 1499"/>
                    <a:gd name="T53" fmla="*/ 0 h 930"/>
                    <a:gd name="T54" fmla="*/ 0 w 1499"/>
                    <a:gd name="T55" fmla="*/ 0 h 930"/>
                    <a:gd name="T56" fmla="*/ 0 w 1499"/>
                    <a:gd name="T57" fmla="*/ 0 h 930"/>
                    <a:gd name="T58" fmla="*/ 0 w 1499"/>
                    <a:gd name="T59" fmla="*/ 0 h 930"/>
                    <a:gd name="T60" fmla="*/ 0 w 1499"/>
                    <a:gd name="T61" fmla="*/ 0 h 930"/>
                    <a:gd name="T62" fmla="*/ 0 w 1499"/>
                    <a:gd name="T63" fmla="*/ 0 h 930"/>
                    <a:gd name="T64" fmla="*/ 0 w 1499"/>
                    <a:gd name="T65" fmla="*/ 0 h 930"/>
                    <a:gd name="T66" fmla="*/ 0 w 1499"/>
                    <a:gd name="T67" fmla="*/ 0 h 930"/>
                    <a:gd name="T68" fmla="*/ 0 w 1499"/>
                    <a:gd name="T69" fmla="*/ 0 h 930"/>
                    <a:gd name="T70" fmla="*/ 0 w 1499"/>
                    <a:gd name="T71" fmla="*/ 0 h 930"/>
                    <a:gd name="T72" fmla="*/ 0 w 1499"/>
                    <a:gd name="T73" fmla="*/ 0 h 930"/>
                    <a:gd name="T74" fmla="*/ 0 w 1499"/>
                    <a:gd name="T75" fmla="*/ 0 h 930"/>
                    <a:gd name="T76" fmla="*/ 0 w 1499"/>
                    <a:gd name="T77" fmla="*/ 0 h 930"/>
                    <a:gd name="T78" fmla="*/ 0 w 1499"/>
                    <a:gd name="T79" fmla="*/ 0 h 930"/>
                    <a:gd name="T80" fmla="*/ 0 w 1499"/>
                    <a:gd name="T81" fmla="*/ 0 h 930"/>
                    <a:gd name="T82" fmla="*/ 0 w 1499"/>
                    <a:gd name="T83" fmla="*/ 0 h 93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499"/>
                    <a:gd name="T127" fmla="*/ 0 h 930"/>
                    <a:gd name="T128" fmla="*/ 1499 w 1499"/>
                    <a:gd name="T129" fmla="*/ 930 h 93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499" h="930">
                      <a:moveTo>
                        <a:pt x="1499" y="169"/>
                      </a:moveTo>
                      <a:lnTo>
                        <a:pt x="1420" y="119"/>
                      </a:lnTo>
                      <a:lnTo>
                        <a:pt x="1364" y="94"/>
                      </a:lnTo>
                      <a:lnTo>
                        <a:pt x="1329" y="81"/>
                      </a:lnTo>
                      <a:lnTo>
                        <a:pt x="1286" y="67"/>
                      </a:lnTo>
                      <a:lnTo>
                        <a:pt x="1248" y="53"/>
                      </a:lnTo>
                      <a:lnTo>
                        <a:pt x="1199" y="39"/>
                      </a:lnTo>
                      <a:lnTo>
                        <a:pt x="1146" y="28"/>
                      </a:lnTo>
                      <a:lnTo>
                        <a:pt x="1085" y="17"/>
                      </a:lnTo>
                      <a:lnTo>
                        <a:pt x="1026" y="9"/>
                      </a:lnTo>
                      <a:lnTo>
                        <a:pt x="986" y="3"/>
                      </a:lnTo>
                      <a:lnTo>
                        <a:pt x="936" y="0"/>
                      </a:lnTo>
                      <a:lnTo>
                        <a:pt x="893" y="1"/>
                      </a:lnTo>
                      <a:lnTo>
                        <a:pt x="833" y="1"/>
                      </a:lnTo>
                      <a:lnTo>
                        <a:pt x="769" y="3"/>
                      </a:lnTo>
                      <a:lnTo>
                        <a:pt x="718" y="6"/>
                      </a:lnTo>
                      <a:lnTo>
                        <a:pt x="661" y="12"/>
                      </a:lnTo>
                      <a:lnTo>
                        <a:pt x="594" y="21"/>
                      </a:lnTo>
                      <a:lnTo>
                        <a:pt x="530" y="35"/>
                      </a:lnTo>
                      <a:lnTo>
                        <a:pt x="465" y="50"/>
                      </a:lnTo>
                      <a:lnTo>
                        <a:pt x="389" y="74"/>
                      </a:lnTo>
                      <a:lnTo>
                        <a:pt x="317" y="101"/>
                      </a:lnTo>
                      <a:lnTo>
                        <a:pt x="248" y="132"/>
                      </a:lnTo>
                      <a:lnTo>
                        <a:pt x="192" y="168"/>
                      </a:lnTo>
                      <a:lnTo>
                        <a:pt x="138" y="210"/>
                      </a:lnTo>
                      <a:lnTo>
                        <a:pt x="97" y="247"/>
                      </a:lnTo>
                      <a:lnTo>
                        <a:pt x="64" y="283"/>
                      </a:lnTo>
                      <a:lnTo>
                        <a:pt x="39" y="323"/>
                      </a:lnTo>
                      <a:lnTo>
                        <a:pt x="25" y="350"/>
                      </a:lnTo>
                      <a:lnTo>
                        <a:pt x="16" y="376"/>
                      </a:lnTo>
                      <a:lnTo>
                        <a:pt x="5" y="414"/>
                      </a:lnTo>
                      <a:lnTo>
                        <a:pt x="0" y="446"/>
                      </a:lnTo>
                      <a:lnTo>
                        <a:pt x="0" y="477"/>
                      </a:lnTo>
                      <a:lnTo>
                        <a:pt x="3" y="500"/>
                      </a:lnTo>
                      <a:lnTo>
                        <a:pt x="5" y="530"/>
                      </a:lnTo>
                      <a:lnTo>
                        <a:pt x="8" y="561"/>
                      </a:lnTo>
                      <a:lnTo>
                        <a:pt x="17" y="588"/>
                      </a:lnTo>
                      <a:lnTo>
                        <a:pt x="21" y="607"/>
                      </a:lnTo>
                      <a:lnTo>
                        <a:pt x="27" y="625"/>
                      </a:lnTo>
                      <a:lnTo>
                        <a:pt x="40" y="652"/>
                      </a:lnTo>
                      <a:lnTo>
                        <a:pt x="61" y="682"/>
                      </a:lnTo>
                      <a:lnTo>
                        <a:pt x="99" y="731"/>
                      </a:lnTo>
                      <a:lnTo>
                        <a:pt x="131" y="765"/>
                      </a:lnTo>
                      <a:lnTo>
                        <a:pt x="225" y="839"/>
                      </a:lnTo>
                      <a:lnTo>
                        <a:pt x="356" y="930"/>
                      </a:lnTo>
                      <a:lnTo>
                        <a:pt x="600" y="826"/>
                      </a:lnTo>
                      <a:lnTo>
                        <a:pt x="337" y="666"/>
                      </a:lnTo>
                      <a:lnTo>
                        <a:pt x="317" y="647"/>
                      </a:lnTo>
                      <a:lnTo>
                        <a:pt x="304" y="632"/>
                      </a:lnTo>
                      <a:lnTo>
                        <a:pt x="286" y="612"/>
                      </a:lnTo>
                      <a:lnTo>
                        <a:pt x="271" y="590"/>
                      </a:lnTo>
                      <a:lnTo>
                        <a:pt x="260" y="564"/>
                      </a:lnTo>
                      <a:lnTo>
                        <a:pt x="253" y="540"/>
                      </a:lnTo>
                      <a:lnTo>
                        <a:pt x="247" y="511"/>
                      </a:lnTo>
                      <a:lnTo>
                        <a:pt x="247" y="485"/>
                      </a:lnTo>
                      <a:lnTo>
                        <a:pt x="253" y="446"/>
                      </a:lnTo>
                      <a:lnTo>
                        <a:pt x="260" y="417"/>
                      </a:lnTo>
                      <a:lnTo>
                        <a:pt x="270" y="396"/>
                      </a:lnTo>
                      <a:lnTo>
                        <a:pt x="285" y="369"/>
                      </a:lnTo>
                      <a:lnTo>
                        <a:pt x="308" y="341"/>
                      </a:lnTo>
                      <a:lnTo>
                        <a:pt x="343" y="309"/>
                      </a:lnTo>
                      <a:lnTo>
                        <a:pt x="389" y="279"/>
                      </a:lnTo>
                      <a:lnTo>
                        <a:pt x="455" y="251"/>
                      </a:lnTo>
                      <a:lnTo>
                        <a:pt x="502" y="236"/>
                      </a:lnTo>
                      <a:lnTo>
                        <a:pt x="553" y="220"/>
                      </a:lnTo>
                      <a:lnTo>
                        <a:pt x="600" y="210"/>
                      </a:lnTo>
                      <a:lnTo>
                        <a:pt x="629" y="206"/>
                      </a:lnTo>
                      <a:lnTo>
                        <a:pt x="666" y="197"/>
                      </a:lnTo>
                      <a:lnTo>
                        <a:pt x="698" y="192"/>
                      </a:lnTo>
                      <a:lnTo>
                        <a:pt x="750" y="188"/>
                      </a:lnTo>
                      <a:lnTo>
                        <a:pt x="782" y="187"/>
                      </a:lnTo>
                      <a:lnTo>
                        <a:pt x="820" y="182"/>
                      </a:lnTo>
                      <a:lnTo>
                        <a:pt x="859" y="184"/>
                      </a:lnTo>
                      <a:lnTo>
                        <a:pt x="886" y="184"/>
                      </a:lnTo>
                      <a:lnTo>
                        <a:pt x="953" y="188"/>
                      </a:lnTo>
                      <a:lnTo>
                        <a:pt x="1019" y="195"/>
                      </a:lnTo>
                      <a:lnTo>
                        <a:pt x="1068" y="203"/>
                      </a:lnTo>
                      <a:lnTo>
                        <a:pt x="1100" y="211"/>
                      </a:lnTo>
                      <a:lnTo>
                        <a:pt x="1139" y="221"/>
                      </a:lnTo>
                      <a:lnTo>
                        <a:pt x="1176" y="232"/>
                      </a:lnTo>
                      <a:lnTo>
                        <a:pt x="1201" y="240"/>
                      </a:lnTo>
                      <a:lnTo>
                        <a:pt x="1228" y="250"/>
                      </a:lnTo>
                      <a:lnTo>
                        <a:pt x="1270" y="264"/>
                      </a:lnTo>
                      <a:lnTo>
                        <a:pt x="1499" y="169"/>
                      </a:lnTo>
                      <a:close/>
                    </a:path>
                  </a:pathLst>
                </a:custGeom>
                <a:solidFill>
                  <a:srgbClr val="606060"/>
                </a:solidFill>
                <a:ln w="9525">
                  <a:noFill/>
                  <a:round/>
                  <a:headEnd/>
                  <a:tailEnd/>
                </a:ln>
              </p:spPr>
              <p:txBody>
                <a:bodyPr/>
                <a:lstStyle/>
                <a:p>
                  <a:endParaRPr lang="zh-CN" altLang="en-US"/>
                </a:p>
              </p:txBody>
            </p:sp>
            <p:sp>
              <p:nvSpPr>
                <p:cNvPr id="42060" name="Freeform 9"/>
                <p:cNvSpPr>
                  <a:spLocks/>
                </p:cNvSpPr>
                <p:nvPr/>
              </p:nvSpPr>
              <p:spPr bwMode="auto">
                <a:xfrm>
                  <a:off x="4871" y="1709"/>
                  <a:ext cx="315" cy="135"/>
                </a:xfrm>
                <a:custGeom>
                  <a:avLst/>
                  <a:gdLst>
                    <a:gd name="T0" fmla="*/ 0 w 1263"/>
                    <a:gd name="T1" fmla="*/ 0 h 405"/>
                    <a:gd name="T2" fmla="*/ 0 w 1263"/>
                    <a:gd name="T3" fmla="*/ 0 h 405"/>
                    <a:gd name="T4" fmla="*/ 0 w 1263"/>
                    <a:gd name="T5" fmla="*/ 0 h 405"/>
                    <a:gd name="T6" fmla="*/ 0 w 1263"/>
                    <a:gd name="T7" fmla="*/ 0 h 405"/>
                    <a:gd name="T8" fmla="*/ 0 w 1263"/>
                    <a:gd name="T9" fmla="*/ 0 h 405"/>
                    <a:gd name="T10" fmla="*/ 0 w 1263"/>
                    <a:gd name="T11" fmla="*/ 0 h 405"/>
                    <a:gd name="T12" fmla="*/ 0 w 1263"/>
                    <a:gd name="T13" fmla="*/ 0 h 405"/>
                    <a:gd name="T14" fmla="*/ 0 w 1263"/>
                    <a:gd name="T15" fmla="*/ 0 h 405"/>
                    <a:gd name="T16" fmla="*/ 0 w 1263"/>
                    <a:gd name="T17" fmla="*/ 0 h 405"/>
                    <a:gd name="T18" fmla="*/ 0 w 1263"/>
                    <a:gd name="T19" fmla="*/ 0 h 405"/>
                    <a:gd name="T20" fmla="*/ 0 w 1263"/>
                    <a:gd name="T21" fmla="*/ 0 h 405"/>
                    <a:gd name="T22" fmla="*/ 0 w 1263"/>
                    <a:gd name="T23" fmla="*/ 0 h 405"/>
                    <a:gd name="T24" fmla="*/ 0 w 1263"/>
                    <a:gd name="T25" fmla="*/ 0 h 405"/>
                    <a:gd name="T26" fmla="*/ 0 w 1263"/>
                    <a:gd name="T27" fmla="*/ 0 h 405"/>
                    <a:gd name="T28" fmla="*/ 0 w 1263"/>
                    <a:gd name="T29" fmla="*/ 0 h 405"/>
                    <a:gd name="T30" fmla="*/ 0 w 1263"/>
                    <a:gd name="T31" fmla="*/ 0 h 405"/>
                    <a:gd name="T32" fmla="*/ 0 w 1263"/>
                    <a:gd name="T33" fmla="*/ 0 h 405"/>
                    <a:gd name="T34" fmla="*/ 0 w 1263"/>
                    <a:gd name="T35" fmla="*/ 0 h 405"/>
                    <a:gd name="T36" fmla="*/ 0 w 1263"/>
                    <a:gd name="T37" fmla="*/ 0 h 405"/>
                    <a:gd name="T38" fmla="*/ 0 w 1263"/>
                    <a:gd name="T39" fmla="*/ 0 h 405"/>
                    <a:gd name="T40" fmla="*/ 0 w 1263"/>
                    <a:gd name="T41" fmla="*/ 0 h 405"/>
                    <a:gd name="T42" fmla="*/ 0 w 1263"/>
                    <a:gd name="T43" fmla="*/ 0 h 405"/>
                    <a:gd name="T44" fmla="*/ 0 w 1263"/>
                    <a:gd name="T45" fmla="*/ 0 h 405"/>
                    <a:gd name="T46" fmla="*/ 0 w 1263"/>
                    <a:gd name="T47" fmla="*/ 0 h 405"/>
                    <a:gd name="T48" fmla="*/ 0 w 1263"/>
                    <a:gd name="T49" fmla="*/ 0 h 405"/>
                    <a:gd name="T50" fmla="*/ 0 w 1263"/>
                    <a:gd name="T51" fmla="*/ 0 h 405"/>
                    <a:gd name="T52" fmla="*/ 0 w 1263"/>
                    <a:gd name="T53" fmla="*/ 0 h 405"/>
                    <a:gd name="T54" fmla="*/ 0 w 1263"/>
                    <a:gd name="T55" fmla="*/ 0 h 405"/>
                    <a:gd name="T56" fmla="*/ 0 w 1263"/>
                    <a:gd name="T57" fmla="*/ 0 h 405"/>
                    <a:gd name="T58" fmla="*/ 0 w 1263"/>
                    <a:gd name="T59" fmla="*/ 0 h 405"/>
                    <a:gd name="T60" fmla="*/ 0 w 1263"/>
                    <a:gd name="T61" fmla="*/ 0 h 405"/>
                    <a:gd name="T62" fmla="*/ 0 w 1263"/>
                    <a:gd name="T63" fmla="*/ 0 h 405"/>
                    <a:gd name="T64" fmla="*/ 0 w 1263"/>
                    <a:gd name="T65" fmla="*/ 0 h 405"/>
                    <a:gd name="T66" fmla="*/ 0 w 1263"/>
                    <a:gd name="T67" fmla="*/ 0 h 405"/>
                    <a:gd name="T68" fmla="*/ 0 w 1263"/>
                    <a:gd name="T69" fmla="*/ 0 h 405"/>
                    <a:gd name="T70" fmla="*/ 0 w 1263"/>
                    <a:gd name="T71" fmla="*/ 0 h 405"/>
                    <a:gd name="T72" fmla="*/ 0 w 1263"/>
                    <a:gd name="T73" fmla="*/ 0 h 405"/>
                    <a:gd name="T74" fmla="*/ 0 w 1263"/>
                    <a:gd name="T75" fmla="*/ 0 h 405"/>
                    <a:gd name="T76" fmla="*/ 0 w 1263"/>
                    <a:gd name="T77" fmla="*/ 0 h 405"/>
                    <a:gd name="T78" fmla="*/ 0 w 1263"/>
                    <a:gd name="T79" fmla="*/ 0 h 405"/>
                    <a:gd name="T80" fmla="*/ 0 w 1263"/>
                    <a:gd name="T81" fmla="*/ 0 h 405"/>
                    <a:gd name="T82" fmla="*/ 0 w 1263"/>
                    <a:gd name="T83" fmla="*/ 0 h 405"/>
                    <a:gd name="T84" fmla="*/ 0 w 1263"/>
                    <a:gd name="T85" fmla="*/ 0 h 405"/>
                    <a:gd name="T86" fmla="*/ 0 w 1263"/>
                    <a:gd name="T87" fmla="*/ 0 h 40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3"/>
                    <a:gd name="T133" fmla="*/ 0 h 405"/>
                    <a:gd name="T134" fmla="*/ 1263 w 1263"/>
                    <a:gd name="T135" fmla="*/ 405 h 40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3" h="405">
                      <a:moveTo>
                        <a:pt x="1263" y="43"/>
                      </a:moveTo>
                      <a:lnTo>
                        <a:pt x="1022" y="146"/>
                      </a:lnTo>
                      <a:lnTo>
                        <a:pt x="966" y="122"/>
                      </a:lnTo>
                      <a:lnTo>
                        <a:pt x="893" y="100"/>
                      </a:lnTo>
                      <a:lnTo>
                        <a:pt x="818" y="83"/>
                      </a:lnTo>
                      <a:lnTo>
                        <a:pt x="725" y="73"/>
                      </a:lnTo>
                      <a:lnTo>
                        <a:pt x="628" y="69"/>
                      </a:lnTo>
                      <a:lnTo>
                        <a:pt x="507" y="73"/>
                      </a:lnTo>
                      <a:lnTo>
                        <a:pt x="427" y="83"/>
                      </a:lnTo>
                      <a:lnTo>
                        <a:pt x="325" y="103"/>
                      </a:lnTo>
                      <a:lnTo>
                        <a:pt x="241" y="130"/>
                      </a:lnTo>
                      <a:lnTo>
                        <a:pt x="180" y="156"/>
                      </a:lnTo>
                      <a:lnTo>
                        <a:pt x="131" y="183"/>
                      </a:lnTo>
                      <a:lnTo>
                        <a:pt x="90" y="219"/>
                      </a:lnTo>
                      <a:lnTo>
                        <a:pt x="55" y="262"/>
                      </a:lnTo>
                      <a:lnTo>
                        <a:pt x="35" y="312"/>
                      </a:lnTo>
                      <a:lnTo>
                        <a:pt x="24" y="359"/>
                      </a:lnTo>
                      <a:lnTo>
                        <a:pt x="21" y="405"/>
                      </a:lnTo>
                      <a:lnTo>
                        <a:pt x="4" y="355"/>
                      </a:lnTo>
                      <a:lnTo>
                        <a:pt x="0" y="315"/>
                      </a:lnTo>
                      <a:lnTo>
                        <a:pt x="10" y="262"/>
                      </a:lnTo>
                      <a:lnTo>
                        <a:pt x="31" y="219"/>
                      </a:lnTo>
                      <a:lnTo>
                        <a:pt x="69" y="169"/>
                      </a:lnTo>
                      <a:lnTo>
                        <a:pt x="114" y="126"/>
                      </a:lnTo>
                      <a:lnTo>
                        <a:pt x="166" y="93"/>
                      </a:lnTo>
                      <a:lnTo>
                        <a:pt x="214" y="69"/>
                      </a:lnTo>
                      <a:lnTo>
                        <a:pt x="276" y="50"/>
                      </a:lnTo>
                      <a:lnTo>
                        <a:pt x="345" y="30"/>
                      </a:lnTo>
                      <a:lnTo>
                        <a:pt x="411" y="20"/>
                      </a:lnTo>
                      <a:lnTo>
                        <a:pt x="486" y="7"/>
                      </a:lnTo>
                      <a:lnTo>
                        <a:pt x="538" y="3"/>
                      </a:lnTo>
                      <a:lnTo>
                        <a:pt x="603" y="0"/>
                      </a:lnTo>
                      <a:lnTo>
                        <a:pt x="680" y="0"/>
                      </a:lnTo>
                      <a:lnTo>
                        <a:pt x="756" y="3"/>
                      </a:lnTo>
                      <a:lnTo>
                        <a:pt x="852" y="16"/>
                      </a:lnTo>
                      <a:lnTo>
                        <a:pt x="928" y="30"/>
                      </a:lnTo>
                      <a:lnTo>
                        <a:pt x="997" y="47"/>
                      </a:lnTo>
                      <a:lnTo>
                        <a:pt x="1052" y="63"/>
                      </a:lnTo>
                      <a:lnTo>
                        <a:pt x="1063" y="66"/>
                      </a:lnTo>
                      <a:lnTo>
                        <a:pt x="1087" y="43"/>
                      </a:lnTo>
                      <a:lnTo>
                        <a:pt x="1122" y="27"/>
                      </a:lnTo>
                      <a:lnTo>
                        <a:pt x="1156" y="13"/>
                      </a:lnTo>
                      <a:lnTo>
                        <a:pt x="1211" y="13"/>
                      </a:lnTo>
                      <a:lnTo>
                        <a:pt x="1263" y="43"/>
                      </a:lnTo>
                      <a:close/>
                    </a:path>
                  </a:pathLst>
                </a:custGeom>
                <a:solidFill>
                  <a:srgbClr val="404040"/>
                </a:solidFill>
                <a:ln w="9525">
                  <a:noFill/>
                  <a:round/>
                  <a:headEnd/>
                  <a:tailEnd/>
                </a:ln>
              </p:spPr>
              <p:txBody>
                <a:bodyPr/>
                <a:lstStyle/>
                <a:p>
                  <a:endParaRPr lang="zh-CN" altLang="en-US"/>
                </a:p>
              </p:txBody>
            </p:sp>
            <p:sp>
              <p:nvSpPr>
                <p:cNvPr id="42061" name="Arc 10"/>
                <p:cNvSpPr>
                  <a:spLocks/>
                </p:cNvSpPr>
                <p:nvPr/>
              </p:nvSpPr>
              <p:spPr bwMode="auto">
                <a:xfrm>
                  <a:off x="4830" y="1772"/>
                  <a:ext cx="17" cy="62"/>
                </a:xfrm>
                <a:custGeom>
                  <a:avLst/>
                  <a:gdLst>
                    <a:gd name="T0" fmla="*/ 0 w 21423"/>
                    <a:gd name="T1" fmla="*/ 0 h 20297"/>
                    <a:gd name="T2" fmla="*/ 0 w 21423"/>
                    <a:gd name="T3" fmla="*/ 0 h 20297"/>
                    <a:gd name="T4" fmla="*/ 0 w 21423"/>
                    <a:gd name="T5" fmla="*/ 0 h 20297"/>
                    <a:gd name="T6" fmla="*/ 0 60000 65536"/>
                    <a:gd name="T7" fmla="*/ 0 60000 65536"/>
                    <a:gd name="T8" fmla="*/ 0 60000 65536"/>
                    <a:gd name="T9" fmla="*/ 0 w 21423"/>
                    <a:gd name="T10" fmla="*/ 0 h 20297"/>
                    <a:gd name="T11" fmla="*/ 21423 w 21423"/>
                    <a:gd name="T12" fmla="*/ 20297 h 20297"/>
                  </a:gdLst>
                  <a:ahLst/>
                  <a:cxnLst>
                    <a:cxn ang="T6">
                      <a:pos x="T0" y="T1"/>
                    </a:cxn>
                    <a:cxn ang="T7">
                      <a:pos x="T2" y="T3"/>
                    </a:cxn>
                    <a:cxn ang="T8">
                      <a:pos x="T4" y="T5"/>
                    </a:cxn>
                  </a:cxnLst>
                  <a:rect l="T9" t="T10" r="T11" b="T12"/>
                  <a:pathLst>
                    <a:path w="21423" h="20297" fill="none" extrusionOk="0">
                      <a:moveTo>
                        <a:pt x="-1" y="17537"/>
                      </a:moveTo>
                      <a:cubicBezTo>
                        <a:pt x="1031" y="9527"/>
                        <a:pt x="6445" y="2762"/>
                        <a:pt x="14034" y="-1"/>
                      </a:cubicBezTo>
                    </a:path>
                    <a:path w="21423" h="20297" stroke="0" extrusionOk="0">
                      <a:moveTo>
                        <a:pt x="-1" y="17537"/>
                      </a:moveTo>
                      <a:cubicBezTo>
                        <a:pt x="1031" y="9527"/>
                        <a:pt x="6445" y="2762"/>
                        <a:pt x="14034" y="-1"/>
                      </a:cubicBezTo>
                      <a:lnTo>
                        <a:pt x="21423" y="20297"/>
                      </a:lnTo>
                      <a:lnTo>
                        <a:pt x="-1" y="17537"/>
                      </a:lnTo>
                      <a:close/>
                    </a:path>
                  </a:pathLst>
                </a:custGeom>
                <a:noFill/>
                <a:ln w="4763">
                  <a:solidFill>
                    <a:srgbClr val="E0E0E0"/>
                  </a:solidFill>
                  <a:round/>
                  <a:headEnd/>
                  <a:tailEnd/>
                </a:ln>
              </p:spPr>
              <p:txBody>
                <a:bodyPr/>
                <a:lstStyle/>
                <a:p>
                  <a:endParaRPr lang="zh-CN" altLang="en-US"/>
                </a:p>
              </p:txBody>
            </p:sp>
          </p:grpSp>
          <p:grpSp>
            <p:nvGrpSpPr>
              <p:cNvPr id="5" name="Group 11"/>
              <p:cNvGrpSpPr>
                <a:grpSpLocks/>
              </p:cNvGrpSpPr>
              <p:nvPr/>
            </p:nvGrpSpPr>
            <p:grpSpPr bwMode="auto">
              <a:xfrm>
                <a:off x="4872" y="1665"/>
                <a:ext cx="670" cy="714"/>
                <a:chOff x="4872" y="1665"/>
                <a:chExt cx="670" cy="714"/>
              </a:xfrm>
            </p:grpSpPr>
            <p:grpSp>
              <p:nvGrpSpPr>
                <p:cNvPr id="6" name="Group 12"/>
                <p:cNvGrpSpPr>
                  <a:grpSpLocks/>
                </p:cNvGrpSpPr>
                <p:nvPr/>
              </p:nvGrpSpPr>
              <p:grpSpPr bwMode="auto">
                <a:xfrm>
                  <a:off x="4872" y="1665"/>
                  <a:ext cx="670" cy="714"/>
                  <a:chOff x="4872" y="1665"/>
                  <a:chExt cx="670" cy="714"/>
                </a:xfrm>
              </p:grpSpPr>
              <p:grpSp>
                <p:nvGrpSpPr>
                  <p:cNvPr id="7" name="Group 13"/>
                  <p:cNvGrpSpPr>
                    <a:grpSpLocks/>
                  </p:cNvGrpSpPr>
                  <p:nvPr/>
                </p:nvGrpSpPr>
                <p:grpSpPr bwMode="auto">
                  <a:xfrm>
                    <a:off x="4872" y="1665"/>
                    <a:ext cx="399" cy="477"/>
                    <a:chOff x="4872" y="1665"/>
                    <a:chExt cx="399" cy="477"/>
                  </a:xfrm>
                </p:grpSpPr>
                <p:sp>
                  <p:nvSpPr>
                    <p:cNvPr id="42056" name="Freeform 14"/>
                    <p:cNvSpPr>
                      <a:spLocks/>
                    </p:cNvSpPr>
                    <p:nvPr/>
                  </p:nvSpPr>
                  <p:spPr bwMode="auto">
                    <a:xfrm>
                      <a:off x="4903" y="1691"/>
                      <a:ext cx="368" cy="451"/>
                    </a:xfrm>
                    <a:custGeom>
                      <a:avLst/>
                      <a:gdLst>
                        <a:gd name="T0" fmla="*/ 0 w 1470"/>
                        <a:gd name="T1" fmla="*/ 0 h 1352"/>
                        <a:gd name="T2" fmla="*/ 0 w 1470"/>
                        <a:gd name="T3" fmla="*/ 0 h 1352"/>
                        <a:gd name="T4" fmla="*/ 0 w 1470"/>
                        <a:gd name="T5" fmla="*/ 0 h 1352"/>
                        <a:gd name="T6" fmla="*/ 0 w 1470"/>
                        <a:gd name="T7" fmla="*/ 0 h 1352"/>
                        <a:gd name="T8" fmla="*/ 0 w 1470"/>
                        <a:gd name="T9" fmla="*/ 0 h 1352"/>
                        <a:gd name="T10" fmla="*/ 0 60000 65536"/>
                        <a:gd name="T11" fmla="*/ 0 60000 65536"/>
                        <a:gd name="T12" fmla="*/ 0 60000 65536"/>
                        <a:gd name="T13" fmla="*/ 0 60000 65536"/>
                        <a:gd name="T14" fmla="*/ 0 60000 65536"/>
                        <a:gd name="T15" fmla="*/ 0 w 1470"/>
                        <a:gd name="T16" fmla="*/ 0 h 1352"/>
                        <a:gd name="T17" fmla="*/ 1470 w 1470"/>
                        <a:gd name="T18" fmla="*/ 1352 h 1352"/>
                      </a:gdLst>
                      <a:ahLst/>
                      <a:cxnLst>
                        <a:cxn ang="T10">
                          <a:pos x="T0" y="T1"/>
                        </a:cxn>
                        <a:cxn ang="T11">
                          <a:pos x="T2" y="T3"/>
                        </a:cxn>
                        <a:cxn ang="T12">
                          <a:pos x="T4" y="T5"/>
                        </a:cxn>
                        <a:cxn ang="T13">
                          <a:pos x="T6" y="T7"/>
                        </a:cxn>
                        <a:cxn ang="T14">
                          <a:pos x="T8" y="T9"/>
                        </a:cxn>
                      </a:cxnLst>
                      <a:rect l="T15" t="T16" r="T17" b="T18"/>
                      <a:pathLst>
                        <a:path w="1470" h="1352">
                          <a:moveTo>
                            <a:pt x="0" y="1352"/>
                          </a:moveTo>
                          <a:lnTo>
                            <a:pt x="0" y="616"/>
                          </a:lnTo>
                          <a:lnTo>
                            <a:pt x="1470" y="0"/>
                          </a:lnTo>
                          <a:lnTo>
                            <a:pt x="1468" y="693"/>
                          </a:lnTo>
                          <a:lnTo>
                            <a:pt x="0" y="1352"/>
                          </a:lnTo>
                          <a:close/>
                        </a:path>
                      </a:pathLst>
                    </a:custGeom>
                    <a:solidFill>
                      <a:srgbClr val="404040"/>
                    </a:solidFill>
                    <a:ln w="4763">
                      <a:solidFill>
                        <a:srgbClr val="C0C0C0"/>
                      </a:solidFill>
                      <a:round/>
                      <a:headEnd/>
                      <a:tailEnd/>
                    </a:ln>
                  </p:spPr>
                  <p:txBody>
                    <a:bodyPr/>
                    <a:lstStyle/>
                    <a:p>
                      <a:endParaRPr lang="zh-CN" altLang="en-US"/>
                    </a:p>
                  </p:txBody>
                </p:sp>
                <p:sp>
                  <p:nvSpPr>
                    <p:cNvPr id="42057" name="Freeform 15"/>
                    <p:cNvSpPr>
                      <a:spLocks/>
                    </p:cNvSpPr>
                    <p:nvPr/>
                  </p:nvSpPr>
                  <p:spPr bwMode="auto">
                    <a:xfrm>
                      <a:off x="4872" y="1871"/>
                      <a:ext cx="31" cy="271"/>
                    </a:xfrm>
                    <a:custGeom>
                      <a:avLst/>
                      <a:gdLst>
                        <a:gd name="T0" fmla="*/ 0 w 122"/>
                        <a:gd name="T1" fmla="*/ 0 h 813"/>
                        <a:gd name="T2" fmla="*/ 0 w 122"/>
                        <a:gd name="T3" fmla="*/ 0 h 813"/>
                        <a:gd name="T4" fmla="*/ 0 w 122"/>
                        <a:gd name="T5" fmla="*/ 0 h 813"/>
                        <a:gd name="T6" fmla="*/ 0 w 122"/>
                        <a:gd name="T7" fmla="*/ 0 h 813"/>
                        <a:gd name="T8" fmla="*/ 0 w 122"/>
                        <a:gd name="T9" fmla="*/ 0 h 813"/>
                        <a:gd name="T10" fmla="*/ 0 60000 65536"/>
                        <a:gd name="T11" fmla="*/ 0 60000 65536"/>
                        <a:gd name="T12" fmla="*/ 0 60000 65536"/>
                        <a:gd name="T13" fmla="*/ 0 60000 65536"/>
                        <a:gd name="T14" fmla="*/ 0 60000 65536"/>
                        <a:gd name="T15" fmla="*/ 0 w 122"/>
                        <a:gd name="T16" fmla="*/ 0 h 813"/>
                        <a:gd name="T17" fmla="*/ 122 w 122"/>
                        <a:gd name="T18" fmla="*/ 813 h 813"/>
                      </a:gdLst>
                      <a:ahLst/>
                      <a:cxnLst>
                        <a:cxn ang="T10">
                          <a:pos x="T0" y="T1"/>
                        </a:cxn>
                        <a:cxn ang="T11">
                          <a:pos x="T2" y="T3"/>
                        </a:cxn>
                        <a:cxn ang="T12">
                          <a:pos x="T4" y="T5"/>
                        </a:cxn>
                        <a:cxn ang="T13">
                          <a:pos x="T6" y="T7"/>
                        </a:cxn>
                        <a:cxn ang="T14">
                          <a:pos x="T8" y="T9"/>
                        </a:cxn>
                      </a:cxnLst>
                      <a:rect l="T15" t="T16" r="T17" b="T18"/>
                      <a:pathLst>
                        <a:path w="122" h="813">
                          <a:moveTo>
                            <a:pt x="0" y="0"/>
                          </a:moveTo>
                          <a:lnTo>
                            <a:pt x="122" y="77"/>
                          </a:lnTo>
                          <a:lnTo>
                            <a:pt x="122" y="813"/>
                          </a:lnTo>
                          <a:lnTo>
                            <a:pt x="0" y="736"/>
                          </a:lnTo>
                          <a:lnTo>
                            <a:pt x="0" y="0"/>
                          </a:lnTo>
                          <a:close/>
                        </a:path>
                      </a:pathLst>
                    </a:custGeom>
                    <a:solidFill>
                      <a:srgbClr val="606060"/>
                    </a:solidFill>
                    <a:ln w="4763">
                      <a:solidFill>
                        <a:srgbClr val="C0C0C0"/>
                      </a:solidFill>
                      <a:round/>
                      <a:headEnd/>
                      <a:tailEnd/>
                    </a:ln>
                  </p:spPr>
                  <p:txBody>
                    <a:bodyPr/>
                    <a:lstStyle/>
                    <a:p>
                      <a:endParaRPr lang="zh-CN" altLang="en-US"/>
                    </a:p>
                  </p:txBody>
                </p:sp>
                <p:sp>
                  <p:nvSpPr>
                    <p:cNvPr id="42058" name="Freeform 16"/>
                    <p:cNvSpPr>
                      <a:spLocks/>
                    </p:cNvSpPr>
                    <p:nvPr/>
                  </p:nvSpPr>
                  <p:spPr bwMode="auto">
                    <a:xfrm>
                      <a:off x="4872" y="1665"/>
                      <a:ext cx="399" cy="232"/>
                    </a:xfrm>
                    <a:custGeom>
                      <a:avLst/>
                      <a:gdLst>
                        <a:gd name="T0" fmla="*/ 0 w 1592"/>
                        <a:gd name="T1" fmla="*/ 0 h 695"/>
                        <a:gd name="T2" fmla="*/ 0 w 1592"/>
                        <a:gd name="T3" fmla="*/ 0 h 695"/>
                        <a:gd name="T4" fmla="*/ 0 w 1592"/>
                        <a:gd name="T5" fmla="*/ 0 h 695"/>
                        <a:gd name="T6" fmla="*/ 0 w 1592"/>
                        <a:gd name="T7" fmla="*/ 0 h 695"/>
                        <a:gd name="T8" fmla="*/ 0 w 1592"/>
                        <a:gd name="T9" fmla="*/ 0 h 695"/>
                        <a:gd name="T10" fmla="*/ 0 60000 65536"/>
                        <a:gd name="T11" fmla="*/ 0 60000 65536"/>
                        <a:gd name="T12" fmla="*/ 0 60000 65536"/>
                        <a:gd name="T13" fmla="*/ 0 60000 65536"/>
                        <a:gd name="T14" fmla="*/ 0 60000 65536"/>
                        <a:gd name="T15" fmla="*/ 0 w 1592"/>
                        <a:gd name="T16" fmla="*/ 0 h 695"/>
                        <a:gd name="T17" fmla="*/ 1592 w 1592"/>
                        <a:gd name="T18" fmla="*/ 695 h 695"/>
                      </a:gdLst>
                      <a:ahLst/>
                      <a:cxnLst>
                        <a:cxn ang="T10">
                          <a:pos x="T0" y="T1"/>
                        </a:cxn>
                        <a:cxn ang="T11">
                          <a:pos x="T2" y="T3"/>
                        </a:cxn>
                        <a:cxn ang="T12">
                          <a:pos x="T4" y="T5"/>
                        </a:cxn>
                        <a:cxn ang="T13">
                          <a:pos x="T6" y="T7"/>
                        </a:cxn>
                        <a:cxn ang="T14">
                          <a:pos x="T8" y="T9"/>
                        </a:cxn>
                      </a:cxnLst>
                      <a:rect l="T15" t="T16" r="T17" b="T18"/>
                      <a:pathLst>
                        <a:path w="1592" h="695">
                          <a:moveTo>
                            <a:pt x="0" y="618"/>
                          </a:moveTo>
                          <a:lnTo>
                            <a:pt x="123" y="695"/>
                          </a:lnTo>
                          <a:lnTo>
                            <a:pt x="1592" y="79"/>
                          </a:lnTo>
                          <a:lnTo>
                            <a:pt x="1474" y="0"/>
                          </a:lnTo>
                          <a:lnTo>
                            <a:pt x="0" y="618"/>
                          </a:lnTo>
                          <a:close/>
                        </a:path>
                      </a:pathLst>
                    </a:custGeom>
                    <a:solidFill>
                      <a:srgbClr val="A0A0A0"/>
                    </a:solidFill>
                    <a:ln w="4763">
                      <a:solidFill>
                        <a:srgbClr val="C0C0C0"/>
                      </a:solidFill>
                      <a:round/>
                      <a:headEnd/>
                      <a:tailEnd/>
                    </a:ln>
                  </p:spPr>
                  <p:txBody>
                    <a:bodyPr/>
                    <a:lstStyle/>
                    <a:p>
                      <a:endParaRPr lang="zh-CN" altLang="en-US"/>
                    </a:p>
                  </p:txBody>
                </p:sp>
              </p:grpSp>
              <p:grpSp>
                <p:nvGrpSpPr>
                  <p:cNvPr id="8" name="Group 17"/>
                  <p:cNvGrpSpPr>
                    <a:grpSpLocks/>
                  </p:cNvGrpSpPr>
                  <p:nvPr/>
                </p:nvGrpSpPr>
                <p:grpSpPr bwMode="auto">
                  <a:xfrm>
                    <a:off x="4911" y="1697"/>
                    <a:ext cx="398" cy="477"/>
                    <a:chOff x="4911" y="1697"/>
                    <a:chExt cx="398" cy="477"/>
                  </a:xfrm>
                </p:grpSpPr>
                <p:sp>
                  <p:nvSpPr>
                    <p:cNvPr id="42053" name="Freeform 18"/>
                    <p:cNvSpPr>
                      <a:spLocks/>
                    </p:cNvSpPr>
                    <p:nvPr/>
                  </p:nvSpPr>
                  <p:spPr bwMode="auto">
                    <a:xfrm>
                      <a:off x="4942" y="1724"/>
                      <a:ext cx="367" cy="450"/>
                    </a:xfrm>
                    <a:custGeom>
                      <a:avLst/>
                      <a:gdLst>
                        <a:gd name="T0" fmla="*/ 0 w 1468"/>
                        <a:gd name="T1" fmla="*/ 0 h 1350"/>
                        <a:gd name="T2" fmla="*/ 0 w 1468"/>
                        <a:gd name="T3" fmla="*/ 0 h 1350"/>
                        <a:gd name="T4" fmla="*/ 0 w 1468"/>
                        <a:gd name="T5" fmla="*/ 0 h 1350"/>
                        <a:gd name="T6" fmla="*/ 0 w 1468"/>
                        <a:gd name="T7" fmla="*/ 0 h 1350"/>
                        <a:gd name="T8" fmla="*/ 0 w 1468"/>
                        <a:gd name="T9" fmla="*/ 0 h 1350"/>
                        <a:gd name="T10" fmla="*/ 0 60000 65536"/>
                        <a:gd name="T11" fmla="*/ 0 60000 65536"/>
                        <a:gd name="T12" fmla="*/ 0 60000 65536"/>
                        <a:gd name="T13" fmla="*/ 0 60000 65536"/>
                        <a:gd name="T14" fmla="*/ 0 60000 65536"/>
                        <a:gd name="T15" fmla="*/ 0 w 1468"/>
                        <a:gd name="T16" fmla="*/ 0 h 1350"/>
                        <a:gd name="T17" fmla="*/ 1468 w 1468"/>
                        <a:gd name="T18" fmla="*/ 1350 h 1350"/>
                      </a:gdLst>
                      <a:ahLst/>
                      <a:cxnLst>
                        <a:cxn ang="T10">
                          <a:pos x="T0" y="T1"/>
                        </a:cxn>
                        <a:cxn ang="T11">
                          <a:pos x="T2" y="T3"/>
                        </a:cxn>
                        <a:cxn ang="T12">
                          <a:pos x="T4" y="T5"/>
                        </a:cxn>
                        <a:cxn ang="T13">
                          <a:pos x="T6" y="T7"/>
                        </a:cxn>
                        <a:cxn ang="T14">
                          <a:pos x="T8" y="T9"/>
                        </a:cxn>
                      </a:cxnLst>
                      <a:rect l="T15" t="T16" r="T17" b="T18"/>
                      <a:pathLst>
                        <a:path w="1468" h="1350">
                          <a:moveTo>
                            <a:pt x="0" y="1350"/>
                          </a:moveTo>
                          <a:lnTo>
                            <a:pt x="0" y="614"/>
                          </a:lnTo>
                          <a:lnTo>
                            <a:pt x="1466" y="0"/>
                          </a:lnTo>
                          <a:lnTo>
                            <a:pt x="1468" y="689"/>
                          </a:lnTo>
                          <a:lnTo>
                            <a:pt x="0" y="1350"/>
                          </a:lnTo>
                          <a:close/>
                        </a:path>
                      </a:pathLst>
                    </a:custGeom>
                    <a:solidFill>
                      <a:srgbClr val="404040"/>
                    </a:solidFill>
                    <a:ln w="4763">
                      <a:solidFill>
                        <a:srgbClr val="C0C0C0"/>
                      </a:solidFill>
                      <a:round/>
                      <a:headEnd/>
                      <a:tailEnd/>
                    </a:ln>
                  </p:spPr>
                  <p:txBody>
                    <a:bodyPr/>
                    <a:lstStyle/>
                    <a:p>
                      <a:endParaRPr lang="zh-CN" altLang="en-US"/>
                    </a:p>
                  </p:txBody>
                </p:sp>
                <p:sp>
                  <p:nvSpPr>
                    <p:cNvPr id="42054" name="Freeform 19"/>
                    <p:cNvSpPr>
                      <a:spLocks/>
                    </p:cNvSpPr>
                    <p:nvPr/>
                  </p:nvSpPr>
                  <p:spPr bwMode="auto">
                    <a:xfrm>
                      <a:off x="4911" y="1904"/>
                      <a:ext cx="31" cy="270"/>
                    </a:xfrm>
                    <a:custGeom>
                      <a:avLst/>
                      <a:gdLst>
                        <a:gd name="T0" fmla="*/ 0 w 123"/>
                        <a:gd name="T1" fmla="*/ 0 h 812"/>
                        <a:gd name="T2" fmla="*/ 0 w 123"/>
                        <a:gd name="T3" fmla="*/ 0 h 812"/>
                        <a:gd name="T4" fmla="*/ 0 w 123"/>
                        <a:gd name="T5" fmla="*/ 0 h 812"/>
                        <a:gd name="T6" fmla="*/ 0 w 123"/>
                        <a:gd name="T7" fmla="*/ 0 h 812"/>
                        <a:gd name="T8" fmla="*/ 0 w 123"/>
                        <a:gd name="T9" fmla="*/ 0 h 812"/>
                        <a:gd name="T10" fmla="*/ 0 60000 65536"/>
                        <a:gd name="T11" fmla="*/ 0 60000 65536"/>
                        <a:gd name="T12" fmla="*/ 0 60000 65536"/>
                        <a:gd name="T13" fmla="*/ 0 60000 65536"/>
                        <a:gd name="T14" fmla="*/ 0 60000 65536"/>
                        <a:gd name="T15" fmla="*/ 0 w 123"/>
                        <a:gd name="T16" fmla="*/ 0 h 812"/>
                        <a:gd name="T17" fmla="*/ 123 w 123"/>
                        <a:gd name="T18" fmla="*/ 812 h 812"/>
                      </a:gdLst>
                      <a:ahLst/>
                      <a:cxnLst>
                        <a:cxn ang="T10">
                          <a:pos x="T0" y="T1"/>
                        </a:cxn>
                        <a:cxn ang="T11">
                          <a:pos x="T2" y="T3"/>
                        </a:cxn>
                        <a:cxn ang="T12">
                          <a:pos x="T4" y="T5"/>
                        </a:cxn>
                        <a:cxn ang="T13">
                          <a:pos x="T6" y="T7"/>
                        </a:cxn>
                        <a:cxn ang="T14">
                          <a:pos x="T8" y="T9"/>
                        </a:cxn>
                      </a:cxnLst>
                      <a:rect l="T15" t="T16" r="T17" b="T18"/>
                      <a:pathLst>
                        <a:path w="123" h="812">
                          <a:moveTo>
                            <a:pt x="1" y="0"/>
                          </a:moveTo>
                          <a:lnTo>
                            <a:pt x="123" y="76"/>
                          </a:lnTo>
                          <a:lnTo>
                            <a:pt x="123" y="812"/>
                          </a:lnTo>
                          <a:lnTo>
                            <a:pt x="0" y="734"/>
                          </a:lnTo>
                          <a:lnTo>
                            <a:pt x="1" y="0"/>
                          </a:lnTo>
                          <a:close/>
                        </a:path>
                      </a:pathLst>
                    </a:custGeom>
                    <a:solidFill>
                      <a:srgbClr val="606060"/>
                    </a:solidFill>
                    <a:ln w="4763">
                      <a:solidFill>
                        <a:srgbClr val="C0C0C0"/>
                      </a:solidFill>
                      <a:round/>
                      <a:headEnd/>
                      <a:tailEnd/>
                    </a:ln>
                  </p:spPr>
                  <p:txBody>
                    <a:bodyPr/>
                    <a:lstStyle/>
                    <a:p>
                      <a:endParaRPr lang="zh-CN" altLang="en-US"/>
                    </a:p>
                  </p:txBody>
                </p:sp>
                <p:sp>
                  <p:nvSpPr>
                    <p:cNvPr id="42055" name="Freeform 20"/>
                    <p:cNvSpPr>
                      <a:spLocks/>
                    </p:cNvSpPr>
                    <p:nvPr/>
                  </p:nvSpPr>
                  <p:spPr bwMode="auto">
                    <a:xfrm>
                      <a:off x="4911" y="1697"/>
                      <a:ext cx="398" cy="232"/>
                    </a:xfrm>
                    <a:custGeom>
                      <a:avLst/>
                      <a:gdLst>
                        <a:gd name="T0" fmla="*/ 0 w 1590"/>
                        <a:gd name="T1" fmla="*/ 0 h 696"/>
                        <a:gd name="T2" fmla="*/ 0 w 1590"/>
                        <a:gd name="T3" fmla="*/ 0 h 696"/>
                        <a:gd name="T4" fmla="*/ 0 w 1590"/>
                        <a:gd name="T5" fmla="*/ 0 h 696"/>
                        <a:gd name="T6" fmla="*/ 0 w 1590"/>
                        <a:gd name="T7" fmla="*/ 0 h 696"/>
                        <a:gd name="T8" fmla="*/ 0 w 1590"/>
                        <a:gd name="T9" fmla="*/ 0 h 696"/>
                        <a:gd name="T10" fmla="*/ 0 60000 65536"/>
                        <a:gd name="T11" fmla="*/ 0 60000 65536"/>
                        <a:gd name="T12" fmla="*/ 0 60000 65536"/>
                        <a:gd name="T13" fmla="*/ 0 60000 65536"/>
                        <a:gd name="T14" fmla="*/ 0 60000 65536"/>
                        <a:gd name="T15" fmla="*/ 0 w 1590"/>
                        <a:gd name="T16" fmla="*/ 0 h 696"/>
                        <a:gd name="T17" fmla="*/ 1590 w 1590"/>
                        <a:gd name="T18" fmla="*/ 696 h 696"/>
                      </a:gdLst>
                      <a:ahLst/>
                      <a:cxnLst>
                        <a:cxn ang="T10">
                          <a:pos x="T0" y="T1"/>
                        </a:cxn>
                        <a:cxn ang="T11">
                          <a:pos x="T2" y="T3"/>
                        </a:cxn>
                        <a:cxn ang="T12">
                          <a:pos x="T4" y="T5"/>
                        </a:cxn>
                        <a:cxn ang="T13">
                          <a:pos x="T6" y="T7"/>
                        </a:cxn>
                        <a:cxn ang="T14">
                          <a:pos x="T8" y="T9"/>
                        </a:cxn>
                      </a:cxnLst>
                      <a:rect l="T15" t="T16" r="T17" b="T18"/>
                      <a:pathLst>
                        <a:path w="1590" h="696">
                          <a:moveTo>
                            <a:pt x="0" y="619"/>
                          </a:moveTo>
                          <a:lnTo>
                            <a:pt x="124" y="696"/>
                          </a:lnTo>
                          <a:lnTo>
                            <a:pt x="1590" y="82"/>
                          </a:lnTo>
                          <a:lnTo>
                            <a:pt x="1467" y="0"/>
                          </a:lnTo>
                          <a:lnTo>
                            <a:pt x="0" y="619"/>
                          </a:lnTo>
                          <a:close/>
                        </a:path>
                      </a:pathLst>
                    </a:custGeom>
                    <a:solidFill>
                      <a:srgbClr val="A0A0A0"/>
                    </a:solidFill>
                    <a:ln w="4763">
                      <a:solidFill>
                        <a:srgbClr val="C0C0C0"/>
                      </a:solidFill>
                      <a:round/>
                      <a:headEnd/>
                      <a:tailEnd/>
                    </a:ln>
                  </p:spPr>
                  <p:txBody>
                    <a:bodyPr/>
                    <a:lstStyle/>
                    <a:p>
                      <a:endParaRPr lang="zh-CN" altLang="en-US"/>
                    </a:p>
                  </p:txBody>
                </p:sp>
              </p:grpSp>
              <p:grpSp>
                <p:nvGrpSpPr>
                  <p:cNvPr id="9" name="Group 21"/>
                  <p:cNvGrpSpPr>
                    <a:grpSpLocks/>
                  </p:cNvGrpSpPr>
                  <p:nvPr/>
                </p:nvGrpSpPr>
                <p:grpSpPr bwMode="auto">
                  <a:xfrm>
                    <a:off x="4949" y="1730"/>
                    <a:ext cx="398" cy="478"/>
                    <a:chOff x="4949" y="1730"/>
                    <a:chExt cx="398" cy="478"/>
                  </a:xfrm>
                </p:grpSpPr>
                <p:sp>
                  <p:nvSpPr>
                    <p:cNvPr id="42050" name="Freeform 22"/>
                    <p:cNvSpPr>
                      <a:spLocks/>
                    </p:cNvSpPr>
                    <p:nvPr/>
                  </p:nvSpPr>
                  <p:spPr bwMode="auto">
                    <a:xfrm>
                      <a:off x="4979" y="1757"/>
                      <a:ext cx="368" cy="451"/>
                    </a:xfrm>
                    <a:custGeom>
                      <a:avLst/>
                      <a:gdLst>
                        <a:gd name="T0" fmla="*/ 0 w 1472"/>
                        <a:gd name="T1" fmla="*/ 0 h 1352"/>
                        <a:gd name="T2" fmla="*/ 0 w 1472"/>
                        <a:gd name="T3" fmla="*/ 0 h 1352"/>
                        <a:gd name="T4" fmla="*/ 0 w 1472"/>
                        <a:gd name="T5" fmla="*/ 0 h 1352"/>
                        <a:gd name="T6" fmla="*/ 0 w 1472"/>
                        <a:gd name="T7" fmla="*/ 0 h 1352"/>
                        <a:gd name="T8" fmla="*/ 0 w 1472"/>
                        <a:gd name="T9" fmla="*/ 0 h 1352"/>
                        <a:gd name="T10" fmla="*/ 0 60000 65536"/>
                        <a:gd name="T11" fmla="*/ 0 60000 65536"/>
                        <a:gd name="T12" fmla="*/ 0 60000 65536"/>
                        <a:gd name="T13" fmla="*/ 0 60000 65536"/>
                        <a:gd name="T14" fmla="*/ 0 60000 65536"/>
                        <a:gd name="T15" fmla="*/ 0 w 1472"/>
                        <a:gd name="T16" fmla="*/ 0 h 1352"/>
                        <a:gd name="T17" fmla="*/ 1472 w 1472"/>
                        <a:gd name="T18" fmla="*/ 1352 h 1352"/>
                      </a:gdLst>
                      <a:ahLst/>
                      <a:cxnLst>
                        <a:cxn ang="T10">
                          <a:pos x="T0" y="T1"/>
                        </a:cxn>
                        <a:cxn ang="T11">
                          <a:pos x="T2" y="T3"/>
                        </a:cxn>
                        <a:cxn ang="T12">
                          <a:pos x="T4" y="T5"/>
                        </a:cxn>
                        <a:cxn ang="T13">
                          <a:pos x="T6" y="T7"/>
                        </a:cxn>
                        <a:cxn ang="T14">
                          <a:pos x="T8" y="T9"/>
                        </a:cxn>
                      </a:cxnLst>
                      <a:rect l="T15" t="T16" r="T17" b="T18"/>
                      <a:pathLst>
                        <a:path w="1472" h="1352">
                          <a:moveTo>
                            <a:pt x="0" y="1352"/>
                          </a:moveTo>
                          <a:lnTo>
                            <a:pt x="0" y="616"/>
                          </a:lnTo>
                          <a:lnTo>
                            <a:pt x="1472" y="0"/>
                          </a:lnTo>
                          <a:lnTo>
                            <a:pt x="1469" y="693"/>
                          </a:lnTo>
                          <a:lnTo>
                            <a:pt x="0" y="1352"/>
                          </a:lnTo>
                          <a:close/>
                        </a:path>
                      </a:pathLst>
                    </a:custGeom>
                    <a:solidFill>
                      <a:srgbClr val="404040"/>
                    </a:solidFill>
                    <a:ln w="4763">
                      <a:solidFill>
                        <a:srgbClr val="C0C0C0"/>
                      </a:solidFill>
                      <a:round/>
                      <a:headEnd/>
                      <a:tailEnd/>
                    </a:ln>
                  </p:spPr>
                  <p:txBody>
                    <a:bodyPr/>
                    <a:lstStyle/>
                    <a:p>
                      <a:endParaRPr lang="zh-CN" altLang="en-US"/>
                    </a:p>
                  </p:txBody>
                </p:sp>
                <p:sp>
                  <p:nvSpPr>
                    <p:cNvPr id="42051" name="Freeform 23"/>
                    <p:cNvSpPr>
                      <a:spLocks/>
                    </p:cNvSpPr>
                    <p:nvPr/>
                  </p:nvSpPr>
                  <p:spPr bwMode="auto">
                    <a:xfrm>
                      <a:off x="4949" y="1936"/>
                      <a:ext cx="30" cy="272"/>
                    </a:xfrm>
                    <a:custGeom>
                      <a:avLst/>
                      <a:gdLst>
                        <a:gd name="T0" fmla="*/ 0 w 122"/>
                        <a:gd name="T1" fmla="*/ 0 h 814"/>
                        <a:gd name="T2" fmla="*/ 0 w 122"/>
                        <a:gd name="T3" fmla="*/ 0 h 814"/>
                        <a:gd name="T4" fmla="*/ 0 w 122"/>
                        <a:gd name="T5" fmla="*/ 0 h 814"/>
                        <a:gd name="T6" fmla="*/ 0 w 122"/>
                        <a:gd name="T7" fmla="*/ 0 h 814"/>
                        <a:gd name="T8" fmla="*/ 0 w 122"/>
                        <a:gd name="T9" fmla="*/ 0 h 814"/>
                        <a:gd name="T10" fmla="*/ 0 60000 65536"/>
                        <a:gd name="T11" fmla="*/ 0 60000 65536"/>
                        <a:gd name="T12" fmla="*/ 0 60000 65536"/>
                        <a:gd name="T13" fmla="*/ 0 60000 65536"/>
                        <a:gd name="T14" fmla="*/ 0 60000 65536"/>
                        <a:gd name="T15" fmla="*/ 0 w 122"/>
                        <a:gd name="T16" fmla="*/ 0 h 814"/>
                        <a:gd name="T17" fmla="*/ 122 w 122"/>
                        <a:gd name="T18" fmla="*/ 814 h 814"/>
                      </a:gdLst>
                      <a:ahLst/>
                      <a:cxnLst>
                        <a:cxn ang="T10">
                          <a:pos x="T0" y="T1"/>
                        </a:cxn>
                        <a:cxn ang="T11">
                          <a:pos x="T2" y="T3"/>
                        </a:cxn>
                        <a:cxn ang="T12">
                          <a:pos x="T4" y="T5"/>
                        </a:cxn>
                        <a:cxn ang="T13">
                          <a:pos x="T6" y="T7"/>
                        </a:cxn>
                        <a:cxn ang="T14">
                          <a:pos x="T8" y="T9"/>
                        </a:cxn>
                      </a:cxnLst>
                      <a:rect l="T15" t="T16" r="T17" b="T18"/>
                      <a:pathLst>
                        <a:path w="122" h="814">
                          <a:moveTo>
                            <a:pt x="0" y="0"/>
                          </a:moveTo>
                          <a:lnTo>
                            <a:pt x="122" y="78"/>
                          </a:lnTo>
                          <a:lnTo>
                            <a:pt x="122" y="814"/>
                          </a:lnTo>
                          <a:lnTo>
                            <a:pt x="0" y="736"/>
                          </a:lnTo>
                          <a:lnTo>
                            <a:pt x="0" y="0"/>
                          </a:lnTo>
                          <a:close/>
                        </a:path>
                      </a:pathLst>
                    </a:custGeom>
                    <a:solidFill>
                      <a:srgbClr val="606060"/>
                    </a:solidFill>
                    <a:ln w="4763">
                      <a:solidFill>
                        <a:srgbClr val="C0C0C0"/>
                      </a:solidFill>
                      <a:round/>
                      <a:headEnd/>
                      <a:tailEnd/>
                    </a:ln>
                  </p:spPr>
                  <p:txBody>
                    <a:bodyPr/>
                    <a:lstStyle/>
                    <a:p>
                      <a:endParaRPr lang="zh-CN" altLang="en-US"/>
                    </a:p>
                  </p:txBody>
                </p:sp>
                <p:sp>
                  <p:nvSpPr>
                    <p:cNvPr id="42052" name="Freeform 24"/>
                    <p:cNvSpPr>
                      <a:spLocks/>
                    </p:cNvSpPr>
                    <p:nvPr/>
                  </p:nvSpPr>
                  <p:spPr bwMode="auto">
                    <a:xfrm>
                      <a:off x="4949" y="1730"/>
                      <a:ext cx="398" cy="232"/>
                    </a:xfrm>
                    <a:custGeom>
                      <a:avLst/>
                      <a:gdLst>
                        <a:gd name="T0" fmla="*/ 0 w 1594"/>
                        <a:gd name="T1" fmla="*/ 0 h 696"/>
                        <a:gd name="T2" fmla="*/ 0 w 1594"/>
                        <a:gd name="T3" fmla="*/ 0 h 696"/>
                        <a:gd name="T4" fmla="*/ 0 w 1594"/>
                        <a:gd name="T5" fmla="*/ 0 h 696"/>
                        <a:gd name="T6" fmla="*/ 0 w 1594"/>
                        <a:gd name="T7" fmla="*/ 0 h 696"/>
                        <a:gd name="T8" fmla="*/ 0 w 1594"/>
                        <a:gd name="T9" fmla="*/ 0 h 696"/>
                        <a:gd name="T10" fmla="*/ 0 60000 65536"/>
                        <a:gd name="T11" fmla="*/ 0 60000 65536"/>
                        <a:gd name="T12" fmla="*/ 0 60000 65536"/>
                        <a:gd name="T13" fmla="*/ 0 60000 65536"/>
                        <a:gd name="T14" fmla="*/ 0 60000 65536"/>
                        <a:gd name="T15" fmla="*/ 0 w 1594"/>
                        <a:gd name="T16" fmla="*/ 0 h 696"/>
                        <a:gd name="T17" fmla="*/ 1594 w 1594"/>
                        <a:gd name="T18" fmla="*/ 696 h 696"/>
                      </a:gdLst>
                      <a:ahLst/>
                      <a:cxnLst>
                        <a:cxn ang="T10">
                          <a:pos x="T0" y="T1"/>
                        </a:cxn>
                        <a:cxn ang="T11">
                          <a:pos x="T2" y="T3"/>
                        </a:cxn>
                        <a:cxn ang="T12">
                          <a:pos x="T4" y="T5"/>
                        </a:cxn>
                        <a:cxn ang="T13">
                          <a:pos x="T6" y="T7"/>
                        </a:cxn>
                        <a:cxn ang="T14">
                          <a:pos x="T8" y="T9"/>
                        </a:cxn>
                      </a:cxnLst>
                      <a:rect l="T15" t="T16" r="T17" b="T18"/>
                      <a:pathLst>
                        <a:path w="1594" h="696">
                          <a:moveTo>
                            <a:pt x="0" y="618"/>
                          </a:moveTo>
                          <a:lnTo>
                            <a:pt x="123" y="696"/>
                          </a:lnTo>
                          <a:lnTo>
                            <a:pt x="1594" y="80"/>
                          </a:lnTo>
                          <a:lnTo>
                            <a:pt x="1476" y="0"/>
                          </a:lnTo>
                          <a:lnTo>
                            <a:pt x="0" y="618"/>
                          </a:lnTo>
                          <a:close/>
                        </a:path>
                      </a:pathLst>
                    </a:custGeom>
                    <a:solidFill>
                      <a:srgbClr val="A0A0A0"/>
                    </a:solidFill>
                    <a:ln w="4763">
                      <a:solidFill>
                        <a:srgbClr val="C0C0C0"/>
                      </a:solidFill>
                      <a:round/>
                      <a:headEnd/>
                      <a:tailEnd/>
                    </a:ln>
                  </p:spPr>
                  <p:txBody>
                    <a:bodyPr/>
                    <a:lstStyle/>
                    <a:p>
                      <a:endParaRPr lang="zh-CN" altLang="en-US"/>
                    </a:p>
                  </p:txBody>
                </p:sp>
              </p:grpSp>
              <p:grpSp>
                <p:nvGrpSpPr>
                  <p:cNvPr id="10" name="Group 25"/>
                  <p:cNvGrpSpPr>
                    <a:grpSpLocks/>
                  </p:cNvGrpSpPr>
                  <p:nvPr/>
                </p:nvGrpSpPr>
                <p:grpSpPr bwMode="auto">
                  <a:xfrm>
                    <a:off x="4988" y="1765"/>
                    <a:ext cx="397" cy="477"/>
                    <a:chOff x="4988" y="1765"/>
                    <a:chExt cx="397" cy="477"/>
                  </a:xfrm>
                </p:grpSpPr>
                <p:sp>
                  <p:nvSpPr>
                    <p:cNvPr id="42047" name="Freeform 26"/>
                    <p:cNvSpPr>
                      <a:spLocks/>
                    </p:cNvSpPr>
                    <p:nvPr/>
                  </p:nvSpPr>
                  <p:spPr bwMode="auto">
                    <a:xfrm>
                      <a:off x="5019" y="1792"/>
                      <a:ext cx="366" cy="450"/>
                    </a:xfrm>
                    <a:custGeom>
                      <a:avLst/>
                      <a:gdLst>
                        <a:gd name="T0" fmla="*/ 0 w 1465"/>
                        <a:gd name="T1" fmla="*/ 0 h 1349"/>
                        <a:gd name="T2" fmla="*/ 0 w 1465"/>
                        <a:gd name="T3" fmla="*/ 0 h 1349"/>
                        <a:gd name="T4" fmla="*/ 0 w 1465"/>
                        <a:gd name="T5" fmla="*/ 0 h 1349"/>
                        <a:gd name="T6" fmla="*/ 0 w 1465"/>
                        <a:gd name="T7" fmla="*/ 0 h 1349"/>
                        <a:gd name="T8" fmla="*/ 0 w 1465"/>
                        <a:gd name="T9" fmla="*/ 0 h 1349"/>
                        <a:gd name="T10" fmla="*/ 0 60000 65536"/>
                        <a:gd name="T11" fmla="*/ 0 60000 65536"/>
                        <a:gd name="T12" fmla="*/ 0 60000 65536"/>
                        <a:gd name="T13" fmla="*/ 0 60000 65536"/>
                        <a:gd name="T14" fmla="*/ 0 60000 65536"/>
                        <a:gd name="T15" fmla="*/ 0 w 1465"/>
                        <a:gd name="T16" fmla="*/ 0 h 1349"/>
                        <a:gd name="T17" fmla="*/ 1465 w 1465"/>
                        <a:gd name="T18" fmla="*/ 1349 h 1349"/>
                      </a:gdLst>
                      <a:ahLst/>
                      <a:cxnLst>
                        <a:cxn ang="T10">
                          <a:pos x="T0" y="T1"/>
                        </a:cxn>
                        <a:cxn ang="T11">
                          <a:pos x="T2" y="T3"/>
                        </a:cxn>
                        <a:cxn ang="T12">
                          <a:pos x="T4" y="T5"/>
                        </a:cxn>
                        <a:cxn ang="T13">
                          <a:pos x="T6" y="T7"/>
                        </a:cxn>
                        <a:cxn ang="T14">
                          <a:pos x="T8" y="T9"/>
                        </a:cxn>
                      </a:cxnLst>
                      <a:rect l="T15" t="T16" r="T17" b="T18"/>
                      <a:pathLst>
                        <a:path w="1465" h="1349">
                          <a:moveTo>
                            <a:pt x="0" y="1349"/>
                          </a:moveTo>
                          <a:lnTo>
                            <a:pt x="0" y="613"/>
                          </a:lnTo>
                          <a:lnTo>
                            <a:pt x="1465" y="0"/>
                          </a:lnTo>
                          <a:lnTo>
                            <a:pt x="1460" y="689"/>
                          </a:lnTo>
                          <a:lnTo>
                            <a:pt x="0" y="1349"/>
                          </a:lnTo>
                          <a:close/>
                        </a:path>
                      </a:pathLst>
                    </a:custGeom>
                    <a:solidFill>
                      <a:srgbClr val="404040"/>
                    </a:solidFill>
                    <a:ln w="4763">
                      <a:solidFill>
                        <a:srgbClr val="C0C0C0"/>
                      </a:solidFill>
                      <a:round/>
                      <a:headEnd/>
                      <a:tailEnd/>
                    </a:ln>
                  </p:spPr>
                  <p:txBody>
                    <a:bodyPr/>
                    <a:lstStyle/>
                    <a:p>
                      <a:endParaRPr lang="zh-CN" altLang="en-US"/>
                    </a:p>
                  </p:txBody>
                </p:sp>
                <p:sp>
                  <p:nvSpPr>
                    <p:cNvPr id="42048" name="Freeform 27"/>
                    <p:cNvSpPr>
                      <a:spLocks/>
                    </p:cNvSpPr>
                    <p:nvPr/>
                  </p:nvSpPr>
                  <p:spPr bwMode="auto">
                    <a:xfrm>
                      <a:off x="4988" y="1971"/>
                      <a:ext cx="31" cy="271"/>
                    </a:xfrm>
                    <a:custGeom>
                      <a:avLst/>
                      <a:gdLst>
                        <a:gd name="T0" fmla="*/ 0 w 125"/>
                        <a:gd name="T1" fmla="*/ 0 h 813"/>
                        <a:gd name="T2" fmla="*/ 0 w 125"/>
                        <a:gd name="T3" fmla="*/ 0 h 813"/>
                        <a:gd name="T4" fmla="*/ 0 w 125"/>
                        <a:gd name="T5" fmla="*/ 0 h 813"/>
                        <a:gd name="T6" fmla="*/ 0 w 125"/>
                        <a:gd name="T7" fmla="*/ 0 h 813"/>
                        <a:gd name="T8" fmla="*/ 0 w 125"/>
                        <a:gd name="T9" fmla="*/ 0 h 813"/>
                        <a:gd name="T10" fmla="*/ 0 60000 65536"/>
                        <a:gd name="T11" fmla="*/ 0 60000 65536"/>
                        <a:gd name="T12" fmla="*/ 0 60000 65536"/>
                        <a:gd name="T13" fmla="*/ 0 60000 65536"/>
                        <a:gd name="T14" fmla="*/ 0 60000 65536"/>
                        <a:gd name="T15" fmla="*/ 0 w 125"/>
                        <a:gd name="T16" fmla="*/ 0 h 813"/>
                        <a:gd name="T17" fmla="*/ 125 w 125"/>
                        <a:gd name="T18" fmla="*/ 813 h 813"/>
                      </a:gdLst>
                      <a:ahLst/>
                      <a:cxnLst>
                        <a:cxn ang="T10">
                          <a:pos x="T0" y="T1"/>
                        </a:cxn>
                        <a:cxn ang="T11">
                          <a:pos x="T2" y="T3"/>
                        </a:cxn>
                        <a:cxn ang="T12">
                          <a:pos x="T4" y="T5"/>
                        </a:cxn>
                        <a:cxn ang="T13">
                          <a:pos x="T6" y="T7"/>
                        </a:cxn>
                        <a:cxn ang="T14">
                          <a:pos x="T8" y="T9"/>
                        </a:cxn>
                      </a:cxnLst>
                      <a:rect l="T15" t="T16" r="T17" b="T18"/>
                      <a:pathLst>
                        <a:path w="125" h="813">
                          <a:moveTo>
                            <a:pt x="0" y="0"/>
                          </a:moveTo>
                          <a:lnTo>
                            <a:pt x="125" y="77"/>
                          </a:lnTo>
                          <a:lnTo>
                            <a:pt x="125" y="813"/>
                          </a:lnTo>
                          <a:lnTo>
                            <a:pt x="2" y="736"/>
                          </a:lnTo>
                          <a:lnTo>
                            <a:pt x="0" y="0"/>
                          </a:lnTo>
                          <a:close/>
                        </a:path>
                      </a:pathLst>
                    </a:custGeom>
                    <a:solidFill>
                      <a:srgbClr val="606060"/>
                    </a:solidFill>
                    <a:ln w="4763">
                      <a:solidFill>
                        <a:srgbClr val="C0C0C0"/>
                      </a:solidFill>
                      <a:round/>
                      <a:headEnd/>
                      <a:tailEnd/>
                    </a:ln>
                  </p:spPr>
                  <p:txBody>
                    <a:bodyPr/>
                    <a:lstStyle/>
                    <a:p>
                      <a:endParaRPr lang="zh-CN" altLang="en-US"/>
                    </a:p>
                  </p:txBody>
                </p:sp>
                <p:sp>
                  <p:nvSpPr>
                    <p:cNvPr id="42049" name="Freeform 28"/>
                    <p:cNvSpPr>
                      <a:spLocks/>
                    </p:cNvSpPr>
                    <p:nvPr/>
                  </p:nvSpPr>
                  <p:spPr bwMode="auto">
                    <a:xfrm>
                      <a:off x="4988" y="1765"/>
                      <a:ext cx="397" cy="232"/>
                    </a:xfrm>
                    <a:custGeom>
                      <a:avLst/>
                      <a:gdLst>
                        <a:gd name="T0" fmla="*/ 0 w 1588"/>
                        <a:gd name="T1" fmla="*/ 0 h 696"/>
                        <a:gd name="T2" fmla="*/ 0 w 1588"/>
                        <a:gd name="T3" fmla="*/ 0 h 696"/>
                        <a:gd name="T4" fmla="*/ 0 w 1588"/>
                        <a:gd name="T5" fmla="*/ 0 h 696"/>
                        <a:gd name="T6" fmla="*/ 0 w 1588"/>
                        <a:gd name="T7" fmla="*/ 0 h 696"/>
                        <a:gd name="T8" fmla="*/ 0 w 1588"/>
                        <a:gd name="T9" fmla="*/ 0 h 696"/>
                        <a:gd name="T10" fmla="*/ 0 60000 65536"/>
                        <a:gd name="T11" fmla="*/ 0 60000 65536"/>
                        <a:gd name="T12" fmla="*/ 0 60000 65536"/>
                        <a:gd name="T13" fmla="*/ 0 60000 65536"/>
                        <a:gd name="T14" fmla="*/ 0 60000 65536"/>
                        <a:gd name="T15" fmla="*/ 0 w 1588"/>
                        <a:gd name="T16" fmla="*/ 0 h 696"/>
                        <a:gd name="T17" fmla="*/ 1588 w 1588"/>
                        <a:gd name="T18" fmla="*/ 696 h 696"/>
                      </a:gdLst>
                      <a:ahLst/>
                      <a:cxnLst>
                        <a:cxn ang="T10">
                          <a:pos x="T0" y="T1"/>
                        </a:cxn>
                        <a:cxn ang="T11">
                          <a:pos x="T2" y="T3"/>
                        </a:cxn>
                        <a:cxn ang="T12">
                          <a:pos x="T4" y="T5"/>
                        </a:cxn>
                        <a:cxn ang="T13">
                          <a:pos x="T6" y="T7"/>
                        </a:cxn>
                        <a:cxn ang="T14">
                          <a:pos x="T8" y="T9"/>
                        </a:cxn>
                      </a:cxnLst>
                      <a:rect l="T15" t="T16" r="T17" b="T18"/>
                      <a:pathLst>
                        <a:path w="1588" h="696">
                          <a:moveTo>
                            <a:pt x="0" y="619"/>
                          </a:moveTo>
                          <a:lnTo>
                            <a:pt x="124" y="696"/>
                          </a:lnTo>
                          <a:lnTo>
                            <a:pt x="1588" y="83"/>
                          </a:lnTo>
                          <a:lnTo>
                            <a:pt x="1467" y="0"/>
                          </a:lnTo>
                          <a:lnTo>
                            <a:pt x="0" y="619"/>
                          </a:lnTo>
                          <a:close/>
                        </a:path>
                      </a:pathLst>
                    </a:custGeom>
                    <a:solidFill>
                      <a:srgbClr val="A0A0A0"/>
                    </a:solidFill>
                    <a:ln w="4763">
                      <a:solidFill>
                        <a:srgbClr val="C0C0C0"/>
                      </a:solidFill>
                      <a:round/>
                      <a:headEnd/>
                      <a:tailEnd/>
                    </a:ln>
                  </p:spPr>
                  <p:txBody>
                    <a:bodyPr/>
                    <a:lstStyle/>
                    <a:p>
                      <a:endParaRPr lang="zh-CN" altLang="en-US"/>
                    </a:p>
                  </p:txBody>
                </p:sp>
              </p:grpSp>
              <p:grpSp>
                <p:nvGrpSpPr>
                  <p:cNvPr id="11" name="Group 29"/>
                  <p:cNvGrpSpPr>
                    <a:grpSpLocks/>
                  </p:cNvGrpSpPr>
                  <p:nvPr/>
                </p:nvGrpSpPr>
                <p:grpSpPr bwMode="auto">
                  <a:xfrm>
                    <a:off x="5027" y="1800"/>
                    <a:ext cx="398" cy="478"/>
                    <a:chOff x="5027" y="1800"/>
                    <a:chExt cx="398" cy="478"/>
                  </a:xfrm>
                </p:grpSpPr>
                <p:sp>
                  <p:nvSpPr>
                    <p:cNvPr id="42044" name="Freeform 30"/>
                    <p:cNvSpPr>
                      <a:spLocks/>
                    </p:cNvSpPr>
                    <p:nvPr/>
                  </p:nvSpPr>
                  <p:spPr bwMode="auto">
                    <a:xfrm>
                      <a:off x="5058" y="1827"/>
                      <a:ext cx="367" cy="451"/>
                    </a:xfrm>
                    <a:custGeom>
                      <a:avLst/>
                      <a:gdLst>
                        <a:gd name="T0" fmla="*/ 0 w 1471"/>
                        <a:gd name="T1" fmla="*/ 0 h 1353"/>
                        <a:gd name="T2" fmla="*/ 0 w 1471"/>
                        <a:gd name="T3" fmla="*/ 0 h 1353"/>
                        <a:gd name="T4" fmla="*/ 0 w 1471"/>
                        <a:gd name="T5" fmla="*/ 0 h 1353"/>
                        <a:gd name="T6" fmla="*/ 0 w 1471"/>
                        <a:gd name="T7" fmla="*/ 0 h 1353"/>
                        <a:gd name="T8" fmla="*/ 0 w 1471"/>
                        <a:gd name="T9" fmla="*/ 0 h 1353"/>
                        <a:gd name="T10" fmla="*/ 0 60000 65536"/>
                        <a:gd name="T11" fmla="*/ 0 60000 65536"/>
                        <a:gd name="T12" fmla="*/ 0 60000 65536"/>
                        <a:gd name="T13" fmla="*/ 0 60000 65536"/>
                        <a:gd name="T14" fmla="*/ 0 60000 65536"/>
                        <a:gd name="T15" fmla="*/ 0 w 1471"/>
                        <a:gd name="T16" fmla="*/ 0 h 1353"/>
                        <a:gd name="T17" fmla="*/ 1471 w 1471"/>
                        <a:gd name="T18" fmla="*/ 1353 h 1353"/>
                      </a:gdLst>
                      <a:ahLst/>
                      <a:cxnLst>
                        <a:cxn ang="T10">
                          <a:pos x="T0" y="T1"/>
                        </a:cxn>
                        <a:cxn ang="T11">
                          <a:pos x="T2" y="T3"/>
                        </a:cxn>
                        <a:cxn ang="T12">
                          <a:pos x="T4" y="T5"/>
                        </a:cxn>
                        <a:cxn ang="T13">
                          <a:pos x="T6" y="T7"/>
                        </a:cxn>
                        <a:cxn ang="T14">
                          <a:pos x="T8" y="T9"/>
                        </a:cxn>
                      </a:cxnLst>
                      <a:rect l="T15" t="T16" r="T17" b="T18"/>
                      <a:pathLst>
                        <a:path w="1471" h="1353">
                          <a:moveTo>
                            <a:pt x="0" y="1353"/>
                          </a:moveTo>
                          <a:lnTo>
                            <a:pt x="0" y="616"/>
                          </a:lnTo>
                          <a:lnTo>
                            <a:pt x="1471" y="0"/>
                          </a:lnTo>
                          <a:lnTo>
                            <a:pt x="1468" y="694"/>
                          </a:lnTo>
                          <a:lnTo>
                            <a:pt x="0" y="1353"/>
                          </a:lnTo>
                          <a:close/>
                        </a:path>
                      </a:pathLst>
                    </a:custGeom>
                    <a:solidFill>
                      <a:srgbClr val="404040"/>
                    </a:solidFill>
                    <a:ln w="4763">
                      <a:solidFill>
                        <a:srgbClr val="C0C0C0"/>
                      </a:solidFill>
                      <a:round/>
                      <a:headEnd/>
                      <a:tailEnd/>
                    </a:ln>
                  </p:spPr>
                  <p:txBody>
                    <a:bodyPr/>
                    <a:lstStyle/>
                    <a:p>
                      <a:endParaRPr lang="zh-CN" altLang="en-US"/>
                    </a:p>
                  </p:txBody>
                </p:sp>
                <p:sp>
                  <p:nvSpPr>
                    <p:cNvPr id="42045" name="Freeform 31"/>
                    <p:cNvSpPr>
                      <a:spLocks/>
                    </p:cNvSpPr>
                    <p:nvPr/>
                  </p:nvSpPr>
                  <p:spPr bwMode="auto">
                    <a:xfrm>
                      <a:off x="5027" y="2006"/>
                      <a:ext cx="31" cy="272"/>
                    </a:xfrm>
                    <a:custGeom>
                      <a:avLst/>
                      <a:gdLst>
                        <a:gd name="T0" fmla="*/ 0 w 122"/>
                        <a:gd name="T1" fmla="*/ 0 h 814"/>
                        <a:gd name="T2" fmla="*/ 0 w 122"/>
                        <a:gd name="T3" fmla="*/ 0 h 814"/>
                        <a:gd name="T4" fmla="*/ 0 w 122"/>
                        <a:gd name="T5" fmla="*/ 0 h 814"/>
                        <a:gd name="T6" fmla="*/ 0 w 122"/>
                        <a:gd name="T7" fmla="*/ 0 h 814"/>
                        <a:gd name="T8" fmla="*/ 0 w 122"/>
                        <a:gd name="T9" fmla="*/ 0 h 814"/>
                        <a:gd name="T10" fmla="*/ 0 60000 65536"/>
                        <a:gd name="T11" fmla="*/ 0 60000 65536"/>
                        <a:gd name="T12" fmla="*/ 0 60000 65536"/>
                        <a:gd name="T13" fmla="*/ 0 60000 65536"/>
                        <a:gd name="T14" fmla="*/ 0 60000 65536"/>
                        <a:gd name="T15" fmla="*/ 0 w 122"/>
                        <a:gd name="T16" fmla="*/ 0 h 814"/>
                        <a:gd name="T17" fmla="*/ 122 w 122"/>
                        <a:gd name="T18" fmla="*/ 814 h 814"/>
                      </a:gdLst>
                      <a:ahLst/>
                      <a:cxnLst>
                        <a:cxn ang="T10">
                          <a:pos x="T0" y="T1"/>
                        </a:cxn>
                        <a:cxn ang="T11">
                          <a:pos x="T2" y="T3"/>
                        </a:cxn>
                        <a:cxn ang="T12">
                          <a:pos x="T4" y="T5"/>
                        </a:cxn>
                        <a:cxn ang="T13">
                          <a:pos x="T6" y="T7"/>
                        </a:cxn>
                        <a:cxn ang="T14">
                          <a:pos x="T8" y="T9"/>
                        </a:cxn>
                      </a:cxnLst>
                      <a:rect l="T15" t="T16" r="T17" b="T18"/>
                      <a:pathLst>
                        <a:path w="122" h="814">
                          <a:moveTo>
                            <a:pt x="0" y="0"/>
                          </a:moveTo>
                          <a:lnTo>
                            <a:pt x="122" y="77"/>
                          </a:lnTo>
                          <a:lnTo>
                            <a:pt x="122" y="814"/>
                          </a:lnTo>
                          <a:lnTo>
                            <a:pt x="0" y="736"/>
                          </a:lnTo>
                          <a:lnTo>
                            <a:pt x="0" y="0"/>
                          </a:lnTo>
                          <a:close/>
                        </a:path>
                      </a:pathLst>
                    </a:custGeom>
                    <a:solidFill>
                      <a:srgbClr val="606060"/>
                    </a:solidFill>
                    <a:ln w="4763">
                      <a:solidFill>
                        <a:srgbClr val="C0C0C0"/>
                      </a:solidFill>
                      <a:round/>
                      <a:headEnd/>
                      <a:tailEnd/>
                    </a:ln>
                  </p:spPr>
                  <p:txBody>
                    <a:bodyPr/>
                    <a:lstStyle/>
                    <a:p>
                      <a:endParaRPr lang="zh-CN" altLang="en-US"/>
                    </a:p>
                  </p:txBody>
                </p:sp>
                <p:sp>
                  <p:nvSpPr>
                    <p:cNvPr id="42046" name="Freeform 32"/>
                    <p:cNvSpPr>
                      <a:spLocks/>
                    </p:cNvSpPr>
                    <p:nvPr/>
                  </p:nvSpPr>
                  <p:spPr bwMode="auto">
                    <a:xfrm>
                      <a:off x="5027" y="1800"/>
                      <a:ext cx="398" cy="232"/>
                    </a:xfrm>
                    <a:custGeom>
                      <a:avLst/>
                      <a:gdLst>
                        <a:gd name="T0" fmla="*/ 0 w 1593"/>
                        <a:gd name="T1" fmla="*/ 0 h 695"/>
                        <a:gd name="T2" fmla="*/ 0 w 1593"/>
                        <a:gd name="T3" fmla="*/ 0 h 695"/>
                        <a:gd name="T4" fmla="*/ 0 w 1593"/>
                        <a:gd name="T5" fmla="*/ 0 h 695"/>
                        <a:gd name="T6" fmla="*/ 0 w 1593"/>
                        <a:gd name="T7" fmla="*/ 0 h 695"/>
                        <a:gd name="T8" fmla="*/ 0 w 1593"/>
                        <a:gd name="T9" fmla="*/ 0 h 695"/>
                        <a:gd name="T10" fmla="*/ 0 60000 65536"/>
                        <a:gd name="T11" fmla="*/ 0 60000 65536"/>
                        <a:gd name="T12" fmla="*/ 0 60000 65536"/>
                        <a:gd name="T13" fmla="*/ 0 60000 65536"/>
                        <a:gd name="T14" fmla="*/ 0 60000 65536"/>
                        <a:gd name="T15" fmla="*/ 0 w 1593"/>
                        <a:gd name="T16" fmla="*/ 0 h 695"/>
                        <a:gd name="T17" fmla="*/ 1593 w 1593"/>
                        <a:gd name="T18" fmla="*/ 695 h 695"/>
                      </a:gdLst>
                      <a:ahLst/>
                      <a:cxnLst>
                        <a:cxn ang="T10">
                          <a:pos x="T0" y="T1"/>
                        </a:cxn>
                        <a:cxn ang="T11">
                          <a:pos x="T2" y="T3"/>
                        </a:cxn>
                        <a:cxn ang="T12">
                          <a:pos x="T4" y="T5"/>
                        </a:cxn>
                        <a:cxn ang="T13">
                          <a:pos x="T6" y="T7"/>
                        </a:cxn>
                        <a:cxn ang="T14">
                          <a:pos x="T8" y="T9"/>
                        </a:cxn>
                      </a:cxnLst>
                      <a:rect l="T15" t="T16" r="T17" b="T18"/>
                      <a:pathLst>
                        <a:path w="1593" h="695">
                          <a:moveTo>
                            <a:pt x="0" y="618"/>
                          </a:moveTo>
                          <a:lnTo>
                            <a:pt x="122" y="695"/>
                          </a:lnTo>
                          <a:lnTo>
                            <a:pt x="1593" y="79"/>
                          </a:lnTo>
                          <a:lnTo>
                            <a:pt x="1475" y="0"/>
                          </a:lnTo>
                          <a:lnTo>
                            <a:pt x="0" y="618"/>
                          </a:lnTo>
                          <a:close/>
                        </a:path>
                      </a:pathLst>
                    </a:custGeom>
                    <a:solidFill>
                      <a:srgbClr val="A0A0A0"/>
                    </a:solidFill>
                    <a:ln w="4763">
                      <a:solidFill>
                        <a:srgbClr val="C0C0C0"/>
                      </a:solidFill>
                      <a:round/>
                      <a:headEnd/>
                      <a:tailEnd/>
                    </a:ln>
                  </p:spPr>
                  <p:txBody>
                    <a:bodyPr/>
                    <a:lstStyle/>
                    <a:p>
                      <a:endParaRPr lang="zh-CN" altLang="en-US"/>
                    </a:p>
                  </p:txBody>
                </p:sp>
              </p:grpSp>
              <p:grpSp>
                <p:nvGrpSpPr>
                  <p:cNvPr id="12" name="Group 33"/>
                  <p:cNvGrpSpPr>
                    <a:grpSpLocks/>
                  </p:cNvGrpSpPr>
                  <p:nvPr/>
                </p:nvGrpSpPr>
                <p:grpSpPr bwMode="auto">
                  <a:xfrm>
                    <a:off x="5066" y="1835"/>
                    <a:ext cx="397" cy="477"/>
                    <a:chOff x="5066" y="1835"/>
                    <a:chExt cx="397" cy="477"/>
                  </a:xfrm>
                </p:grpSpPr>
                <p:sp>
                  <p:nvSpPr>
                    <p:cNvPr id="42041" name="Freeform 34"/>
                    <p:cNvSpPr>
                      <a:spLocks/>
                    </p:cNvSpPr>
                    <p:nvPr/>
                  </p:nvSpPr>
                  <p:spPr bwMode="auto">
                    <a:xfrm>
                      <a:off x="5097" y="1862"/>
                      <a:ext cx="366" cy="450"/>
                    </a:xfrm>
                    <a:custGeom>
                      <a:avLst/>
                      <a:gdLst>
                        <a:gd name="T0" fmla="*/ 0 w 1467"/>
                        <a:gd name="T1" fmla="*/ 0 h 1350"/>
                        <a:gd name="T2" fmla="*/ 0 w 1467"/>
                        <a:gd name="T3" fmla="*/ 0 h 1350"/>
                        <a:gd name="T4" fmla="*/ 0 w 1467"/>
                        <a:gd name="T5" fmla="*/ 0 h 1350"/>
                        <a:gd name="T6" fmla="*/ 0 w 1467"/>
                        <a:gd name="T7" fmla="*/ 0 h 1350"/>
                        <a:gd name="T8" fmla="*/ 0 w 1467"/>
                        <a:gd name="T9" fmla="*/ 0 h 1350"/>
                        <a:gd name="T10" fmla="*/ 0 60000 65536"/>
                        <a:gd name="T11" fmla="*/ 0 60000 65536"/>
                        <a:gd name="T12" fmla="*/ 0 60000 65536"/>
                        <a:gd name="T13" fmla="*/ 0 60000 65536"/>
                        <a:gd name="T14" fmla="*/ 0 60000 65536"/>
                        <a:gd name="T15" fmla="*/ 0 w 1467"/>
                        <a:gd name="T16" fmla="*/ 0 h 1350"/>
                        <a:gd name="T17" fmla="*/ 1467 w 1467"/>
                        <a:gd name="T18" fmla="*/ 1350 h 1350"/>
                      </a:gdLst>
                      <a:ahLst/>
                      <a:cxnLst>
                        <a:cxn ang="T10">
                          <a:pos x="T0" y="T1"/>
                        </a:cxn>
                        <a:cxn ang="T11">
                          <a:pos x="T2" y="T3"/>
                        </a:cxn>
                        <a:cxn ang="T12">
                          <a:pos x="T4" y="T5"/>
                        </a:cxn>
                        <a:cxn ang="T13">
                          <a:pos x="T6" y="T7"/>
                        </a:cxn>
                        <a:cxn ang="T14">
                          <a:pos x="T8" y="T9"/>
                        </a:cxn>
                      </a:cxnLst>
                      <a:rect l="T15" t="T16" r="T17" b="T18"/>
                      <a:pathLst>
                        <a:path w="1467" h="1350">
                          <a:moveTo>
                            <a:pt x="0" y="1350"/>
                          </a:moveTo>
                          <a:lnTo>
                            <a:pt x="0" y="614"/>
                          </a:lnTo>
                          <a:lnTo>
                            <a:pt x="1467" y="0"/>
                          </a:lnTo>
                          <a:lnTo>
                            <a:pt x="1461" y="689"/>
                          </a:lnTo>
                          <a:lnTo>
                            <a:pt x="0" y="1350"/>
                          </a:lnTo>
                          <a:close/>
                        </a:path>
                      </a:pathLst>
                    </a:custGeom>
                    <a:solidFill>
                      <a:srgbClr val="404040"/>
                    </a:solidFill>
                    <a:ln w="4763">
                      <a:solidFill>
                        <a:srgbClr val="C0C0C0"/>
                      </a:solidFill>
                      <a:round/>
                      <a:headEnd/>
                      <a:tailEnd/>
                    </a:ln>
                  </p:spPr>
                  <p:txBody>
                    <a:bodyPr/>
                    <a:lstStyle/>
                    <a:p>
                      <a:endParaRPr lang="zh-CN" altLang="en-US"/>
                    </a:p>
                  </p:txBody>
                </p:sp>
                <p:sp>
                  <p:nvSpPr>
                    <p:cNvPr id="42042" name="Freeform 35"/>
                    <p:cNvSpPr>
                      <a:spLocks/>
                    </p:cNvSpPr>
                    <p:nvPr/>
                  </p:nvSpPr>
                  <p:spPr bwMode="auto">
                    <a:xfrm>
                      <a:off x="5066" y="2041"/>
                      <a:ext cx="31" cy="271"/>
                    </a:xfrm>
                    <a:custGeom>
                      <a:avLst/>
                      <a:gdLst>
                        <a:gd name="T0" fmla="*/ 0 w 123"/>
                        <a:gd name="T1" fmla="*/ 0 h 813"/>
                        <a:gd name="T2" fmla="*/ 0 w 123"/>
                        <a:gd name="T3" fmla="*/ 0 h 813"/>
                        <a:gd name="T4" fmla="*/ 0 w 123"/>
                        <a:gd name="T5" fmla="*/ 0 h 813"/>
                        <a:gd name="T6" fmla="*/ 0 w 123"/>
                        <a:gd name="T7" fmla="*/ 0 h 813"/>
                        <a:gd name="T8" fmla="*/ 0 w 123"/>
                        <a:gd name="T9" fmla="*/ 0 h 813"/>
                        <a:gd name="T10" fmla="*/ 0 60000 65536"/>
                        <a:gd name="T11" fmla="*/ 0 60000 65536"/>
                        <a:gd name="T12" fmla="*/ 0 60000 65536"/>
                        <a:gd name="T13" fmla="*/ 0 60000 65536"/>
                        <a:gd name="T14" fmla="*/ 0 60000 65536"/>
                        <a:gd name="T15" fmla="*/ 0 w 123"/>
                        <a:gd name="T16" fmla="*/ 0 h 813"/>
                        <a:gd name="T17" fmla="*/ 123 w 123"/>
                        <a:gd name="T18" fmla="*/ 813 h 813"/>
                      </a:gdLst>
                      <a:ahLst/>
                      <a:cxnLst>
                        <a:cxn ang="T10">
                          <a:pos x="T0" y="T1"/>
                        </a:cxn>
                        <a:cxn ang="T11">
                          <a:pos x="T2" y="T3"/>
                        </a:cxn>
                        <a:cxn ang="T12">
                          <a:pos x="T4" y="T5"/>
                        </a:cxn>
                        <a:cxn ang="T13">
                          <a:pos x="T6" y="T7"/>
                        </a:cxn>
                        <a:cxn ang="T14">
                          <a:pos x="T8" y="T9"/>
                        </a:cxn>
                      </a:cxnLst>
                      <a:rect l="T15" t="T16" r="T17" b="T18"/>
                      <a:pathLst>
                        <a:path w="123" h="813">
                          <a:moveTo>
                            <a:pt x="1" y="0"/>
                          </a:moveTo>
                          <a:lnTo>
                            <a:pt x="123" y="77"/>
                          </a:lnTo>
                          <a:lnTo>
                            <a:pt x="123" y="813"/>
                          </a:lnTo>
                          <a:lnTo>
                            <a:pt x="0" y="735"/>
                          </a:lnTo>
                          <a:lnTo>
                            <a:pt x="1" y="0"/>
                          </a:lnTo>
                          <a:close/>
                        </a:path>
                      </a:pathLst>
                    </a:custGeom>
                    <a:solidFill>
                      <a:srgbClr val="606060"/>
                    </a:solidFill>
                    <a:ln w="4763">
                      <a:solidFill>
                        <a:srgbClr val="C0C0C0"/>
                      </a:solidFill>
                      <a:round/>
                      <a:headEnd/>
                      <a:tailEnd/>
                    </a:ln>
                  </p:spPr>
                  <p:txBody>
                    <a:bodyPr/>
                    <a:lstStyle/>
                    <a:p>
                      <a:endParaRPr lang="zh-CN" altLang="en-US"/>
                    </a:p>
                  </p:txBody>
                </p:sp>
                <p:sp>
                  <p:nvSpPr>
                    <p:cNvPr id="42043" name="Freeform 36"/>
                    <p:cNvSpPr>
                      <a:spLocks/>
                    </p:cNvSpPr>
                    <p:nvPr/>
                  </p:nvSpPr>
                  <p:spPr bwMode="auto">
                    <a:xfrm>
                      <a:off x="5066" y="1835"/>
                      <a:ext cx="397" cy="232"/>
                    </a:xfrm>
                    <a:custGeom>
                      <a:avLst/>
                      <a:gdLst>
                        <a:gd name="T0" fmla="*/ 0 w 1590"/>
                        <a:gd name="T1" fmla="*/ 0 h 696"/>
                        <a:gd name="T2" fmla="*/ 0 w 1590"/>
                        <a:gd name="T3" fmla="*/ 0 h 696"/>
                        <a:gd name="T4" fmla="*/ 0 w 1590"/>
                        <a:gd name="T5" fmla="*/ 0 h 696"/>
                        <a:gd name="T6" fmla="*/ 0 w 1590"/>
                        <a:gd name="T7" fmla="*/ 0 h 696"/>
                        <a:gd name="T8" fmla="*/ 0 w 1590"/>
                        <a:gd name="T9" fmla="*/ 0 h 696"/>
                        <a:gd name="T10" fmla="*/ 0 60000 65536"/>
                        <a:gd name="T11" fmla="*/ 0 60000 65536"/>
                        <a:gd name="T12" fmla="*/ 0 60000 65536"/>
                        <a:gd name="T13" fmla="*/ 0 60000 65536"/>
                        <a:gd name="T14" fmla="*/ 0 60000 65536"/>
                        <a:gd name="T15" fmla="*/ 0 w 1590"/>
                        <a:gd name="T16" fmla="*/ 0 h 696"/>
                        <a:gd name="T17" fmla="*/ 1590 w 1590"/>
                        <a:gd name="T18" fmla="*/ 696 h 696"/>
                      </a:gdLst>
                      <a:ahLst/>
                      <a:cxnLst>
                        <a:cxn ang="T10">
                          <a:pos x="T0" y="T1"/>
                        </a:cxn>
                        <a:cxn ang="T11">
                          <a:pos x="T2" y="T3"/>
                        </a:cxn>
                        <a:cxn ang="T12">
                          <a:pos x="T4" y="T5"/>
                        </a:cxn>
                        <a:cxn ang="T13">
                          <a:pos x="T6" y="T7"/>
                        </a:cxn>
                        <a:cxn ang="T14">
                          <a:pos x="T8" y="T9"/>
                        </a:cxn>
                      </a:cxnLst>
                      <a:rect l="T15" t="T16" r="T17" b="T18"/>
                      <a:pathLst>
                        <a:path w="1590" h="696">
                          <a:moveTo>
                            <a:pt x="0" y="618"/>
                          </a:moveTo>
                          <a:lnTo>
                            <a:pt x="123" y="696"/>
                          </a:lnTo>
                          <a:lnTo>
                            <a:pt x="1590" y="82"/>
                          </a:lnTo>
                          <a:lnTo>
                            <a:pt x="1466" y="0"/>
                          </a:lnTo>
                          <a:lnTo>
                            <a:pt x="0" y="618"/>
                          </a:lnTo>
                          <a:close/>
                        </a:path>
                      </a:pathLst>
                    </a:custGeom>
                    <a:solidFill>
                      <a:srgbClr val="A0A0A0"/>
                    </a:solidFill>
                    <a:ln w="4763">
                      <a:solidFill>
                        <a:srgbClr val="C0C0C0"/>
                      </a:solidFill>
                      <a:round/>
                      <a:headEnd/>
                      <a:tailEnd/>
                    </a:ln>
                  </p:spPr>
                  <p:txBody>
                    <a:bodyPr/>
                    <a:lstStyle/>
                    <a:p>
                      <a:endParaRPr lang="zh-CN" altLang="en-US"/>
                    </a:p>
                  </p:txBody>
                </p:sp>
              </p:grpSp>
              <p:grpSp>
                <p:nvGrpSpPr>
                  <p:cNvPr id="13" name="Group 37"/>
                  <p:cNvGrpSpPr>
                    <a:grpSpLocks/>
                  </p:cNvGrpSpPr>
                  <p:nvPr/>
                </p:nvGrpSpPr>
                <p:grpSpPr bwMode="auto">
                  <a:xfrm>
                    <a:off x="5106" y="1868"/>
                    <a:ext cx="399" cy="477"/>
                    <a:chOff x="5106" y="1868"/>
                    <a:chExt cx="399" cy="477"/>
                  </a:xfrm>
                </p:grpSpPr>
                <p:sp>
                  <p:nvSpPr>
                    <p:cNvPr id="42038" name="Freeform 38"/>
                    <p:cNvSpPr>
                      <a:spLocks/>
                    </p:cNvSpPr>
                    <p:nvPr/>
                  </p:nvSpPr>
                  <p:spPr bwMode="auto">
                    <a:xfrm>
                      <a:off x="5137" y="1895"/>
                      <a:ext cx="367" cy="450"/>
                    </a:xfrm>
                    <a:custGeom>
                      <a:avLst/>
                      <a:gdLst>
                        <a:gd name="T0" fmla="*/ 0 w 1470"/>
                        <a:gd name="T1" fmla="*/ 0 h 1351"/>
                        <a:gd name="T2" fmla="*/ 0 w 1470"/>
                        <a:gd name="T3" fmla="*/ 0 h 1351"/>
                        <a:gd name="T4" fmla="*/ 0 w 1470"/>
                        <a:gd name="T5" fmla="*/ 0 h 1351"/>
                        <a:gd name="T6" fmla="*/ 0 w 1470"/>
                        <a:gd name="T7" fmla="*/ 0 h 1351"/>
                        <a:gd name="T8" fmla="*/ 0 w 1470"/>
                        <a:gd name="T9" fmla="*/ 0 h 1351"/>
                        <a:gd name="T10" fmla="*/ 0 60000 65536"/>
                        <a:gd name="T11" fmla="*/ 0 60000 65536"/>
                        <a:gd name="T12" fmla="*/ 0 60000 65536"/>
                        <a:gd name="T13" fmla="*/ 0 60000 65536"/>
                        <a:gd name="T14" fmla="*/ 0 60000 65536"/>
                        <a:gd name="T15" fmla="*/ 0 w 1470"/>
                        <a:gd name="T16" fmla="*/ 0 h 1351"/>
                        <a:gd name="T17" fmla="*/ 1470 w 1470"/>
                        <a:gd name="T18" fmla="*/ 1351 h 1351"/>
                      </a:gdLst>
                      <a:ahLst/>
                      <a:cxnLst>
                        <a:cxn ang="T10">
                          <a:pos x="T0" y="T1"/>
                        </a:cxn>
                        <a:cxn ang="T11">
                          <a:pos x="T2" y="T3"/>
                        </a:cxn>
                        <a:cxn ang="T12">
                          <a:pos x="T4" y="T5"/>
                        </a:cxn>
                        <a:cxn ang="T13">
                          <a:pos x="T6" y="T7"/>
                        </a:cxn>
                        <a:cxn ang="T14">
                          <a:pos x="T8" y="T9"/>
                        </a:cxn>
                      </a:cxnLst>
                      <a:rect l="T15" t="T16" r="T17" b="T18"/>
                      <a:pathLst>
                        <a:path w="1470" h="1351">
                          <a:moveTo>
                            <a:pt x="0" y="1351"/>
                          </a:moveTo>
                          <a:lnTo>
                            <a:pt x="0" y="616"/>
                          </a:lnTo>
                          <a:lnTo>
                            <a:pt x="1470" y="0"/>
                          </a:lnTo>
                          <a:lnTo>
                            <a:pt x="1467" y="693"/>
                          </a:lnTo>
                          <a:lnTo>
                            <a:pt x="0" y="1351"/>
                          </a:lnTo>
                          <a:close/>
                        </a:path>
                      </a:pathLst>
                    </a:custGeom>
                    <a:solidFill>
                      <a:srgbClr val="404040"/>
                    </a:solidFill>
                    <a:ln w="4763">
                      <a:solidFill>
                        <a:srgbClr val="C0C0C0"/>
                      </a:solidFill>
                      <a:round/>
                      <a:headEnd/>
                      <a:tailEnd/>
                    </a:ln>
                  </p:spPr>
                  <p:txBody>
                    <a:bodyPr/>
                    <a:lstStyle/>
                    <a:p>
                      <a:endParaRPr lang="zh-CN" altLang="en-US"/>
                    </a:p>
                  </p:txBody>
                </p:sp>
                <p:sp>
                  <p:nvSpPr>
                    <p:cNvPr id="42039" name="Freeform 39"/>
                    <p:cNvSpPr>
                      <a:spLocks/>
                    </p:cNvSpPr>
                    <p:nvPr/>
                  </p:nvSpPr>
                  <p:spPr bwMode="auto">
                    <a:xfrm>
                      <a:off x="5106" y="2074"/>
                      <a:ext cx="31" cy="271"/>
                    </a:xfrm>
                    <a:custGeom>
                      <a:avLst/>
                      <a:gdLst>
                        <a:gd name="T0" fmla="*/ 0 w 122"/>
                        <a:gd name="T1" fmla="*/ 0 h 812"/>
                        <a:gd name="T2" fmla="*/ 0 w 122"/>
                        <a:gd name="T3" fmla="*/ 0 h 812"/>
                        <a:gd name="T4" fmla="*/ 0 w 122"/>
                        <a:gd name="T5" fmla="*/ 0 h 812"/>
                        <a:gd name="T6" fmla="*/ 0 w 122"/>
                        <a:gd name="T7" fmla="*/ 0 h 812"/>
                        <a:gd name="T8" fmla="*/ 0 w 122"/>
                        <a:gd name="T9" fmla="*/ 0 h 812"/>
                        <a:gd name="T10" fmla="*/ 0 60000 65536"/>
                        <a:gd name="T11" fmla="*/ 0 60000 65536"/>
                        <a:gd name="T12" fmla="*/ 0 60000 65536"/>
                        <a:gd name="T13" fmla="*/ 0 60000 65536"/>
                        <a:gd name="T14" fmla="*/ 0 60000 65536"/>
                        <a:gd name="T15" fmla="*/ 0 w 122"/>
                        <a:gd name="T16" fmla="*/ 0 h 812"/>
                        <a:gd name="T17" fmla="*/ 122 w 122"/>
                        <a:gd name="T18" fmla="*/ 812 h 812"/>
                      </a:gdLst>
                      <a:ahLst/>
                      <a:cxnLst>
                        <a:cxn ang="T10">
                          <a:pos x="T0" y="T1"/>
                        </a:cxn>
                        <a:cxn ang="T11">
                          <a:pos x="T2" y="T3"/>
                        </a:cxn>
                        <a:cxn ang="T12">
                          <a:pos x="T4" y="T5"/>
                        </a:cxn>
                        <a:cxn ang="T13">
                          <a:pos x="T6" y="T7"/>
                        </a:cxn>
                        <a:cxn ang="T14">
                          <a:pos x="T8" y="T9"/>
                        </a:cxn>
                      </a:cxnLst>
                      <a:rect l="T15" t="T16" r="T17" b="T18"/>
                      <a:pathLst>
                        <a:path w="122" h="812">
                          <a:moveTo>
                            <a:pt x="0" y="0"/>
                          </a:moveTo>
                          <a:lnTo>
                            <a:pt x="122" y="77"/>
                          </a:lnTo>
                          <a:lnTo>
                            <a:pt x="122" y="812"/>
                          </a:lnTo>
                          <a:lnTo>
                            <a:pt x="0" y="735"/>
                          </a:lnTo>
                          <a:lnTo>
                            <a:pt x="0" y="0"/>
                          </a:lnTo>
                          <a:close/>
                        </a:path>
                      </a:pathLst>
                    </a:custGeom>
                    <a:solidFill>
                      <a:srgbClr val="606060"/>
                    </a:solidFill>
                    <a:ln w="4763">
                      <a:solidFill>
                        <a:srgbClr val="C0C0C0"/>
                      </a:solidFill>
                      <a:round/>
                      <a:headEnd/>
                      <a:tailEnd/>
                    </a:ln>
                  </p:spPr>
                  <p:txBody>
                    <a:bodyPr/>
                    <a:lstStyle/>
                    <a:p>
                      <a:endParaRPr lang="zh-CN" altLang="en-US"/>
                    </a:p>
                  </p:txBody>
                </p:sp>
                <p:sp>
                  <p:nvSpPr>
                    <p:cNvPr id="42040" name="Freeform 40"/>
                    <p:cNvSpPr>
                      <a:spLocks/>
                    </p:cNvSpPr>
                    <p:nvPr/>
                  </p:nvSpPr>
                  <p:spPr bwMode="auto">
                    <a:xfrm>
                      <a:off x="5106" y="1868"/>
                      <a:ext cx="399" cy="233"/>
                    </a:xfrm>
                    <a:custGeom>
                      <a:avLst/>
                      <a:gdLst>
                        <a:gd name="T0" fmla="*/ 0 w 1595"/>
                        <a:gd name="T1" fmla="*/ 0 h 698"/>
                        <a:gd name="T2" fmla="*/ 0 w 1595"/>
                        <a:gd name="T3" fmla="*/ 0 h 698"/>
                        <a:gd name="T4" fmla="*/ 0 w 1595"/>
                        <a:gd name="T5" fmla="*/ 0 h 698"/>
                        <a:gd name="T6" fmla="*/ 0 w 1595"/>
                        <a:gd name="T7" fmla="*/ 0 h 698"/>
                        <a:gd name="T8" fmla="*/ 0 w 1595"/>
                        <a:gd name="T9" fmla="*/ 0 h 698"/>
                        <a:gd name="T10" fmla="*/ 0 60000 65536"/>
                        <a:gd name="T11" fmla="*/ 0 60000 65536"/>
                        <a:gd name="T12" fmla="*/ 0 60000 65536"/>
                        <a:gd name="T13" fmla="*/ 0 60000 65536"/>
                        <a:gd name="T14" fmla="*/ 0 60000 65536"/>
                        <a:gd name="T15" fmla="*/ 0 w 1595"/>
                        <a:gd name="T16" fmla="*/ 0 h 698"/>
                        <a:gd name="T17" fmla="*/ 1595 w 1595"/>
                        <a:gd name="T18" fmla="*/ 698 h 698"/>
                      </a:gdLst>
                      <a:ahLst/>
                      <a:cxnLst>
                        <a:cxn ang="T10">
                          <a:pos x="T0" y="T1"/>
                        </a:cxn>
                        <a:cxn ang="T11">
                          <a:pos x="T2" y="T3"/>
                        </a:cxn>
                        <a:cxn ang="T12">
                          <a:pos x="T4" y="T5"/>
                        </a:cxn>
                        <a:cxn ang="T13">
                          <a:pos x="T6" y="T7"/>
                        </a:cxn>
                        <a:cxn ang="T14">
                          <a:pos x="T8" y="T9"/>
                        </a:cxn>
                      </a:cxnLst>
                      <a:rect l="T15" t="T16" r="T17" b="T18"/>
                      <a:pathLst>
                        <a:path w="1595" h="698">
                          <a:moveTo>
                            <a:pt x="0" y="621"/>
                          </a:moveTo>
                          <a:lnTo>
                            <a:pt x="123" y="698"/>
                          </a:lnTo>
                          <a:lnTo>
                            <a:pt x="1595" y="80"/>
                          </a:lnTo>
                          <a:lnTo>
                            <a:pt x="1477" y="0"/>
                          </a:lnTo>
                          <a:lnTo>
                            <a:pt x="0" y="621"/>
                          </a:lnTo>
                          <a:close/>
                        </a:path>
                      </a:pathLst>
                    </a:custGeom>
                    <a:solidFill>
                      <a:srgbClr val="A0A0A0"/>
                    </a:solidFill>
                    <a:ln w="9525">
                      <a:noFill/>
                      <a:round/>
                      <a:headEnd/>
                      <a:tailEnd/>
                    </a:ln>
                  </p:spPr>
                  <p:txBody>
                    <a:bodyPr/>
                    <a:lstStyle/>
                    <a:p>
                      <a:endParaRPr lang="zh-CN" altLang="en-US"/>
                    </a:p>
                  </p:txBody>
                </p:sp>
              </p:grpSp>
              <p:grpSp>
                <p:nvGrpSpPr>
                  <p:cNvPr id="14" name="Group 41"/>
                  <p:cNvGrpSpPr>
                    <a:grpSpLocks/>
                  </p:cNvGrpSpPr>
                  <p:nvPr/>
                </p:nvGrpSpPr>
                <p:grpSpPr bwMode="auto">
                  <a:xfrm>
                    <a:off x="5145" y="1903"/>
                    <a:ext cx="397" cy="476"/>
                    <a:chOff x="5145" y="1903"/>
                    <a:chExt cx="397" cy="476"/>
                  </a:xfrm>
                </p:grpSpPr>
                <p:sp>
                  <p:nvSpPr>
                    <p:cNvPr id="42035" name="Freeform 42"/>
                    <p:cNvSpPr>
                      <a:spLocks/>
                    </p:cNvSpPr>
                    <p:nvPr/>
                  </p:nvSpPr>
                  <p:spPr bwMode="auto">
                    <a:xfrm>
                      <a:off x="5176" y="1930"/>
                      <a:ext cx="366" cy="449"/>
                    </a:xfrm>
                    <a:custGeom>
                      <a:avLst/>
                      <a:gdLst>
                        <a:gd name="T0" fmla="*/ 0 w 1467"/>
                        <a:gd name="T1" fmla="*/ 0 h 1349"/>
                        <a:gd name="T2" fmla="*/ 0 w 1467"/>
                        <a:gd name="T3" fmla="*/ 0 h 1349"/>
                        <a:gd name="T4" fmla="*/ 0 w 1467"/>
                        <a:gd name="T5" fmla="*/ 0 h 1349"/>
                        <a:gd name="T6" fmla="*/ 0 w 1467"/>
                        <a:gd name="T7" fmla="*/ 0 h 1349"/>
                        <a:gd name="T8" fmla="*/ 0 w 1467"/>
                        <a:gd name="T9" fmla="*/ 0 h 1349"/>
                        <a:gd name="T10" fmla="*/ 0 60000 65536"/>
                        <a:gd name="T11" fmla="*/ 0 60000 65536"/>
                        <a:gd name="T12" fmla="*/ 0 60000 65536"/>
                        <a:gd name="T13" fmla="*/ 0 60000 65536"/>
                        <a:gd name="T14" fmla="*/ 0 60000 65536"/>
                        <a:gd name="T15" fmla="*/ 0 w 1467"/>
                        <a:gd name="T16" fmla="*/ 0 h 1349"/>
                        <a:gd name="T17" fmla="*/ 1467 w 1467"/>
                        <a:gd name="T18" fmla="*/ 1349 h 1349"/>
                      </a:gdLst>
                      <a:ahLst/>
                      <a:cxnLst>
                        <a:cxn ang="T10">
                          <a:pos x="T0" y="T1"/>
                        </a:cxn>
                        <a:cxn ang="T11">
                          <a:pos x="T2" y="T3"/>
                        </a:cxn>
                        <a:cxn ang="T12">
                          <a:pos x="T4" y="T5"/>
                        </a:cxn>
                        <a:cxn ang="T13">
                          <a:pos x="T6" y="T7"/>
                        </a:cxn>
                        <a:cxn ang="T14">
                          <a:pos x="T8" y="T9"/>
                        </a:cxn>
                      </a:cxnLst>
                      <a:rect l="T15" t="T16" r="T17" b="T18"/>
                      <a:pathLst>
                        <a:path w="1467" h="1349">
                          <a:moveTo>
                            <a:pt x="0" y="1349"/>
                          </a:moveTo>
                          <a:lnTo>
                            <a:pt x="0" y="614"/>
                          </a:lnTo>
                          <a:lnTo>
                            <a:pt x="1467" y="0"/>
                          </a:lnTo>
                          <a:lnTo>
                            <a:pt x="1463" y="689"/>
                          </a:lnTo>
                          <a:lnTo>
                            <a:pt x="0" y="1349"/>
                          </a:lnTo>
                          <a:close/>
                        </a:path>
                      </a:pathLst>
                    </a:custGeom>
                    <a:solidFill>
                      <a:srgbClr val="404040"/>
                    </a:solidFill>
                    <a:ln w="4763">
                      <a:solidFill>
                        <a:srgbClr val="C0C0C0"/>
                      </a:solidFill>
                      <a:round/>
                      <a:headEnd/>
                      <a:tailEnd/>
                    </a:ln>
                  </p:spPr>
                  <p:txBody>
                    <a:bodyPr/>
                    <a:lstStyle/>
                    <a:p>
                      <a:endParaRPr lang="zh-CN" altLang="en-US"/>
                    </a:p>
                  </p:txBody>
                </p:sp>
                <p:sp>
                  <p:nvSpPr>
                    <p:cNvPr id="42036" name="Freeform 43"/>
                    <p:cNvSpPr>
                      <a:spLocks/>
                    </p:cNvSpPr>
                    <p:nvPr/>
                  </p:nvSpPr>
                  <p:spPr bwMode="auto">
                    <a:xfrm>
                      <a:off x="5145" y="2109"/>
                      <a:ext cx="31" cy="270"/>
                    </a:xfrm>
                    <a:custGeom>
                      <a:avLst/>
                      <a:gdLst>
                        <a:gd name="T0" fmla="*/ 0 w 121"/>
                        <a:gd name="T1" fmla="*/ 0 h 811"/>
                        <a:gd name="T2" fmla="*/ 0 w 121"/>
                        <a:gd name="T3" fmla="*/ 0 h 811"/>
                        <a:gd name="T4" fmla="*/ 0 w 121"/>
                        <a:gd name="T5" fmla="*/ 0 h 811"/>
                        <a:gd name="T6" fmla="*/ 0 w 121"/>
                        <a:gd name="T7" fmla="*/ 0 h 811"/>
                        <a:gd name="T8" fmla="*/ 0 w 121"/>
                        <a:gd name="T9" fmla="*/ 0 h 811"/>
                        <a:gd name="T10" fmla="*/ 0 60000 65536"/>
                        <a:gd name="T11" fmla="*/ 0 60000 65536"/>
                        <a:gd name="T12" fmla="*/ 0 60000 65536"/>
                        <a:gd name="T13" fmla="*/ 0 60000 65536"/>
                        <a:gd name="T14" fmla="*/ 0 60000 65536"/>
                        <a:gd name="T15" fmla="*/ 0 w 121"/>
                        <a:gd name="T16" fmla="*/ 0 h 811"/>
                        <a:gd name="T17" fmla="*/ 121 w 121"/>
                        <a:gd name="T18" fmla="*/ 811 h 811"/>
                      </a:gdLst>
                      <a:ahLst/>
                      <a:cxnLst>
                        <a:cxn ang="T10">
                          <a:pos x="T0" y="T1"/>
                        </a:cxn>
                        <a:cxn ang="T11">
                          <a:pos x="T2" y="T3"/>
                        </a:cxn>
                        <a:cxn ang="T12">
                          <a:pos x="T4" y="T5"/>
                        </a:cxn>
                        <a:cxn ang="T13">
                          <a:pos x="T6" y="T7"/>
                        </a:cxn>
                        <a:cxn ang="T14">
                          <a:pos x="T8" y="T9"/>
                        </a:cxn>
                      </a:cxnLst>
                      <a:rect l="T15" t="T16" r="T17" b="T18"/>
                      <a:pathLst>
                        <a:path w="121" h="811">
                          <a:moveTo>
                            <a:pt x="1" y="0"/>
                          </a:moveTo>
                          <a:lnTo>
                            <a:pt x="121" y="76"/>
                          </a:lnTo>
                          <a:lnTo>
                            <a:pt x="121" y="811"/>
                          </a:lnTo>
                          <a:lnTo>
                            <a:pt x="0" y="734"/>
                          </a:lnTo>
                          <a:lnTo>
                            <a:pt x="1" y="0"/>
                          </a:lnTo>
                          <a:close/>
                        </a:path>
                      </a:pathLst>
                    </a:custGeom>
                    <a:solidFill>
                      <a:srgbClr val="606060"/>
                    </a:solidFill>
                    <a:ln w="4763">
                      <a:solidFill>
                        <a:srgbClr val="C0C0C0"/>
                      </a:solidFill>
                      <a:round/>
                      <a:headEnd/>
                      <a:tailEnd/>
                    </a:ln>
                  </p:spPr>
                  <p:txBody>
                    <a:bodyPr/>
                    <a:lstStyle/>
                    <a:p>
                      <a:endParaRPr lang="zh-CN" altLang="en-US"/>
                    </a:p>
                  </p:txBody>
                </p:sp>
                <p:sp>
                  <p:nvSpPr>
                    <p:cNvPr id="42037" name="Freeform 44"/>
                    <p:cNvSpPr>
                      <a:spLocks/>
                    </p:cNvSpPr>
                    <p:nvPr/>
                  </p:nvSpPr>
                  <p:spPr bwMode="auto">
                    <a:xfrm>
                      <a:off x="5145" y="1903"/>
                      <a:ext cx="397" cy="231"/>
                    </a:xfrm>
                    <a:custGeom>
                      <a:avLst/>
                      <a:gdLst>
                        <a:gd name="T0" fmla="*/ 0 w 1588"/>
                        <a:gd name="T1" fmla="*/ 0 h 695"/>
                        <a:gd name="T2" fmla="*/ 0 w 1588"/>
                        <a:gd name="T3" fmla="*/ 0 h 695"/>
                        <a:gd name="T4" fmla="*/ 0 w 1588"/>
                        <a:gd name="T5" fmla="*/ 0 h 695"/>
                        <a:gd name="T6" fmla="*/ 0 w 1588"/>
                        <a:gd name="T7" fmla="*/ 0 h 695"/>
                        <a:gd name="T8" fmla="*/ 0 w 1588"/>
                        <a:gd name="T9" fmla="*/ 0 h 695"/>
                        <a:gd name="T10" fmla="*/ 0 60000 65536"/>
                        <a:gd name="T11" fmla="*/ 0 60000 65536"/>
                        <a:gd name="T12" fmla="*/ 0 60000 65536"/>
                        <a:gd name="T13" fmla="*/ 0 60000 65536"/>
                        <a:gd name="T14" fmla="*/ 0 60000 65536"/>
                        <a:gd name="T15" fmla="*/ 0 w 1588"/>
                        <a:gd name="T16" fmla="*/ 0 h 695"/>
                        <a:gd name="T17" fmla="*/ 1588 w 1588"/>
                        <a:gd name="T18" fmla="*/ 695 h 695"/>
                      </a:gdLst>
                      <a:ahLst/>
                      <a:cxnLst>
                        <a:cxn ang="T10">
                          <a:pos x="T0" y="T1"/>
                        </a:cxn>
                        <a:cxn ang="T11">
                          <a:pos x="T2" y="T3"/>
                        </a:cxn>
                        <a:cxn ang="T12">
                          <a:pos x="T4" y="T5"/>
                        </a:cxn>
                        <a:cxn ang="T13">
                          <a:pos x="T6" y="T7"/>
                        </a:cxn>
                        <a:cxn ang="T14">
                          <a:pos x="T8" y="T9"/>
                        </a:cxn>
                      </a:cxnLst>
                      <a:rect l="T15" t="T16" r="T17" b="T18"/>
                      <a:pathLst>
                        <a:path w="1588" h="695">
                          <a:moveTo>
                            <a:pt x="0" y="618"/>
                          </a:moveTo>
                          <a:lnTo>
                            <a:pt x="121" y="695"/>
                          </a:lnTo>
                          <a:lnTo>
                            <a:pt x="1588" y="81"/>
                          </a:lnTo>
                          <a:lnTo>
                            <a:pt x="1466" y="0"/>
                          </a:lnTo>
                          <a:lnTo>
                            <a:pt x="0" y="618"/>
                          </a:lnTo>
                          <a:close/>
                        </a:path>
                      </a:pathLst>
                    </a:custGeom>
                    <a:solidFill>
                      <a:srgbClr val="A0A0A0"/>
                    </a:solidFill>
                    <a:ln w="4763">
                      <a:solidFill>
                        <a:srgbClr val="C0C0C0"/>
                      </a:solidFill>
                      <a:round/>
                      <a:headEnd/>
                      <a:tailEnd/>
                    </a:ln>
                  </p:spPr>
                  <p:txBody>
                    <a:bodyPr/>
                    <a:lstStyle/>
                    <a:p>
                      <a:endParaRPr lang="zh-CN" altLang="en-US"/>
                    </a:p>
                  </p:txBody>
                </p:sp>
              </p:grpSp>
            </p:grpSp>
            <p:grpSp>
              <p:nvGrpSpPr>
                <p:cNvPr id="15" name="Group 45"/>
                <p:cNvGrpSpPr>
                  <a:grpSpLocks/>
                </p:cNvGrpSpPr>
                <p:nvPr/>
              </p:nvGrpSpPr>
              <p:grpSpPr bwMode="auto">
                <a:xfrm>
                  <a:off x="5311" y="2059"/>
                  <a:ext cx="120" cy="185"/>
                  <a:chOff x="5311" y="2059"/>
                  <a:chExt cx="120" cy="185"/>
                </a:xfrm>
              </p:grpSpPr>
              <p:grpSp>
                <p:nvGrpSpPr>
                  <p:cNvPr id="16" name="Group 46"/>
                  <p:cNvGrpSpPr>
                    <a:grpSpLocks/>
                  </p:cNvGrpSpPr>
                  <p:nvPr/>
                </p:nvGrpSpPr>
                <p:grpSpPr bwMode="auto">
                  <a:xfrm>
                    <a:off x="5311" y="2059"/>
                    <a:ext cx="120" cy="185"/>
                    <a:chOff x="5311" y="2059"/>
                    <a:chExt cx="120" cy="185"/>
                  </a:xfrm>
                </p:grpSpPr>
                <p:sp>
                  <p:nvSpPr>
                    <p:cNvPr id="42025" name="Oval 47"/>
                    <p:cNvSpPr>
                      <a:spLocks noChangeArrowheads="1"/>
                    </p:cNvSpPr>
                    <p:nvPr/>
                  </p:nvSpPr>
                  <p:spPr bwMode="auto">
                    <a:xfrm>
                      <a:off x="5311" y="2059"/>
                      <a:ext cx="115" cy="180"/>
                    </a:xfrm>
                    <a:prstGeom prst="ellipse">
                      <a:avLst/>
                    </a:prstGeom>
                    <a:solidFill>
                      <a:srgbClr val="000000"/>
                    </a:solidFill>
                    <a:ln w="4763">
                      <a:solidFill>
                        <a:srgbClr val="000000"/>
                      </a:solidFill>
                      <a:round/>
                      <a:headEnd/>
                      <a:tailEnd/>
                    </a:ln>
                  </p:spPr>
                  <p:txBody>
                    <a:bodyPr/>
                    <a:lstStyle/>
                    <a:p>
                      <a:endParaRPr lang="zh-CN" altLang="zh-CN"/>
                    </a:p>
                  </p:txBody>
                </p:sp>
                <p:sp>
                  <p:nvSpPr>
                    <p:cNvPr id="42026" name="Oval 48"/>
                    <p:cNvSpPr>
                      <a:spLocks noChangeArrowheads="1"/>
                    </p:cNvSpPr>
                    <p:nvPr/>
                  </p:nvSpPr>
                  <p:spPr bwMode="auto">
                    <a:xfrm>
                      <a:off x="5316" y="2065"/>
                      <a:ext cx="115" cy="179"/>
                    </a:xfrm>
                    <a:prstGeom prst="ellipse">
                      <a:avLst/>
                    </a:prstGeom>
                    <a:solidFill>
                      <a:srgbClr val="606060"/>
                    </a:solidFill>
                    <a:ln w="4763">
                      <a:solidFill>
                        <a:srgbClr val="000000"/>
                      </a:solidFill>
                      <a:round/>
                      <a:headEnd/>
                      <a:tailEnd/>
                    </a:ln>
                  </p:spPr>
                  <p:txBody>
                    <a:bodyPr/>
                    <a:lstStyle/>
                    <a:p>
                      <a:endParaRPr lang="zh-CN" altLang="zh-CN"/>
                    </a:p>
                  </p:txBody>
                </p:sp>
              </p:grpSp>
              <p:sp>
                <p:nvSpPr>
                  <p:cNvPr id="42024" name="Freeform 49"/>
                  <p:cNvSpPr>
                    <a:spLocks/>
                  </p:cNvSpPr>
                  <p:nvPr/>
                </p:nvSpPr>
                <p:spPr bwMode="auto">
                  <a:xfrm>
                    <a:off x="5363" y="2101"/>
                    <a:ext cx="15" cy="100"/>
                  </a:xfrm>
                  <a:custGeom>
                    <a:avLst/>
                    <a:gdLst>
                      <a:gd name="T0" fmla="*/ 0 w 61"/>
                      <a:gd name="T1" fmla="*/ 0 h 299"/>
                      <a:gd name="T2" fmla="*/ 0 w 61"/>
                      <a:gd name="T3" fmla="*/ 0 h 299"/>
                      <a:gd name="T4" fmla="*/ 0 w 61"/>
                      <a:gd name="T5" fmla="*/ 0 h 299"/>
                      <a:gd name="T6" fmla="*/ 0 w 61"/>
                      <a:gd name="T7" fmla="*/ 0 h 299"/>
                      <a:gd name="T8" fmla="*/ 0 w 61"/>
                      <a:gd name="T9" fmla="*/ 0 h 299"/>
                      <a:gd name="T10" fmla="*/ 0 60000 65536"/>
                      <a:gd name="T11" fmla="*/ 0 60000 65536"/>
                      <a:gd name="T12" fmla="*/ 0 60000 65536"/>
                      <a:gd name="T13" fmla="*/ 0 60000 65536"/>
                      <a:gd name="T14" fmla="*/ 0 60000 65536"/>
                      <a:gd name="T15" fmla="*/ 0 w 61"/>
                      <a:gd name="T16" fmla="*/ 0 h 299"/>
                      <a:gd name="T17" fmla="*/ 61 w 61"/>
                      <a:gd name="T18" fmla="*/ 299 h 299"/>
                    </a:gdLst>
                    <a:ahLst/>
                    <a:cxnLst>
                      <a:cxn ang="T10">
                        <a:pos x="T0" y="T1"/>
                      </a:cxn>
                      <a:cxn ang="T11">
                        <a:pos x="T2" y="T3"/>
                      </a:cxn>
                      <a:cxn ang="T12">
                        <a:pos x="T4" y="T5"/>
                      </a:cxn>
                      <a:cxn ang="T13">
                        <a:pos x="T6" y="T7"/>
                      </a:cxn>
                      <a:cxn ang="T14">
                        <a:pos x="T8" y="T9"/>
                      </a:cxn>
                    </a:cxnLst>
                    <a:rect l="T15" t="T16" r="T17" b="T18"/>
                    <a:pathLst>
                      <a:path w="61" h="299">
                        <a:moveTo>
                          <a:pt x="0" y="20"/>
                        </a:moveTo>
                        <a:lnTo>
                          <a:pt x="61" y="0"/>
                        </a:lnTo>
                        <a:lnTo>
                          <a:pt x="61" y="280"/>
                        </a:lnTo>
                        <a:lnTo>
                          <a:pt x="0" y="299"/>
                        </a:lnTo>
                        <a:lnTo>
                          <a:pt x="0" y="20"/>
                        </a:lnTo>
                        <a:close/>
                      </a:path>
                    </a:pathLst>
                  </a:custGeom>
                  <a:solidFill>
                    <a:srgbClr val="404040"/>
                  </a:solidFill>
                  <a:ln w="4763">
                    <a:solidFill>
                      <a:srgbClr val="C0C0C0"/>
                    </a:solidFill>
                    <a:round/>
                    <a:headEnd/>
                    <a:tailEnd/>
                  </a:ln>
                </p:spPr>
                <p:txBody>
                  <a:bodyPr/>
                  <a:lstStyle/>
                  <a:p>
                    <a:endParaRPr lang="zh-CN" altLang="en-US"/>
                  </a:p>
                </p:txBody>
              </p:sp>
            </p:grpSp>
          </p:grpSp>
        </p:grpSp>
        <p:grpSp>
          <p:nvGrpSpPr>
            <p:cNvPr id="17" name="Group 50"/>
            <p:cNvGrpSpPr>
              <a:grpSpLocks/>
            </p:cNvGrpSpPr>
            <p:nvPr/>
          </p:nvGrpSpPr>
          <p:grpSpPr bwMode="auto">
            <a:xfrm>
              <a:off x="5370" y="2057"/>
              <a:ext cx="600" cy="262"/>
              <a:chOff x="5370" y="2057"/>
              <a:chExt cx="600" cy="262"/>
            </a:xfrm>
          </p:grpSpPr>
          <p:sp>
            <p:nvSpPr>
              <p:cNvPr id="41993" name="Freeform 51"/>
              <p:cNvSpPr>
                <a:spLocks/>
              </p:cNvSpPr>
              <p:nvPr/>
            </p:nvSpPr>
            <p:spPr bwMode="auto">
              <a:xfrm>
                <a:off x="5482" y="2157"/>
                <a:ext cx="71" cy="30"/>
              </a:xfrm>
              <a:custGeom>
                <a:avLst/>
                <a:gdLst>
                  <a:gd name="T0" fmla="*/ 0 w 281"/>
                  <a:gd name="T1" fmla="*/ 0 h 88"/>
                  <a:gd name="T2" fmla="*/ 0 w 281"/>
                  <a:gd name="T3" fmla="*/ 0 h 88"/>
                  <a:gd name="T4" fmla="*/ 0 w 281"/>
                  <a:gd name="T5" fmla="*/ 0 h 88"/>
                  <a:gd name="T6" fmla="*/ 0 w 281"/>
                  <a:gd name="T7" fmla="*/ 0 h 88"/>
                  <a:gd name="T8" fmla="*/ 0 w 281"/>
                  <a:gd name="T9" fmla="*/ 0 h 88"/>
                  <a:gd name="T10" fmla="*/ 0 w 281"/>
                  <a:gd name="T11" fmla="*/ 0 h 88"/>
                  <a:gd name="T12" fmla="*/ 0 w 281"/>
                  <a:gd name="T13" fmla="*/ 0 h 88"/>
                  <a:gd name="T14" fmla="*/ 0 w 281"/>
                  <a:gd name="T15" fmla="*/ 0 h 88"/>
                  <a:gd name="T16" fmla="*/ 0 w 281"/>
                  <a:gd name="T17" fmla="*/ 0 h 88"/>
                  <a:gd name="T18" fmla="*/ 0 w 281"/>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1"/>
                  <a:gd name="T31" fmla="*/ 0 h 88"/>
                  <a:gd name="T32" fmla="*/ 281 w 281"/>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1" h="88">
                    <a:moveTo>
                      <a:pt x="0" y="88"/>
                    </a:moveTo>
                    <a:lnTo>
                      <a:pt x="14" y="61"/>
                    </a:lnTo>
                    <a:lnTo>
                      <a:pt x="40" y="36"/>
                    </a:lnTo>
                    <a:lnTo>
                      <a:pt x="76" y="16"/>
                    </a:lnTo>
                    <a:lnTo>
                      <a:pt x="109" y="6"/>
                    </a:lnTo>
                    <a:lnTo>
                      <a:pt x="152" y="0"/>
                    </a:lnTo>
                    <a:lnTo>
                      <a:pt x="192" y="2"/>
                    </a:lnTo>
                    <a:lnTo>
                      <a:pt x="234" y="13"/>
                    </a:lnTo>
                    <a:lnTo>
                      <a:pt x="257" y="23"/>
                    </a:lnTo>
                    <a:lnTo>
                      <a:pt x="281" y="38"/>
                    </a:lnTo>
                  </a:path>
                </a:pathLst>
              </a:custGeom>
              <a:noFill/>
              <a:ln w="15875">
                <a:solidFill>
                  <a:srgbClr val="C0C0C0"/>
                </a:solidFill>
                <a:round/>
                <a:headEnd/>
                <a:tailEnd/>
              </a:ln>
            </p:spPr>
            <p:txBody>
              <a:bodyPr/>
              <a:lstStyle/>
              <a:p>
                <a:endParaRPr lang="zh-CN" altLang="en-US"/>
              </a:p>
            </p:txBody>
          </p:sp>
          <p:grpSp>
            <p:nvGrpSpPr>
              <p:cNvPr id="18" name="Group 52"/>
              <p:cNvGrpSpPr>
                <a:grpSpLocks/>
              </p:cNvGrpSpPr>
              <p:nvPr/>
            </p:nvGrpSpPr>
            <p:grpSpPr bwMode="auto">
              <a:xfrm>
                <a:off x="5370" y="2067"/>
                <a:ext cx="152" cy="252"/>
                <a:chOff x="5370" y="2067"/>
                <a:chExt cx="152" cy="252"/>
              </a:xfrm>
            </p:grpSpPr>
            <p:grpSp>
              <p:nvGrpSpPr>
                <p:cNvPr id="19" name="Group 53"/>
                <p:cNvGrpSpPr>
                  <a:grpSpLocks/>
                </p:cNvGrpSpPr>
                <p:nvPr/>
              </p:nvGrpSpPr>
              <p:grpSpPr bwMode="auto">
                <a:xfrm>
                  <a:off x="5370" y="2106"/>
                  <a:ext cx="132" cy="181"/>
                  <a:chOff x="5370" y="2106"/>
                  <a:chExt cx="132" cy="181"/>
                </a:xfrm>
              </p:grpSpPr>
              <p:sp>
                <p:nvSpPr>
                  <p:cNvPr id="42016" name="Freeform 54"/>
                  <p:cNvSpPr>
                    <a:spLocks/>
                  </p:cNvSpPr>
                  <p:nvPr/>
                </p:nvSpPr>
                <p:spPr bwMode="auto">
                  <a:xfrm>
                    <a:off x="5370" y="2111"/>
                    <a:ext cx="122" cy="176"/>
                  </a:xfrm>
                  <a:custGeom>
                    <a:avLst/>
                    <a:gdLst>
                      <a:gd name="T0" fmla="*/ 0 w 490"/>
                      <a:gd name="T1" fmla="*/ 0 h 528"/>
                      <a:gd name="T2" fmla="*/ 0 w 490"/>
                      <a:gd name="T3" fmla="*/ 0 h 528"/>
                      <a:gd name="T4" fmla="*/ 0 w 490"/>
                      <a:gd name="T5" fmla="*/ 0 h 528"/>
                      <a:gd name="T6" fmla="*/ 0 w 490"/>
                      <a:gd name="T7" fmla="*/ 0 h 528"/>
                      <a:gd name="T8" fmla="*/ 0 w 490"/>
                      <a:gd name="T9" fmla="*/ 0 h 528"/>
                      <a:gd name="T10" fmla="*/ 0 60000 65536"/>
                      <a:gd name="T11" fmla="*/ 0 60000 65536"/>
                      <a:gd name="T12" fmla="*/ 0 60000 65536"/>
                      <a:gd name="T13" fmla="*/ 0 60000 65536"/>
                      <a:gd name="T14" fmla="*/ 0 60000 65536"/>
                      <a:gd name="T15" fmla="*/ 0 w 490"/>
                      <a:gd name="T16" fmla="*/ 0 h 528"/>
                      <a:gd name="T17" fmla="*/ 490 w 490"/>
                      <a:gd name="T18" fmla="*/ 528 h 528"/>
                    </a:gdLst>
                    <a:ahLst/>
                    <a:cxnLst>
                      <a:cxn ang="T10">
                        <a:pos x="T0" y="T1"/>
                      </a:cxn>
                      <a:cxn ang="T11">
                        <a:pos x="T2" y="T3"/>
                      </a:cxn>
                      <a:cxn ang="T12">
                        <a:pos x="T4" y="T5"/>
                      </a:cxn>
                      <a:cxn ang="T13">
                        <a:pos x="T6" y="T7"/>
                      </a:cxn>
                      <a:cxn ang="T14">
                        <a:pos x="T8" y="T9"/>
                      </a:cxn>
                    </a:cxnLst>
                    <a:rect l="T15" t="T16" r="T17" b="T18"/>
                    <a:pathLst>
                      <a:path w="490" h="528">
                        <a:moveTo>
                          <a:pt x="0" y="0"/>
                        </a:moveTo>
                        <a:lnTo>
                          <a:pt x="0" y="246"/>
                        </a:lnTo>
                        <a:lnTo>
                          <a:pt x="490" y="528"/>
                        </a:lnTo>
                        <a:lnTo>
                          <a:pt x="490" y="285"/>
                        </a:lnTo>
                        <a:lnTo>
                          <a:pt x="0" y="0"/>
                        </a:lnTo>
                        <a:close/>
                      </a:path>
                    </a:pathLst>
                  </a:custGeom>
                  <a:solidFill>
                    <a:srgbClr val="A0A000"/>
                  </a:solidFill>
                  <a:ln w="9525">
                    <a:noFill/>
                    <a:round/>
                    <a:headEnd/>
                    <a:tailEnd/>
                  </a:ln>
                </p:spPr>
                <p:txBody>
                  <a:bodyPr/>
                  <a:lstStyle/>
                  <a:p>
                    <a:endParaRPr lang="zh-CN" altLang="en-US"/>
                  </a:p>
                </p:txBody>
              </p:sp>
              <p:sp>
                <p:nvSpPr>
                  <p:cNvPr id="42017" name="Freeform 55"/>
                  <p:cNvSpPr>
                    <a:spLocks/>
                  </p:cNvSpPr>
                  <p:nvPr/>
                </p:nvSpPr>
                <p:spPr bwMode="auto">
                  <a:xfrm>
                    <a:off x="5370" y="2106"/>
                    <a:ext cx="132" cy="100"/>
                  </a:xfrm>
                  <a:custGeom>
                    <a:avLst/>
                    <a:gdLst>
                      <a:gd name="T0" fmla="*/ 0 w 529"/>
                      <a:gd name="T1" fmla="*/ 0 h 300"/>
                      <a:gd name="T2" fmla="*/ 0 w 529"/>
                      <a:gd name="T3" fmla="*/ 0 h 300"/>
                      <a:gd name="T4" fmla="*/ 0 w 529"/>
                      <a:gd name="T5" fmla="*/ 0 h 300"/>
                      <a:gd name="T6" fmla="*/ 0 w 529"/>
                      <a:gd name="T7" fmla="*/ 0 h 300"/>
                      <a:gd name="T8" fmla="*/ 0 w 529"/>
                      <a:gd name="T9" fmla="*/ 0 h 300"/>
                      <a:gd name="T10" fmla="*/ 0 60000 65536"/>
                      <a:gd name="T11" fmla="*/ 0 60000 65536"/>
                      <a:gd name="T12" fmla="*/ 0 60000 65536"/>
                      <a:gd name="T13" fmla="*/ 0 60000 65536"/>
                      <a:gd name="T14" fmla="*/ 0 60000 65536"/>
                      <a:gd name="T15" fmla="*/ 0 w 529"/>
                      <a:gd name="T16" fmla="*/ 0 h 300"/>
                      <a:gd name="T17" fmla="*/ 529 w 529"/>
                      <a:gd name="T18" fmla="*/ 300 h 300"/>
                    </a:gdLst>
                    <a:ahLst/>
                    <a:cxnLst>
                      <a:cxn ang="T10">
                        <a:pos x="T0" y="T1"/>
                      </a:cxn>
                      <a:cxn ang="T11">
                        <a:pos x="T2" y="T3"/>
                      </a:cxn>
                      <a:cxn ang="T12">
                        <a:pos x="T4" y="T5"/>
                      </a:cxn>
                      <a:cxn ang="T13">
                        <a:pos x="T6" y="T7"/>
                      </a:cxn>
                      <a:cxn ang="T14">
                        <a:pos x="T8" y="T9"/>
                      </a:cxn>
                    </a:cxnLst>
                    <a:rect l="T15" t="T16" r="T17" b="T18"/>
                    <a:pathLst>
                      <a:path w="529" h="300">
                        <a:moveTo>
                          <a:pt x="0" y="15"/>
                        </a:moveTo>
                        <a:lnTo>
                          <a:pt x="489" y="300"/>
                        </a:lnTo>
                        <a:lnTo>
                          <a:pt x="529" y="286"/>
                        </a:lnTo>
                        <a:lnTo>
                          <a:pt x="37" y="0"/>
                        </a:lnTo>
                        <a:lnTo>
                          <a:pt x="0" y="15"/>
                        </a:lnTo>
                        <a:close/>
                      </a:path>
                    </a:pathLst>
                  </a:custGeom>
                  <a:solidFill>
                    <a:srgbClr val="FFFF00"/>
                  </a:solidFill>
                  <a:ln w="9525">
                    <a:noFill/>
                    <a:round/>
                    <a:headEnd/>
                    <a:tailEnd/>
                  </a:ln>
                </p:spPr>
                <p:txBody>
                  <a:bodyPr/>
                  <a:lstStyle/>
                  <a:p>
                    <a:endParaRPr lang="zh-CN" altLang="en-US"/>
                  </a:p>
                </p:txBody>
              </p:sp>
              <p:sp>
                <p:nvSpPr>
                  <p:cNvPr id="42018" name="Freeform 56"/>
                  <p:cNvSpPr>
                    <a:spLocks/>
                  </p:cNvSpPr>
                  <p:nvPr/>
                </p:nvSpPr>
                <p:spPr bwMode="auto">
                  <a:xfrm>
                    <a:off x="5491" y="2201"/>
                    <a:ext cx="11" cy="85"/>
                  </a:xfrm>
                  <a:custGeom>
                    <a:avLst/>
                    <a:gdLst>
                      <a:gd name="T0" fmla="*/ 0 w 41"/>
                      <a:gd name="T1" fmla="*/ 0 h 255"/>
                      <a:gd name="T2" fmla="*/ 0 w 41"/>
                      <a:gd name="T3" fmla="*/ 0 h 255"/>
                      <a:gd name="T4" fmla="*/ 0 w 41"/>
                      <a:gd name="T5" fmla="*/ 0 h 255"/>
                      <a:gd name="T6" fmla="*/ 0 w 41"/>
                      <a:gd name="T7" fmla="*/ 0 h 255"/>
                      <a:gd name="T8" fmla="*/ 0 w 41"/>
                      <a:gd name="T9" fmla="*/ 0 h 255"/>
                      <a:gd name="T10" fmla="*/ 0 60000 65536"/>
                      <a:gd name="T11" fmla="*/ 0 60000 65536"/>
                      <a:gd name="T12" fmla="*/ 0 60000 65536"/>
                      <a:gd name="T13" fmla="*/ 0 60000 65536"/>
                      <a:gd name="T14" fmla="*/ 0 60000 65536"/>
                      <a:gd name="T15" fmla="*/ 0 w 41"/>
                      <a:gd name="T16" fmla="*/ 0 h 255"/>
                      <a:gd name="T17" fmla="*/ 41 w 41"/>
                      <a:gd name="T18" fmla="*/ 255 h 255"/>
                    </a:gdLst>
                    <a:ahLst/>
                    <a:cxnLst>
                      <a:cxn ang="T10">
                        <a:pos x="T0" y="T1"/>
                      </a:cxn>
                      <a:cxn ang="T11">
                        <a:pos x="T2" y="T3"/>
                      </a:cxn>
                      <a:cxn ang="T12">
                        <a:pos x="T4" y="T5"/>
                      </a:cxn>
                      <a:cxn ang="T13">
                        <a:pos x="T6" y="T7"/>
                      </a:cxn>
                      <a:cxn ang="T14">
                        <a:pos x="T8" y="T9"/>
                      </a:cxn>
                    </a:cxnLst>
                    <a:rect l="T15" t="T16" r="T17" b="T18"/>
                    <a:pathLst>
                      <a:path w="41" h="255">
                        <a:moveTo>
                          <a:pt x="0" y="14"/>
                        </a:moveTo>
                        <a:lnTo>
                          <a:pt x="41" y="0"/>
                        </a:lnTo>
                        <a:lnTo>
                          <a:pt x="41" y="243"/>
                        </a:lnTo>
                        <a:lnTo>
                          <a:pt x="0" y="255"/>
                        </a:lnTo>
                        <a:lnTo>
                          <a:pt x="0" y="14"/>
                        </a:lnTo>
                        <a:close/>
                      </a:path>
                    </a:pathLst>
                  </a:custGeom>
                  <a:solidFill>
                    <a:srgbClr val="606000"/>
                  </a:solidFill>
                  <a:ln w="9525">
                    <a:noFill/>
                    <a:round/>
                    <a:headEnd/>
                    <a:tailEnd/>
                  </a:ln>
                </p:spPr>
                <p:txBody>
                  <a:bodyPr/>
                  <a:lstStyle/>
                  <a:p>
                    <a:endParaRPr lang="zh-CN" altLang="en-US"/>
                  </a:p>
                </p:txBody>
              </p:sp>
            </p:grpSp>
            <p:grpSp>
              <p:nvGrpSpPr>
                <p:cNvPr id="20" name="Group 57"/>
                <p:cNvGrpSpPr>
                  <a:grpSpLocks/>
                </p:cNvGrpSpPr>
                <p:nvPr/>
              </p:nvGrpSpPr>
              <p:grpSpPr bwMode="auto">
                <a:xfrm>
                  <a:off x="5398" y="2067"/>
                  <a:ext cx="124" cy="252"/>
                  <a:chOff x="5398" y="2067"/>
                  <a:chExt cx="124" cy="252"/>
                </a:xfrm>
              </p:grpSpPr>
              <p:sp>
                <p:nvSpPr>
                  <p:cNvPr id="42012" name="Oval 58"/>
                  <p:cNvSpPr>
                    <a:spLocks noChangeArrowheads="1"/>
                  </p:cNvSpPr>
                  <p:nvPr/>
                </p:nvSpPr>
                <p:spPr bwMode="auto">
                  <a:xfrm>
                    <a:off x="5408" y="2067"/>
                    <a:ext cx="114" cy="247"/>
                  </a:xfrm>
                  <a:prstGeom prst="ellipse">
                    <a:avLst/>
                  </a:prstGeom>
                  <a:solidFill>
                    <a:srgbClr val="FFFF00"/>
                  </a:solidFill>
                  <a:ln w="9525">
                    <a:noFill/>
                    <a:round/>
                    <a:headEnd/>
                    <a:tailEnd/>
                  </a:ln>
                </p:spPr>
                <p:txBody>
                  <a:bodyPr/>
                  <a:lstStyle/>
                  <a:p>
                    <a:endParaRPr lang="zh-CN" altLang="zh-CN"/>
                  </a:p>
                </p:txBody>
              </p:sp>
              <p:sp>
                <p:nvSpPr>
                  <p:cNvPr id="42013" name="Oval 59"/>
                  <p:cNvSpPr>
                    <a:spLocks noChangeArrowheads="1"/>
                  </p:cNvSpPr>
                  <p:nvPr/>
                </p:nvSpPr>
                <p:spPr bwMode="auto">
                  <a:xfrm>
                    <a:off x="5398" y="2072"/>
                    <a:ext cx="115" cy="247"/>
                  </a:xfrm>
                  <a:prstGeom prst="ellipse">
                    <a:avLst/>
                  </a:prstGeom>
                  <a:solidFill>
                    <a:srgbClr val="A0A000"/>
                  </a:solidFill>
                  <a:ln w="9525">
                    <a:noFill/>
                    <a:round/>
                    <a:headEnd/>
                    <a:tailEnd/>
                  </a:ln>
                </p:spPr>
                <p:txBody>
                  <a:bodyPr/>
                  <a:lstStyle/>
                  <a:p>
                    <a:endParaRPr lang="zh-CN" altLang="zh-CN"/>
                  </a:p>
                </p:txBody>
              </p:sp>
              <p:sp>
                <p:nvSpPr>
                  <p:cNvPr id="42014" name="Oval 60"/>
                  <p:cNvSpPr>
                    <a:spLocks noChangeArrowheads="1"/>
                  </p:cNvSpPr>
                  <p:nvPr/>
                </p:nvSpPr>
                <p:spPr bwMode="auto">
                  <a:xfrm>
                    <a:off x="5464" y="2184"/>
                    <a:ext cx="31" cy="53"/>
                  </a:xfrm>
                  <a:prstGeom prst="ellipse">
                    <a:avLst/>
                  </a:prstGeom>
                  <a:solidFill>
                    <a:srgbClr val="E0E000"/>
                  </a:solidFill>
                  <a:ln w="9525">
                    <a:noFill/>
                    <a:round/>
                    <a:headEnd/>
                    <a:tailEnd/>
                  </a:ln>
                </p:spPr>
                <p:txBody>
                  <a:bodyPr/>
                  <a:lstStyle/>
                  <a:p>
                    <a:endParaRPr lang="zh-CN" altLang="zh-CN"/>
                  </a:p>
                </p:txBody>
              </p:sp>
              <p:sp>
                <p:nvSpPr>
                  <p:cNvPr id="42015" name="Oval 61"/>
                  <p:cNvSpPr>
                    <a:spLocks noChangeArrowheads="1"/>
                  </p:cNvSpPr>
                  <p:nvPr/>
                </p:nvSpPr>
                <p:spPr bwMode="auto">
                  <a:xfrm>
                    <a:off x="5472" y="2187"/>
                    <a:ext cx="22" cy="42"/>
                  </a:xfrm>
                  <a:prstGeom prst="ellipse">
                    <a:avLst/>
                  </a:prstGeom>
                  <a:solidFill>
                    <a:srgbClr val="606060"/>
                  </a:solidFill>
                  <a:ln w="9525">
                    <a:noFill/>
                    <a:round/>
                    <a:headEnd/>
                    <a:tailEnd/>
                  </a:ln>
                </p:spPr>
                <p:txBody>
                  <a:bodyPr/>
                  <a:lstStyle/>
                  <a:p>
                    <a:endParaRPr lang="zh-CN" altLang="zh-CN"/>
                  </a:p>
                </p:txBody>
              </p:sp>
            </p:grpSp>
          </p:grpSp>
          <p:grpSp>
            <p:nvGrpSpPr>
              <p:cNvPr id="21" name="Group 62"/>
              <p:cNvGrpSpPr>
                <a:grpSpLocks/>
              </p:cNvGrpSpPr>
              <p:nvPr/>
            </p:nvGrpSpPr>
            <p:grpSpPr bwMode="auto">
              <a:xfrm>
                <a:off x="5529" y="2057"/>
                <a:ext cx="441" cy="261"/>
                <a:chOff x="5529" y="2057"/>
                <a:chExt cx="441" cy="261"/>
              </a:xfrm>
            </p:grpSpPr>
            <p:grpSp>
              <p:nvGrpSpPr>
                <p:cNvPr id="22" name="Group 63"/>
                <p:cNvGrpSpPr>
                  <a:grpSpLocks/>
                </p:cNvGrpSpPr>
                <p:nvPr/>
              </p:nvGrpSpPr>
              <p:grpSpPr bwMode="auto">
                <a:xfrm>
                  <a:off x="5529" y="2057"/>
                  <a:ext cx="166" cy="261"/>
                  <a:chOff x="5529" y="2057"/>
                  <a:chExt cx="166" cy="261"/>
                </a:xfrm>
              </p:grpSpPr>
              <p:sp>
                <p:nvSpPr>
                  <p:cNvPr id="42004" name="Oval 64"/>
                  <p:cNvSpPr>
                    <a:spLocks noChangeArrowheads="1"/>
                  </p:cNvSpPr>
                  <p:nvPr/>
                </p:nvSpPr>
                <p:spPr bwMode="auto">
                  <a:xfrm>
                    <a:off x="5529" y="2073"/>
                    <a:ext cx="166" cy="245"/>
                  </a:xfrm>
                  <a:prstGeom prst="ellipse">
                    <a:avLst/>
                  </a:prstGeom>
                  <a:solidFill>
                    <a:srgbClr val="606000"/>
                  </a:solidFill>
                  <a:ln w="9525">
                    <a:noFill/>
                    <a:round/>
                    <a:headEnd/>
                    <a:tailEnd/>
                  </a:ln>
                </p:spPr>
                <p:txBody>
                  <a:bodyPr/>
                  <a:lstStyle/>
                  <a:p>
                    <a:endParaRPr lang="zh-CN" altLang="zh-CN"/>
                  </a:p>
                </p:txBody>
              </p:sp>
              <p:sp>
                <p:nvSpPr>
                  <p:cNvPr id="42005" name="Oval 65"/>
                  <p:cNvSpPr>
                    <a:spLocks noChangeArrowheads="1"/>
                  </p:cNvSpPr>
                  <p:nvPr/>
                </p:nvSpPr>
                <p:spPr bwMode="auto">
                  <a:xfrm>
                    <a:off x="5529" y="2057"/>
                    <a:ext cx="166" cy="245"/>
                  </a:xfrm>
                  <a:prstGeom prst="ellipse">
                    <a:avLst/>
                  </a:prstGeom>
                  <a:solidFill>
                    <a:srgbClr val="FFFF00"/>
                  </a:solidFill>
                  <a:ln w="9525">
                    <a:noFill/>
                    <a:round/>
                    <a:headEnd/>
                    <a:tailEnd/>
                  </a:ln>
                </p:spPr>
                <p:txBody>
                  <a:bodyPr/>
                  <a:lstStyle/>
                  <a:p>
                    <a:endParaRPr lang="zh-CN" altLang="zh-CN"/>
                  </a:p>
                </p:txBody>
              </p:sp>
              <p:sp>
                <p:nvSpPr>
                  <p:cNvPr id="42006" name="Oval 66"/>
                  <p:cNvSpPr>
                    <a:spLocks noChangeArrowheads="1"/>
                  </p:cNvSpPr>
                  <p:nvPr/>
                </p:nvSpPr>
                <p:spPr bwMode="auto">
                  <a:xfrm>
                    <a:off x="5536" y="2068"/>
                    <a:ext cx="152" cy="232"/>
                  </a:xfrm>
                  <a:prstGeom prst="ellipse">
                    <a:avLst/>
                  </a:prstGeom>
                  <a:solidFill>
                    <a:srgbClr val="A0A000"/>
                  </a:solidFill>
                  <a:ln w="9525">
                    <a:noFill/>
                    <a:round/>
                    <a:headEnd/>
                    <a:tailEnd/>
                  </a:ln>
                </p:spPr>
                <p:txBody>
                  <a:bodyPr/>
                  <a:lstStyle/>
                  <a:p>
                    <a:endParaRPr lang="zh-CN" altLang="zh-CN"/>
                  </a:p>
                </p:txBody>
              </p:sp>
              <p:grpSp>
                <p:nvGrpSpPr>
                  <p:cNvPr id="23" name="Group 67"/>
                  <p:cNvGrpSpPr>
                    <a:grpSpLocks/>
                  </p:cNvGrpSpPr>
                  <p:nvPr/>
                </p:nvGrpSpPr>
                <p:grpSpPr bwMode="auto">
                  <a:xfrm>
                    <a:off x="5543" y="2152"/>
                    <a:ext cx="40" cy="67"/>
                    <a:chOff x="5543" y="2152"/>
                    <a:chExt cx="40" cy="67"/>
                  </a:xfrm>
                </p:grpSpPr>
                <p:sp>
                  <p:nvSpPr>
                    <p:cNvPr id="42008" name="Oval 68"/>
                    <p:cNvSpPr>
                      <a:spLocks noChangeArrowheads="1"/>
                    </p:cNvSpPr>
                    <p:nvPr/>
                  </p:nvSpPr>
                  <p:spPr bwMode="auto">
                    <a:xfrm>
                      <a:off x="5543" y="2152"/>
                      <a:ext cx="40" cy="67"/>
                    </a:xfrm>
                    <a:prstGeom prst="ellipse">
                      <a:avLst/>
                    </a:prstGeom>
                    <a:solidFill>
                      <a:srgbClr val="FFFF00"/>
                    </a:solidFill>
                    <a:ln w="9525">
                      <a:noFill/>
                      <a:round/>
                      <a:headEnd/>
                      <a:tailEnd/>
                    </a:ln>
                  </p:spPr>
                  <p:txBody>
                    <a:bodyPr/>
                    <a:lstStyle/>
                    <a:p>
                      <a:endParaRPr lang="zh-CN" altLang="zh-CN"/>
                    </a:p>
                  </p:txBody>
                </p:sp>
                <p:sp>
                  <p:nvSpPr>
                    <p:cNvPr id="42009" name="Oval 69"/>
                    <p:cNvSpPr>
                      <a:spLocks noChangeArrowheads="1"/>
                    </p:cNvSpPr>
                    <p:nvPr/>
                  </p:nvSpPr>
                  <p:spPr bwMode="auto">
                    <a:xfrm>
                      <a:off x="5547" y="2166"/>
                      <a:ext cx="32" cy="53"/>
                    </a:xfrm>
                    <a:prstGeom prst="ellipse">
                      <a:avLst/>
                    </a:prstGeom>
                    <a:solidFill>
                      <a:srgbClr val="606060"/>
                    </a:solidFill>
                    <a:ln w="9525">
                      <a:noFill/>
                      <a:round/>
                      <a:headEnd/>
                      <a:tailEnd/>
                    </a:ln>
                  </p:spPr>
                  <p:txBody>
                    <a:bodyPr/>
                    <a:lstStyle/>
                    <a:p>
                      <a:endParaRPr lang="zh-CN" altLang="zh-CN"/>
                    </a:p>
                  </p:txBody>
                </p:sp>
              </p:grpSp>
            </p:grpSp>
            <p:grpSp>
              <p:nvGrpSpPr>
                <p:cNvPr id="24" name="Group 70"/>
                <p:cNvGrpSpPr>
                  <a:grpSpLocks/>
                </p:cNvGrpSpPr>
                <p:nvPr/>
              </p:nvGrpSpPr>
              <p:grpSpPr bwMode="auto">
                <a:xfrm>
                  <a:off x="5682" y="2138"/>
                  <a:ext cx="288" cy="99"/>
                  <a:chOff x="5682" y="2138"/>
                  <a:chExt cx="288" cy="99"/>
                </a:xfrm>
              </p:grpSpPr>
              <p:sp>
                <p:nvSpPr>
                  <p:cNvPr id="41999" name="Freeform 71"/>
                  <p:cNvSpPr>
                    <a:spLocks/>
                  </p:cNvSpPr>
                  <p:nvPr/>
                </p:nvSpPr>
                <p:spPr bwMode="auto">
                  <a:xfrm>
                    <a:off x="5682" y="2152"/>
                    <a:ext cx="288" cy="85"/>
                  </a:xfrm>
                  <a:custGeom>
                    <a:avLst/>
                    <a:gdLst>
                      <a:gd name="T0" fmla="*/ 0 w 1151"/>
                      <a:gd name="T1" fmla="*/ 0 h 257"/>
                      <a:gd name="T2" fmla="*/ 0 w 1151"/>
                      <a:gd name="T3" fmla="*/ 0 h 257"/>
                      <a:gd name="T4" fmla="*/ 0 w 1151"/>
                      <a:gd name="T5" fmla="*/ 0 h 257"/>
                      <a:gd name="T6" fmla="*/ 0 w 1151"/>
                      <a:gd name="T7" fmla="*/ 0 h 257"/>
                      <a:gd name="T8" fmla="*/ 0 w 1151"/>
                      <a:gd name="T9" fmla="*/ 0 h 257"/>
                      <a:gd name="T10" fmla="*/ 0 w 1151"/>
                      <a:gd name="T11" fmla="*/ 0 h 257"/>
                      <a:gd name="T12" fmla="*/ 0 w 1151"/>
                      <a:gd name="T13" fmla="*/ 0 h 257"/>
                      <a:gd name="T14" fmla="*/ 0 w 1151"/>
                      <a:gd name="T15" fmla="*/ 0 h 257"/>
                      <a:gd name="T16" fmla="*/ 0 w 1151"/>
                      <a:gd name="T17" fmla="*/ 0 h 257"/>
                      <a:gd name="T18" fmla="*/ 0 w 1151"/>
                      <a:gd name="T19" fmla="*/ 0 h 257"/>
                      <a:gd name="T20" fmla="*/ 0 w 1151"/>
                      <a:gd name="T21" fmla="*/ 0 h 257"/>
                      <a:gd name="T22" fmla="*/ 0 w 1151"/>
                      <a:gd name="T23" fmla="*/ 0 h 257"/>
                      <a:gd name="T24" fmla="*/ 0 w 1151"/>
                      <a:gd name="T25" fmla="*/ 0 h 257"/>
                      <a:gd name="T26" fmla="*/ 0 w 1151"/>
                      <a:gd name="T27" fmla="*/ 0 h 257"/>
                      <a:gd name="T28" fmla="*/ 0 w 1151"/>
                      <a:gd name="T29" fmla="*/ 0 h 257"/>
                      <a:gd name="T30" fmla="*/ 0 w 1151"/>
                      <a:gd name="T31" fmla="*/ 0 h 257"/>
                      <a:gd name="T32" fmla="*/ 0 w 1151"/>
                      <a:gd name="T33" fmla="*/ 0 h 257"/>
                      <a:gd name="T34" fmla="*/ 0 w 1151"/>
                      <a:gd name="T35" fmla="*/ 0 h 257"/>
                      <a:gd name="T36" fmla="*/ 0 w 1151"/>
                      <a:gd name="T37" fmla="*/ 0 h 257"/>
                      <a:gd name="T38" fmla="*/ 0 w 1151"/>
                      <a:gd name="T39" fmla="*/ 0 h 257"/>
                      <a:gd name="T40" fmla="*/ 0 w 1151"/>
                      <a:gd name="T41" fmla="*/ 0 h 257"/>
                      <a:gd name="T42" fmla="*/ 0 w 1151"/>
                      <a:gd name="T43" fmla="*/ 0 h 257"/>
                      <a:gd name="T44" fmla="*/ 0 w 1151"/>
                      <a:gd name="T45" fmla="*/ 0 h 25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51"/>
                      <a:gd name="T70" fmla="*/ 0 h 257"/>
                      <a:gd name="T71" fmla="*/ 1151 w 1151"/>
                      <a:gd name="T72" fmla="*/ 257 h 25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51" h="257">
                        <a:moveTo>
                          <a:pt x="0" y="0"/>
                        </a:moveTo>
                        <a:lnTo>
                          <a:pt x="1151" y="85"/>
                        </a:lnTo>
                        <a:lnTo>
                          <a:pt x="1151" y="129"/>
                        </a:lnTo>
                        <a:lnTo>
                          <a:pt x="1075" y="257"/>
                        </a:lnTo>
                        <a:lnTo>
                          <a:pt x="921" y="257"/>
                        </a:lnTo>
                        <a:lnTo>
                          <a:pt x="921" y="194"/>
                        </a:lnTo>
                        <a:lnTo>
                          <a:pt x="844" y="194"/>
                        </a:lnTo>
                        <a:lnTo>
                          <a:pt x="844" y="257"/>
                        </a:lnTo>
                        <a:lnTo>
                          <a:pt x="769" y="257"/>
                        </a:lnTo>
                        <a:lnTo>
                          <a:pt x="769" y="194"/>
                        </a:lnTo>
                        <a:lnTo>
                          <a:pt x="615" y="194"/>
                        </a:lnTo>
                        <a:lnTo>
                          <a:pt x="615" y="257"/>
                        </a:lnTo>
                        <a:lnTo>
                          <a:pt x="538" y="257"/>
                        </a:lnTo>
                        <a:lnTo>
                          <a:pt x="461" y="194"/>
                        </a:lnTo>
                        <a:lnTo>
                          <a:pt x="384" y="257"/>
                        </a:lnTo>
                        <a:lnTo>
                          <a:pt x="307" y="194"/>
                        </a:lnTo>
                        <a:lnTo>
                          <a:pt x="307" y="257"/>
                        </a:lnTo>
                        <a:lnTo>
                          <a:pt x="230" y="257"/>
                        </a:lnTo>
                        <a:lnTo>
                          <a:pt x="230" y="194"/>
                        </a:lnTo>
                        <a:lnTo>
                          <a:pt x="154" y="194"/>
                        </a:lnTo>
                        <a:lnTo>
                          <a:pt x="76" y="257"/>
                        </a:lnTo>
                        <a:lnTo>
                          <a:pt x="0" y="257"/>
                        </a:lnTo>
                        <a:lnTo>
                          <a:pt x="0" y="0"/>
                        </a:lnTo>
                        <a:close/>
                      </a:path>
                    </a:pathLst>
                  </a:custGeom>
                  <a:solidFill>
                    <a:srgbClr val="606000"/>
                  </a:solidFill>
                  <a:ln w="9525">
                    <a:noFill/>
                    <a:round/>
                    <a:headEnd/>
                    <a:tailEnd/>
                  </a:ln>
                </p:spPr>
                <p:txBody>
                  <a:bodyPr/>
                  <a:lstStyle/>
                  <a:p>
                    <a:endParaRPr lang="zh-CN" altLang="en-US"/>
                  </a:p>
                </p:txBody>
              </p:sp>
              <p:sp>
                <p:nvSpPr>
                  <p:cNvPr id="42000" name="Freeform 72"/>
                  <p:cNvSpPr>
                    <a:spLocks/>
                  </p:cNvSpPr>
                  <p:nvPr/>
                </p:nvSpPr>
                <p:spPr bwMode="auto">
                  <a:xfrm>
                    <a:off x="5682" y="2138"/>
                    <a:ext cx="288" cy="85"/>
                  </a:xfrm>
                  <a:custGeom>
                    <a:avLst/>
                    <a:gdLst>
                      <a:gd name="T0" fmla="*/ 0 w 1151"/>
                      <a:gd name="T1" fmla="*/ 0 h 255"/>
                      <a:gd name="T2" fmla="*/ 0 w 1151"/>
                      <a:gd name="T3" fmla="*/ 0 h 255"/>
                      <a:gd name="T4" fmla="*/ 0 w 1151"/>
                      <a:gd name="T5" fmla="*/ 0 h 255"/>
                      <a:gd name="T6" fmla="*/ 0 w 1151"/>
                      <a:gd name="T7" fmla="*/ 0 h 255"/>
                      <a:gd name="T8" fmla="*/ 0 w 1151"/>
                      <a:gd name="T9" fmla="*/ 0 h 255"/>
                      <a:gd name="T10" fmla="*/ 0 w 1151"/>
                      <a:gd name="T11" fmla="*/ 0 h 255"/>
                      <a:gd name="T12" fmla="*/ 0 w 1151"/>
                      <a:gd name="T13" fmla="*/ 0 h 255"/>
                      <a:gd name="T14" fmla="*/ 0 w 1151"/>
                      <a:gd name="T15" fmla="*/ 0 h 255"/>
                      <a:gd name="T16" fmla="*/ 0 w 1151"/>
                      <a:gd name="T17" fmla="*/ 0 h 255"/>
                      <a:gd name="T18" fmla="*/ 0 w 1151"/>
                      <a:gd name="T19" fmla="*/ 0 h 255"/>
                      <a:gd name="T20" fmla="*/ 0 w 1151"/>
                      <a:gd name="T21" fmla="*/ 0 h 255"/>
                      <a:gd name="T22" fmla="*/ 0 w 1151"/>
                      <a:gd name="T23" fmla="*/ 0 h 255"/>
                      <a:gd name="T24" fmla="*/ 0 w 1151"/>
                      <a:gd name="T25" fmla="*/ 0 h 255"/>
                      <a:gd name="T26" fmla="*/ 0 w 1151"/>
                      <a:gd name="T27" fmla="*/ 0 h 255"/>
                      <a:gd name="T28" fmla="*/ 0 w 1151"/>
                      <a:gd name="T29" fmla="*/ 0 h 255"/>
                      <a:gd name="T30" fmla="*/ 0 w 1151"/>
                      <a:gd name="T31" fmla="*/ 0 h 255"/>
                      <a:gd name="T32" fmla="*/ 0 w 1151"/>
                      <a:gd name="T33" fmla="*/ 0 h 255"/>
                      <a:gd name="T34" fmla="*/ 0 w 1151"/>
                      <a:gd name="T35" fmla="*/ 0 h 255"/>
                      <a:gd name="T36" fmla="*/ 0 w 1151"/>
                      <a:gd name="T37" fmla="*/ 0 h 255"/>
                      <a:gd name="T38" fmla="*/ 0 w 1151"/>
                      <a:gd name="T39" fmla="*/ 0 h 255"/>
                      <a:gd name="T40" fmla="*/ 0 w 1151"/>
                      <a:gd name="T41" fmla="*/ 0 h 255"/>
                      <a:gd name="T42" fmla="*/ 0 w 1151"/>
                      <a:gd name="T43" fmla="*/ 0 h 255"/>
                      <a:gd name="T44" fmla="*/ 0 w 1151"/>
                      <a:gd name="T45" fmla="*/ 0 h 2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51"/>
                      <a:gd name="T70" fmla="*/ 0 h 255"/>
                      <a:gd name="T71" fmla="*/ 1151 w 1151"/>
                      <a:gd name="T72" fmla="*/ 255 h 2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51" h="255">
                        <a:moveTo>
                          <a:pt x="0" y="0"/>
                        </a:moveTo>
                        <a:lnTo>
                          <a:pt x="1075" y="0"/>
                        </a:lnTo>
                        <a:lnTo>
                          <a:pt x="1151" y="126"/>
                        </a:lnTo>
                        <a:lnTo>
                          <a:pt x="1075" y="255"/>
                        </a:lnTo>
                        <a:lnTo>
                          <a:pt x="921" y="255"/>
                        </a:lnTo>
                        <a:lnTo>
                          <a:pt x="921" y="191"/>
                        </a:lnTo>
                        <a:lnTo>
                          <a:pt x="844" y="191"/>
                        </a:lnTo>
                        <a:lnTo>
                          <a:pt x="844" y="255"/>
                        </a:lnTo>
                        <a:lnTo>
                          <a:pt x="769" y="255"/>
                        </a:lnTo>
                        <a:lnTo>
                          <a:pt x="769" y="191"/>
                        </a:lnTo>
                        <a:lnTo>
                          <a:pt x="615" y="191"/>
                        </a:lnTo>
                        <a:lnTo>
                          <a:pt x="615" y="255"/>
                        </a:lnTo>
                        <a:lnTo>
                          <a:pt x="538" y="255"/>
                        </a:lnTo>
                        <a:lnTo>
                          <a:pt x="461" y="191"/>
                        </a:lnTo>
                        <a:lnTo>
                          <a:pt x="384" y="255"/>
                        </a:lnTo>
                        <a:lnTo>
                          <a:pt x="307" y="191"/>
                        </a:lnTo>
                        <a:lnTo>
                          <a:pt x="307" y="255"/>
                        </a:lnTo>
                        <a:lnTo>
                          <a:pt x="230" y="255"/>
                        </a:lnTo>
                        <a:lnTo>
                          <a:pt x="230" y="191"/>
                        </a:lnTo>
                        <a:lnTo>
                          <a:pt x="154" y="191"/>
                        </a:lnTo>
                        <a:lnTo>
                          <a:pt x="76" y="255"/>
                        </a:lnTo>
                        <a:lnTo>
                          <a:pt x="0" y="255"/>
                        </a:lnTo>
                        <a:lnTo>
                          <a:pt x="0" y="0"/>
                        </a:lnTo>
                        <a:close/>
                      </a:path>
                    </a:pathLst>
                  </a:custGeom>
                  <a:solidFill>
                    <a:srgbClr val="A0A000"/>
                  </a:solidFill>
                  <a:ln w="9525">
                    <a:noFill/>
                    <a:round/>
                    <a:headEnd/>
                    <a:tailEnd/>
                  </a:ln>
                </p:spPr>
                <p:txBody>
                  <a:bodyPr/>
                  <a:lstStyle/>
                  <a:p>
                    <a:endParaRPr lang="zh-CN" altLang="en-US"/>
                  </a:p>
                </p:txBody>
              </p:sp>
              <p:sp>
                <p:nvSpPr>
                  <p:cNvPr id="42001" name="Freeform 73"/>
                  <p:cNvSpPr>
                    <a:spLocks/>
                  </p:cNvSpPr>
                  <p:nvPr/>
                </p:nvSpPr>
                <p:spPr bwMode="auto">
                  <a:xfrm>
                    <a:off x="5707" y="2159"/>
                    <a:ext cx="263" cy="21"/>
                  </a:xfrm>
                  <a:custGeom>
                    <a:avLst/>
                    <a:gdLst>
                      <a:gd name="T0" fmla="*/ 0 w 1054"/>
                      <a:gd name="T1" fmla="*/ 0 h 64"/>
                      <a:gd name="T2" fmla="*/ 0 w 1054"/>
                      <a:gd name="T3" fmla="*/ 0 h 64"/>
                      <a:gd name="T4" fmla="*/ 0 w 1054"/>
                      <a:gd name="T5" fmla="*/ 0 h 64"/>
                      <a:gd name="T6" fmla="*/ 0 w 1054"/>
                      <a:gd name="T7" fmla="*/ 0 h 64"/>
                      <a:gd name="T8" fmla="*/ 0 w 1054"/>
                      <a:gd name="T9" fmla="*/ 0 h 64"/>
                      <a:gd name="T10" fmla="*/ 0 60000 65536"/>
                      <a:gd name="T11" fmla="*/ 0 60000 65536"/>
                      <a:gd name="T12" fmla="*/ 0 60000 65536"/>
                      <a:gd name="T13" fmla="*/ 0 60000 65536"/>
                      <a:gd name="T14" fmla="*/ 0 60000 65536"/>
                      <a:gd name="T15" fmla="*/ 0 w 1054"/>
                      <a:gd name="T16" fmla="*/ 0 h 64"/>
                      <a:gd name="T17" fmla="*/ 1054 w 1054"/>
                      <a:gd name="T18" fmla="*/ 64 h 64"/>
                    </a:gdLst>
                    <a:ahLst/>
                    <a:cxnLst>
                      <a:cxn ang="T10">
                        <a:pos x="T0" y="T1"/>
                      </a:cxn>
                      <a:cxn ang="T11">
                        <a:pos x="T2" y="T3"/>
                      </a:cxn>
                      <a:cxn ang="T12">
                        <a:pos x="T4" y="T5"/>
                      </a:cxn>
                      <a:cxn ang="T13">
                        <a:pos x="T6" y="T7"/>
                      </a:cxn>
                      <a:cxn ang="T14">
                        <a:pos x="T8" y="T9"/>
                      </a:cxn>
                    </a:cxnLst>
                    <a:rect l="T15" t="T16" r="T17" b="T18"/>
                    <a:pathLst>
                      <a:path w="1054" h="64">
                        <a:moveTo>
                          <a:pt x="0" y="0"/>
                        </a:moveTo>
                        <a:lnTo>
                          <a:pt x="1018" y="0"/>
                        </a:lnTo>
                        <a:lnTo>
                          <a:pt x="1054" y="64"/>
                        </a:lnTo>
                        <a:lnTo>
                          <a:pt x="0" y="64"/>
                        </a:lnTo>
                        <a:lnTo>
                          <a:pt x="0" y="0"/>
                        </a:lnTo>
                        <a:close/>
                      </a:path>
                    </a:pathLst>
                  </a:custGeom>
                  <a:solidFill>
                    <a:srgbClr val="808000"/>
                  </a:solidFill>
                  <a:ln w="9525">
                    <a:noFill/>
                    <a:round/>
                    <a:headEnd/>
                    <a:tailEnd/>
                  </a:ln>
                </p:spPr>
                <p:txBody>
                  <a:bodyPr/>
                  <a:lstStyle/>
                  <a:p>
                    <a:endParaRPr lang="zh-CN" altLang="en-US"/>
                  </a:p>
                </p:txBody>
              </p:sp>
              <p:sp>
                <p:nvSpPr>
                  <p:cNvPr id="42002" name="Rectangle 74"/>
                  <p:cNvSpPr>
                    <a:spLocks noChangeArrowheads="1"/>
                  </p:cNvSpPr>
                  <p:nvPr/>
                </p:nvSpPr>
                <p:spPr bwMode="auto">
                  <a:xfrm>
                    <a:off x="5711" y="2195"/>
                    <a:ext cx="249" cy="4"/>
                  </a:xfrm>
                  <a:prstGeom prst="rect">
                    <a:avLst/>
                  </a:prstGeom>
                  <a:solidFill>
                    <a:srgbClr val="808000"/>
                  </a:solidFill>
                  <a:ln w="9525">
                    <a:noFill/>
                    <a:miter lim="800000"/>
                    <a:headEnd/>
                    <a:tailEnd/>
                  </a:ln>
                </p:spPr>
                <p:txBody>
                  <a:bodyPr/>
                  <a:lstStyle/>
                  <a:p>
                    <a:endParaRPr lang="zh-CN" altLang="zh-CN"/>
                  </a:p>
                </p:txBody>
              </p:sp>
              <p:sp>
                <p:nvSpPr>
                  <p:cNvPr id="42003" name="Rectangle 75"/>
                  <p:cNvSpPr>
                    <a:spLocks noChangeArrowheads="1"/>
                  </p:cNvSpPr>
                  <p:nvPr/>
                </p:nvSpPr>
                <p:spPr bwMode="auto">
                  <a:xfrm>
                    <a:off x="5702" y="2142"/>
                    <a:ext cx="249" cy="3"/>
                  </a:xfrm>
                  <a:prstGeom prst="rect">
                    <a:avLst/>
                  </a:prstGeom>
                  <a:solidFill>
                    <a:srgbClr val="808000"/>
                  </a:solidFill>
                  <a:ln w="9525">
                    <a:noFill/>
                    <a:miter lim="800000"/>
                    <a:headEnd/>
                    <a:tailEnd/>
                  </a:ln>
                </p:spPr>
                <p:txBody>
                  <a:bodyPr/>
                  <a:lstStyle/>
                  <a:p>
                    <a:endParaRPr lang="zh-CN" altLang="zh-CN"/>
                  </a:p>
                </p:txBody>
              </p:sp>
            </p:grpSp>
          </p:grpSp>
          <p:sp>
            <p:nvSpPr>
              <p:cNvPr id="41996" name="Freeform 76"/>
              <p:cNvSpPr>
                <a:spLocks/>
              </p:cNvSpPr>
              <p:nvPr/>
            </p:nvSpPr>
            <p:spPr bwMode="auto">
              <a:xfrm>
                <a:off x="5483" y="2174"/>
                <a:ext cx="79" cy="48"/>
              </a:xfrm>
              <a:custGeom>
                <a:avLst/>
                <a:gdLst>
                  <a:gd name="T0" fmla="*/ 0 w 314"/>
                  <a:gd name="T1" fmla="*/ 0 h 145"/>
                  <a:gd name="T2" fmla="*/ 0 w 314"/>
                  <a:gd name="T3" fmla="*/ 0 h 145"/>
                  <a:gd name="T4" fmla="*/ 0 w 314"/>
                  <a:gd name="T5" fmla="*/ 0 h 145"/>
                  <a:gd name="T6" fmla="*/ 0 w 314"/>
                  <a:gd name="T7" fmla="*/ 0 h 145"/>
                  <a:gd name="T8" fmla="*/ 0 w 314"/>
                  <a:gd name="T9" fmla="*/ 0 h 145"/>
                  <a:gd name="T10" fmla="*/ 0 w 314"/>
                  <a:gd name="T11" fmla="*/ 0 h 145"/>
                  <a:gd name="T12" fmla="*/ 0 w 314"/>
                  <a:gd name="T13" fmla="*/ 0 h 145"/>
                  <a:gd name="T14" fmla="*/ 0 w 314"/>
                  <a:gd name="T15" fmla="*/ 0 h 145"/>
                  <a:gd name="T16" fmla="*/ 0 w 314"/>
                  <a:gd name="T17" fmla="*/ 0 h 145"/>
                  <a:gd name="T18" fmla="*/ 0 w 314"/>
                  <a:gd name="T19" fmla="*/ 0 h 145"/>
                  <a:gd name="T20" fmla="*/ 0 w 314"/>
                  <a:gd name="T21" fmla="*/ 0 h 145"/>
                  <a:gd name="T22" fmla="*/ 0 w 314"/>
                  <a:gd name="T23" fmla="*/ 0 h 1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4"/>
                  <a:gd name="T37" fmla="*/ 0 h 145"/>
                  <a:gd name="T38" fmla="*/ 314 w 314"/>
                  <a:gd name="T39" fmla="*/ 145 h 1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4" h="145">
                    <a:moveTo>
                      <a:pt x="0" y="52"/>
                    </a:moveTo>
                    <a:lnTo>
                      <a:pt x="8" y="82"/>
                    </a:lnTo>
                    <a:lnTo>
                      <a:pt x="35" y="112"/>
                    </a:lnTo>
                    <a:lnTo>
                      <a:pt x="72" y="131"/>
                    </a:lnTo>
                    <a:lnTo>
                      <a:pt x="127" y="145"/>
                    </a:lnTo>
                    <a:lnTo>
                      <a:pt x="182" y="145"/>
                    </a:lnTo>
                    <a:lnTo>
                      <a:pt x="236" y="134"/>
                    </a:lnTo>
                    <a:lnTo>
                      <a:pt x="278" y="112"/>
                    </a:lnTo>
                    <a:lnTo>
                      <a:pt x="305" y="79"/>
                    </a:lnTo>
                    <a:lnTo>
                      <a:pt x="314" y="44"/>
                    </a:lnTo>
                    <a:lnTo>
                      <a:pt x="308" y="21"/>
                    </a:lnTo>
                    <a:lnTo>
                      <a:pt x="294" y="0"/>
                    </a:lnTo>
                  </a:path>
                </a:pathLst>
              </a:custGeom>
              <a:noFill/>
              <a:ln w="15875">
                <a:solidFill>
                  <a:srgbClr val="C0C0C0"/>
                </a:solidFill>
                <a:round/>
                <a:headEnd/>
                <a:tailEnd/>
              </a:ln>
            </p:spPr>
            <p:txBody>
              <a:bodyPr/>
              <a:lstStyle/>
              <a:p>
                <a:endParaRPr lang="zh-CN" altLang="en-US"/>
              </a:p>
            </p:txBody>
          </p:sp>
        </p:grpSp>
      </p:grpSp>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zh-CN" altLang="en-US" smtClean="0"/>
              <a:t>计算机安全</a:t>
            </a:r>
          </a:p>
        </p:txBody>
      </p:sp>
      <p:sp>
        <p:nvSpPr>
          <p:cNvPr id="18434" name="Rectangle 3"/>
          <p:cNvSpPr>
            <a:spLocks noGrp="1" noChangeArrowheads="1"/>
          </p:cNvSpPr>
          <p:nvPr>
            <p:ph idx="1"/>
          </p:nvPr>
        </p:nvSpPr>
        <p:spPr/>
        <p:txBody>
          <a:bodyPr>
            <a:normAutofit/>
          </a:bodyPr>
          <a:lstStyle/>
          <a:p>
            <a:pPr>
              <a:defRPr/>
            </a:pPr>
            <a:r>
              <a:rPr lang="en-US" altLang="zh-CN" sz="2400" b="1" dirty="0" smtClean="0"/>
              <a:t>COMPUSEC</a:t>
            </a:r>
            <a:r>
              <a:rPr lang="zh-CN" altLang="en-US" sz="2400" b="1" dirty="0" smtClean="0"/>
              <a:t>：</a:t>
            </a:r>
            <a:r>
              <a:rPr lang="en-US" altLang="zh-CN" sz="2400" b="1" dirty="0" smtClean="0"/>
              <a:t>Computer Security</a:t>
            </a:r>
          </a:p>
          <a:p>
            <a:pPr>
              <a:defRPr/>
            </a:pPr>
            <a:r>
              <a:rPr lang="en-US" altLang="zh-CN" sz="2400" b="1" dirty="0" smtClean="0"/>
              <a:t>20</a:t>
            </a:r>
            <a:r>
              <a:rPr lang="zh-CN" altLang="en-US" sz="2400" b="1" dirty="0" smtClean="0"/>
              <a:t>世纪，</a:t>
            </a:r>
            <a:r>
              <a:rPr lang="en-US" altLang="zh-CN" sz="2400" b="1" dirty="0" smtClean="0"/>
              <a:t>70-90</a:t>
            </a:r>
            <a:r>
              <a:rPr lang="zh-CN" altLang="en-US" sz="2400" b="1" dirty="0" smtClean="0"/>
              <a:t>年代</a:t>
            </a:r>
          </a:p>
          <a:p>
            <a:pPr lvl="1">
              <a:defRPr/>
            </a:pPr>
            <a:r>
              <a:rPr lang="zh-CN" altLang="en-US" sz="2200" dirty="0" smtClean="0"/>
              <a:t>安全威胁：非法访问、恶意代码、脆弱口令等</a:t>
            </a:r>
          </a:p>
          <a:p>
            <a:pPr lvl="1">
              <a:defRPr/>
            </a:pPr>
            <a:r>
              <a:rPr lang="zh-CN" altLang="en-US" sz="2200" dirty="0" smtClean="0">
                <a:solidFill>
                  <a:srgbClr val="CC0000"/>
                </a:solidFill>
              </a:rPr>
              <a:t>核心思想：</a:t>
            </a:r>
          </a:p>
          <a:p>
            <a:pPr lvl="2">
              <a:defRPr/>
            </a:pPr>
            <a:r>
              <a:rPr lang="zh-CN" altLang="en-US" sz="2000" dirty="0"/>
              <a:t>主要关注于数据处理和存储时的数据保护 。</a:t>
            </a:r>
          </a:p>
          <a:p>
            <a:pPr lvl="2">
              <a:defRPr/>
            </a:pPr>
            <a:r>
              <a:rPr lang="zh-CN" altLang="en-US" sz="2000" dirty="0" smtClean="0"/>
              <a:t>预防、检测和减小计算机系统（包括软件和硬件）用户（授权和未授权用户）执行的未授权活动所造成的后果。</a:t>
            </a:r>
          </a:p>
          <a:p>
            <a:pPr lvl="1">
              <a:defRPr/>
            </a:pPr>
            <a:r>
              <a:rPr lang="zh-CN" altLang="en-US" sz="2200" dirty="0" smtClean="0"/>
              <a:t>安全措施：安全操作系统设计技术（</a:t>
            </a:r>
            <a:r>
              <a:rPr lang="en-US" altLang="zh-CN" sz="2200" dirty="0" smtClean="0"/>
              <a:t>TCB</a:t>
            </a:r>
            <a:r>
              <a:rPr lang="zh-CN" altLang="en-US" sz="2200" dirty="0" smtClean="0"/>
              <a:t>）</a:t>
            </a:r>
          </a:p>
          <a:p>
            <a:pPr lvl="1">
              <a:defRPr/>
            </a:pPr>
            <a:r>
              <a:rPr lang="zh-CN" altLang="en-US" sz="2200" dirty="0" smtClean="0"/>
              <a:t>标志：</a:t>
            </a:r>
          </a:p>
          <a:p>
            <a:pPr lvl="2">
              <a:defRPr/>
            </a:pPr>
            <a:r>
              <a:rPr lang="en-US" altLang="zh-CN" sz="2000" dirty="0" smtClean="0"/>
              <a:t>1985</a:t>
            </a:r>
            <a:r>
              <a:rPr lang="zh-CN" altLang="en-US" sz="2000" dirty="0" smtClean="0"/>
              <a:t>年，美国国防部的可信计算机系统评估保障（</a:t>
            </a:r>
            <a:r>
              <a:rPr lang="en-US" altLang="zh-CN" sz="2000" dirty="0" smtClean="0"/>
              <a:t>TCSEC</a:t>
            </a:r>
            <a:r>
              <a:rPr lang="zh-CN" altLang="en-US" sz="2000" dirty="0" smtClean="0"/>
              <a:t>，橙皮书），将操作系统安全分级（</a:t>
            </a:r>
            <a:r>
              <a:rPr lang="en-US" altLang="zh-CN" sz="2000" dirty="0" smtClean="0"/>
              <a:t>D</a:t>
            </a:r>
            <a:r>
              <a:rPr lang="zh-CN" altLang="en-US" sz="2000" dirty="0" smtClean="0"/>
              <a:t>、</a:t>
            </a:r>
            <a:r>
              <a:rPr lang="en-US" altLang="zh-CN" sz="2000" dirty="0" smtClean="0"/>
              <a:t>C1</a:t>
            </a:r>
            <a:r>
              <a:rPr lang="zh-CN" altLang="en-US" sz="2000" dirty="0" smtClean="0"/>
              <a:t>、</a:t>
            </a:r>
            <a:r>
              <a:rPr lang="en-US" altLang="zh-CN" sz="2000" dirty="0" smtClean="0"/>
              <a:t>C2</a:t>
            </a:r>
            <a:r>
              <a:rPr lang="zh-CN" altLang="en-US" sz="2000" dirty="0" smtClean="0"/>
              <a:t>、</a:t>
            </a:r>
            <a:r>
              <a:rPr lang="en-US" altLang="zh-CN" sz="2000" dirty="0" smtClean="0"/>
              <a:t>B1</a:t>
            </a:r>
            <a:r>
              <a:rPr lang="zh-CN" altLang="en-US" sz="2000" dirty="0" smtClean="0"/>
              <a:t>、</a:t>
            </a:r>
            <a:r>
              <a:rPr lang="en-US" altLang="zh-CN" sz="2000" dirty="0" smtClean="0"/>
              <a:t>B2</a:t>
            </a:r>
            <a:r>
              <a:rPr lang="zh-CN" altLang="en-US" sz="2000" dirty="0" smtClean="0"/>
              <a:t>、</a:t>
            </a:r>
            <a:r>
              <a:rPr lang="en-US" altLang="zh-CN" sz="2000" dirty="0" smtClean="0"/>
              <a:t>B3</a:t>
            </a:r>
            <a:r>
              <a:rPr lang="zh-CN" altLang="en-US" sz="2000" dirty="0" smtClean="0"/>
              <a:t>、</a:t>
            </a:r>
            <a:r>
              <a:rPr lang="en-US" altLang="zh-CN" sz="2000" dirty="0" smtClean="0"/>
              <a:t>A1</a:t>
            </a:r>
            <a:r>
              <a:rPr lang="zh-CN" altLang="en-US" sz="2000" dirty="0" smtClean="0"/>
              <a:t>）；后补充红皮书</a:t>
            </a:r>
            <a:r>
              <a:rPr lang="en-US" altLang="zh-CN" sz="2000" dirty="0" smtClean="0"/>
              <a:t>TNI</a:t>
            </a:r>
            <a:r>
              <a:rPr lang="zh-CN" altLang="en-US" sz="2000" dirty="0" smtClean="0"/>
              <a:t>（</a:t>
            </a:r>
            <a:r>
              <a:rPr lang="en-US" altLang="zh-CN" sz="2000" dirty="0" smtClean="0"/>
              <a:t>1987</a:t>
            </a:r>
            <a:r>
              <a:rPr lang="zh-CN" altLang="en-US" sz="2000" dirty="0" smtClean="0"/>
              <a:t>）和</a:t>
            </a:r>
            <a:r>
              <a:rPr lang="en-US" altLang="zh-CN" sz="2000" dirty="0" smtClean="0"/>
              <a:t>TDI</a:t>
            </a:r>
            <a:r>
              <a:rPr lang="zh-CN" altLang="en-US" sz="2000" dirty="0" smtClean="0"/>
              <a:t>（</a:t>
            </a:r>
            <a:r>
              <a:rPr lang="en-US" altLang="zh-CN" sz="2000" dirty="0" smtClean="0"/>
              <a:t>1991</a:t>
            </a:r>
            <a:r>
              <a:rPr lang="zh-CN" altLang="en-US" sz="2000" dirty="0" smtClean="0"/>
              <a:t>），发展为彩虹（</a:t>
            </a:r>
            <a:r>
              <a:rPr lang="en-US" altLang="zh-CN" sz="2000" dirty="0" smtClean="0"/>
              <a:t>rainbow</a:t>
            </a:r>
            <a:r>
              <a:rPr lang="zh-CN" altLang="en-US" sz="2000" dirty="0" smtClean="0"/>
              <a:t>）系列</a:t>
            </a:r>
          </a:p>
        </p:txBody>
      </p:sp>
      <p:sp>
        <p:nvSpPr>
          <p:cNvPr id="43012" name="灯片编号占位符 3"/>
          <p:cNvSpPr>
            <a:spLocks noGrp="1"/>
          </p:cNvSpPr>
          <p:nvPr>
            <p:ph type="sldNum" sz="quarter" idx="4294967295"/>
          </p:nvPr>
        </p:nvSpPr>
        <p:spPr bwMode="auto">
          <a:xfrm>
            <a:off x="1008063" y="6245225"/>
            <a:ext cx="8135937" cy="476250"/>
          </a:xfrm>
          <a:prstGeom prst="rect">
            <a:avLst/>
          </a:prstGeom>
          <a:noFill/>
          <a:ln>
            <a:miter lim="800000"/>
            <a:headEnd/>
            <a:tailEnd/>
          </a:ln>
        </p:spPr>
        <p:txBody>
          <a:bodyPr/>
          <a:lstStyle/>
          <a:p>
            <a:fld id="{C71B98A4-1427-44A8-B94D-6855125F0180}" type="slidenum">
              <a:rPr lang="zh-CN" altLang="en-US">
                <a:latin typeface="Arial" pitchFamily="34" charset="0"/>
              </a:rPr>
              <a:pPr/>
              <a:t>52</a:t>
            </a:fld>
            <a:endParaRPr lang="en-US" altLang="zh-CN">
              <a:latin typeface="Arial" pitchFamily="34" charset="0"/>
            </a:endParaRPr>
          </a:p>
        </p:txBody>
      </p:sp>
      <p:graphicFrame>
        <p:nvGraphicFramePr>
          <p:cNvPr id="43013" name="Object 4"/>
          <p:cNvGraphicFramePr>
            <a:graphicFrameLocks/>
          </p:cNvGraphicFramePr>
          <p:nvPr/>
        </p:nvGraphicFramePr>
        <p:xfrm>
          <a:off x="7235825" y="1052513"/>
          <a:ext cx="1584325" cy="1116012"/>
        </p:xfrm>
        <a:graphic>
          <a:graphicData uri="http://schemas.openxmlformats.org/presentationml/2006/ole">
            <mc:AlternateContent xmlns:mc="http://schemas.openxmlformats.org/markup-compatibility/2006">
              <mc:Choice xmlns:v="urn:schemas-microsoft-com:vml" Requires="v">
                <p:oleObj spid="_x0000_s184432" name="Clip" r:id="rId4" imgW="3661769" imgH="2815463" progId="">
                  <p:embed/>
                </p:oleObj>
              </mc:Choice>
              <mc:Fallback>
                <p:oleObj name="Clip" r:id="rId4" imgW="3661769" imgH="2815463" progId="">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5825" y="1052513"/>
                        <a:ext cx="1584325" cy="1116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3"/>
          <p:cNvSpPr>
            <a:spLocks noGrp="1"/>
          </p:cNvSpPr>
          <p:nvPr>
            <p:ph idx="1"/>
          </p:nvPr>
        </p:nvSpPr>
        <p:spPr/>
        <p:txBody>
          <a:bodyPr/>
          <a:lstStyle/>
          <a:p>
            <a:r>
              <a:rPr lang="zh-CN" altLang="en-US" smtClean="0"/>
              <a:t>信息安全的基本要求</a:t>
            </a:r>
            <a:r>
              <a:rPr lang="en-US" altLang="zh-CN" smtClean="0"/>
              <a:t>——</a:t>
            </a:r>
            <a:r>
              <a:rPr lang="zh-CN" altLang="en-US" smtClean="0"/>
              <a:t>信息安全基础三角形</a:t>
            </a:r>
            <a:r>
              <a:rPr lang="en-US" altLang="zh-CN" smtClean="0"/>
              <a:t>C.I.A.</a:t>
            </a:r>
          </a:p>
          <a:p>
            <a:pPr lvl="1"/>
            <a:r>
              <a:rPr lang="zh-CN" altLang="en-US" smtClean="0"/>
              <a:t>机密性（</a:t>
            </a:r>
            <a:r>
              <a:rPr lang="en-US" altLang="zh-CN" smtClean="0"/>
              <a:t>Confidentiality</a:t>
            </a:r>
            <a:r>
              <a:rPr lang="zh-CN" altLang="en-US" smtClean="0"/>
              <a:t>）</a:t>
            </a:r>
            <a:endParaRPr lang="en-US" altLang="zh-CN" smtClean="0"/>
          </a:p>
          <a:p>
            <a:pPr lvl="1"/>
            <a:r>
              <a:rPr lang="zh-CN" altLang="en-US" smtClean="0"/>
              <a:t>完整性（</a:t>
            </a:r>
            <a:r>
              <a:rPr lang="en-US" altLang="zh-CN" smtClean="0"/>
              <a:t>Integrity</a:t>
            </a:r>
            <a:r>
              <a:rPr lang="zh-CN" altLang="en-US" smtClean="0"/>
              <a:t>）</a:t>
            </a:r>
            <a:endParaRPr lang="en-US" altLang="zh-CN" smtClean="0"/>
          </a:p>
          <a:p>
            <a:pPr lvl="1"/>
            <a:r>
              <a:rPr lang="zh-CN" altLang="en-US" smtClean="0"/>
              <a:t>可用性（</a:t>
            </a:r>
            <a:r>
              <a:rPr lang="en-US" altLang="zh-CN" smtClean="0"/>
              <a:t>Availability</a:t>
            </a:r>
            <a:r>
              <a:rPr lang="zh-CN" altLang="en-US" smtClean="0"/>
              <a:t>）</a:t>
            </a:r>
            <a:endParaRPr lang="en-US" altLang="zh-CN" smtClean="0"/>
          </a:p>
          <a:p>
            <a:r>
              <a:rPr lang="zh-CN" altLang="en-US" smtClean="0"/>
              <a:t>其它安全问题</a:t>
            </a:r>
          </a:p>
          <a:p>
            <a:pPr lvl="1"/>
            <a:r>
              <a:rPr lang="zh-CN" altLang="en-US" smtClean="0"/>
              <a:t>抗抵赖（不可否认）</a:t>
            </a:r>
          </a:p>
          <a:p>
            <a:pPr lvl="1"/>
            <a:r>
              <a:rPr lang="zh-CN" altLang="en-US" smtClean="0"/>
              <a:t>可控</a:t>
            </a:r>
            <a:endParaRPr lang="en-US" altLang="zh-CN" smtClean="0"/>
          </a:p>
          <a:p>
            <a:pPr lvl="1"/>
            <a:r>
              <a:rPr lang="en-US" altLang="zh-CN" smtClean="0"/>
              <a:t>……</a:t>
            </a:r>
          </a:p>
          <a:p>
            <a:pPr lvl="1"/>
            <a:endParaRPr lang="en-US" altLang="zh-CN" smtClean="0"/>
          </a:p>
          <a:p>
            <a:endParaRPr lang="zh-CN" altLang="en-US" smtClean="0"/>
          </a:p>
          <a:p>
            <a:endParaRPr lang="zh-CN" altLang="en-US" smtClean="0"/>
          </a:p>
        </p:txBody>
      </p:sp>
      <p:sp>
        <p:nvSpPr>
          <p:cNvPr id="34818" name="Rectangle 2"/>
          <p:cNvSpPr>
            <a:spLocks noGrp="1" noChangeArrowheads="1"/>
          </p:cNvSpPr>
          <p:nvPr>
            <p:ph type="title"/>
          </p:nvPr>
        </p:nvSpPr>
        <p:spPr/>
        <p:txBody>
          <a:bodyPr/>
          <a:lstStyle/>
          <a:p>
            <a:r>
              <a:rPr lang="zh-CN" altLang="en-US" smtClean="0"/>
              <a:t>温故而知新</a:t>
            </a:r>
            <a:r>
              <a:rPr lang="en-US" altLang="zh-CN" smtClean="0"/>
              <a:t>——</a:t>
            </a:r>
            <a:r>
              <a:rPr lang="zh-CN" altLang="en-US" smtClean="0"/>
              <a:t>什么是信息安全？</a:t>
            </a:r>
            <a:endParaRPr lang="en-US" altLang="zh-CN" smtClean="0"/>
          </a:p>
        </p:txBody>
      </p:sp>
      <p:sp>
        <p:nvSpPr>
          <p:cNvPr id="34820" name="灯片编号占位符 3"/>
          <p:cNvSpPr>
            <a:spLocks noGrp="1"/>
          </p:cNvSpPr>
          <p:nvPr>
            <p:ph type="sldNum" sz="quarter" idx="4294967295"/>
          </p:nvPr>
        </p:nvSpPr>
        <p:spPr>
          <a:xfrm>
            <a:off x="0" y="6408738"/>
            <a:ext cx="511175" cy="449262"/>
          </a:xfrm>
          <a:prstGeom prst="rect">
            <a:avLst/>
          </a:prstGeom>
        </p:spPr>
        <p:txBody>
          <a:bodyPr/>
          <a:lstStyle/>
          <a:p>
            <a:fld id="{22538615-3136-4975-A818-C92E58A9251B}" type="slidenum">
              <a:rPr lang="zh-CN" altLang="en-US" smtClean="0"/>
              <a:pPr/>
              <a:t>53</a:t>
            </a:fld>
            <a:endParaRPr lang="en-US" altLang="zh-CN"/>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2901850"/>
            <a:ext cx="3598863" cy="311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8548373"/>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zh-CN" altLang="en-US" smtClean="0"/>
              <a:t>信息（网络）安全</a:t>
            </a:r>
          </a:p>
        </p:txBody>
      </p:sp>
      <p:sp>
        <p:nvSpPr>
          <p:cNvPr id="19458" name="Rectangle 3"/>
          <p:cNvSpPr>
            <a:spLocks noGrp="1" noChangeArrowheads="1"/>
          </p:cNvSpPr>
          <p:nvPr>
            <p:ph idx="1"/>
          </p:nvPr>
        </p:nvSpPr>
        <p:spPr/>
        <p:txBody>
          <a:bodyPr>
            <a:normAutofit/>
          </a:bodyPr>
          <a:lstStyle/>
          <a:p>
            <a:pPr>
              <a:defRPr/>
            </a:pPr>
            <a:r>
              <a:rPr lang="en-US" altLang="zh-CN" sz="2400" b="1" dirty="0" smtClean="0"/>
              <a:t>INFOSEC</a:t>
            </a:r>
            <a:r>
              <a:rPr lang="zh-CN" altLang="en-US" sz="2400" b="1" dirty="0" smtClean="0"/>
              <a:t>：</a:t>
            </a:r>
            <a:r>
              <a:rPr lang="en-US" altLang="zh-CN" sz="2400" b="1" dirty="0" smtClean="0"/>
              <a:t>Information Security</a:t>
            </a:r>
          </a:p>
          <a:p>
            <a:pPr>
              <a:defRPr/>
            </a:pPr>
            <a:r>
              <a:rPr lang="en-US" altLang="zh-CN" sz="2400" b="1" dirty="0" smtClean="0"/>
              <a:t>20</a:t>
            </a:r>
            <a:r>
              <a:rPr lang="zh-CN" altLang="en-US" sz="2400" b="1" dirty="0" smtClean="0"/>
              <a:t>世纪，</a:t>
            </a:r>
            <a:r>
              <a:rPr lang="en-US" altLang="zh-CN" sz="2400" b="1" dirty="0" smtClean="0"/>
              <a:t>90</a:t>
            </a:r>
            <a:r>
              <a:rPr lang="zh-CN" altLang="en-US" sz="2400" b="1" dirty="0" smtClean="0"/>
              <a:t>年代后</a:t>
            </a:r>
          </a:p>
          <a:p>
            <a:pPr lvl="1">
              <a:defRPr/>
            </a:pPr>
            <a:r>
              <a:rPr lang="zh-CN" altLang="en-US" sz="2200" dirty="0" smtClean="0"/>
              <a:t>安全威胁：网络入侵、病毒破坏、信息对抗等</a:t>
            </a:r>
          </a:p>
          <a:p>
            <a:pPr lvl="1">
              <a:defRPr/>
            </a:pPr>
            <a:r>
              <a:rPr lang="zh-CN" altLang="en-US" sz="2200" dirty="0" smtClean="0">
                <a:solidFill>
                  <a:srgbClr val="CC0000"/>
                </a:solidFill>
              </a:rPr>
              <a:t>核心思想：</a:t>
            </a:r>
          </a:p>
          <a:p>
            <a:pPr lvl="2">
              <a:defRPr/>
            </a:pPr>
            <a:r>
              <a:rPr lang="zh-CN" altLang="en-US" sz="2000" dirty="0" smtClean="0"/>
              <a:t>综合通信安全和计算机安全安全</a:t>
            </a:r>
          </a:p>
          <a:p>
            <a:pPr lvl="2">
              <a:defRPr/>
            </a:pPr>
            <a:r>
              <a:rPr lang="zh-CN" altLang="en-US" sz="2000" dirty="0" smtClean="0"/>
              <a:t>确保信息在存储、处理和传输过程中免受偶然或恶意的非法泄密、转移或破坏 。</a:t>
            </a:r>
          </a:p>
          <a:p>
            <a:pPr lvl="1">
              <a:defRPr/>
            </a:pPr>
            <a:r>
              <a:rPr lang="zh-CN" altLang="en-US" sz="2200" dirty="0" smtClean="0"/>
              <a:t>安全措施：防火墙、防病毒、漏洞扫描、入侵检测、</a:t>
            </a:r>
            <a:r>
              <a:rPr lang="en-US" altLang="zh-CN" sz="2200" dirty="0" smtClean="0"/>
              <a:t>PKI</a:t>
            </a:r>
            <a:r>
              <a:rPr lang="zh-CN" altLang="en-US" sz="2200" dirty="0" smtClean="0"/>
              <a:t>、</a:t>
            </a:r>
            <a:r>
              <a:rPr lang="en-US" altLang="zh-CN" sz="2200" dirty="0" smtClean="0"/>
              <a:t>VPN</a:t>
            </a:r>
            <a:r>
              <a:rPr lang="zh-CN" altLang="en-US" sz="2200" dirty="0" smtClean="0"/>
              <a:t>等</a:t>
            </a:r>
          </a:p>
          <a:p>
            <a:pPr lvl="1">
              <a:defRPr/>
            </a:pPr>
            <a:r>
              <a:rPr lang="zh-CN" altLang="en-US" sz="2200" dirty="0" smtClean="0"/>
              <a:t>标志</a:t>
            </a:r>
          </a:p>
          <a:p>
            <a:pPr lvl="2">
              <a:defRPr/>
            </a:pPr>
            <a:r>
              <a:rPr lang="zh-CN" altLang="en-US" sz="2000" dirty="0" smtClean="0"/>
              <a:t>安全评估保障</a:t>
            </a:r>
            <a:r>
              <a:rPr lang="en-US" altLang="zh-CN" sz="2000" dirty="0" smtClean="0"/>
              <a:t>CC</a:t>
            </a:r>
            <a:r>
              <a:rPr lang="zh-CN" altLang="en-US" sz="2000" dirty="0" smtClean="0"/>
              <a:t>（</a:t>
            </a:r>
            <a:r>
              <a:rPr lang="en-US" altLang="zh-CN" sz="2000" dirty="0" smtClean="0"/>
              <a:t>ISO 15408</a:t>
            </a:r>
            <a:r>
              <a:rPr lang="zh-CN" altLang="en-US" sz="2000" dirty="0" smtClean="0"/>
              <a:t>，</a:t>
            </a:r>
            <a:r>
              <a:rPr lang="en-US" altLang="zh-CN" sz="2000" dirty="0" smtClean="0"/>
              <a:t>GB/T 18336</a:t>
            </a:r>
            <a:r>
              <a:rPr lang="zh-CN" altLang="en-US" sz="2000" dirty="0" smtClean="0"/>
              <a:t>）</a:t>
            </a:r>
          </a:p>
        </p:txBody>
      </p:sp>
      <p:sp>
        <p:nvSpPr>
          <p:cNvPr id="44036" name="灯片编号占位符 3"/>
          <p:cNvSpPr txBox="1">
            <a:spLocks noGrp="1"/>
          </p:cNvSpPr>
          <p:nvPr/>
        </p:nvSpPr>
        <p:spPr bwMode="gray">
          <a:xfrm>
            <a:off x="4191000" y="6505575"/>
            <a:ext cx="838200" cy="261938"/>
          </a:xfrm>
          <a:prstGeom prst="rect">
            <a:avLst/>
          </a:prstGeom>
          <a:noFill/>
          <a:ln w="9525">
            <a:noFill/>
            <a:miter lim="800000"/>
            <a:headEnd/>
            <a:tailEnd/>
          </a:ln>
        </p:spPr>
        <p:txBody>
          <a:bodyPr/>
          <a:lstStyle/>
          <a:p>
            <a:pPr algn="ctr"/>
            <a:fld id="{0B7D4265-5959-4534-9970-78FD33AC10D9}" type="slidenum">
              <a:rPr lang="zh-CN" altLang="en-US" sz="1000">
                <a:latin typeface="Arial" pitchFamily="34" charset="0"/>
              </a:rPr>
              <a:pPr algn="ctr"/>
              <a:t>54</a:t>
            </a:fld>
            <a:endParaRPr lang="en-US" altLang="zh-CN" sz="1000">
              <a:latin typeface="Arial" pitchFamily="34" charset="0"/>
            </a:endParaRPr>
          </a:p>
        </p:txBody>
      </p:sp>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zh-CN" altLang="en-US" smtClean="0"/>
              <a:t>信息安全保障</a:t>
            </a:r>
          </a:p>
        </p:txBody>
      </p:sp>
      <p:sp>
        <p:nvSpPr>
          <p:cNvPr id="20482" name="Rectangle 3"/>
          <p:cNvSpPr>
            <a:spLocks noGrp="1" noChangeArrowheads="1"/>
          </p:cNvSpPr>
          <p:nvPr>
            <p:ph idx="1"/>
          </p:nvPr>
        </p:nvSpPr>
        <p:spPr/>
        <p:txBody>
          <a:bodyPr>
            <a:normAutofit fontScale="92500" lnSpcReduction="20000"/>
          </a:bodyPr>
          <a:lstStyle/>
          <a:p>
            <a:pPr>
              <a:defRPr/>
            </a:pPr>
            <a:r>
              <a:rPr lang="en-US" altLang="zh-CN" dirty="0" smtClean="0"/>
              <a:t>IA</a:t>
            </a:r>
            <a:r>
              <a:rPr lang="zh-CN" altLang="en-US" dirty="0" smtClean="0"/>
              <a:t>：</a:t>
            </a:r>
            <a:r>
              <a:rPr lang="en-US" altLang="zh-CN" dirty="0" smtClean="0"/>
              <a:t>Information Assurance</a:t>
            </a:r>
          </a:p>
          <a:p>
            <a:pPr>
              <a:defRPr/>
            </a:pPr>
            <a:r>
              <a:rPr lang="en-US" altLang="zh-CN" dirty="0" smtClean="0"/>
              <a:t>2000</a:t>
            </a:r>
            <a:r>
              <a:rPr lang="zh-CN" altLang="en-US" dirty="0" smtClean="0"/>
              <a:t>左右，将来，整个信息系统安全</a:t>
            </a:r>
            <a:endParaRPr lang="en-US" altLang="zh-CN" dirty="0" smtClean="0"/>
          </a:p>
          <a:p>
            <a:pPr lvl="1">
              <a:defRPr/>
            </a:pPr>
            <a:r>
              <a:rPr lang="zh-CN" altLang="en-US" dirty="0" smtClean="0"/>
              <a:t>安全威胁：黑客、恐怖分子、信息战、自然灾难、电力中断等</a:t>
            </a:r>
          </a:p>
          <a:p>
            <a:pPr lvl="1">
              <a:defRPr/>
            </a:pPr>
            <a:r>
              <a:rPr lang="zh-CN" altLang="en-US" dirty="0" smtClean="0"/>
              <a:t>核心思想：</a:t>
            </a:r>
          </a:p>
          <a:p>
            <a:pPr lvl="2">
              <a:defRPr/>
            </a:pPr>
            <a:r>
              <a:rPr lang="zh-CN" altLang="en-US" dirty="0"/>
              <a:t>综合技术、管理、过程、人员；</a:t>
            </a:r>
          </a:p>
          <a:p>
            <a:pPr lvl="2">
              <a:defRPr/>
            </a:pPr>
            <a:r>
              <a:rPr lang="zh-CN" altLang="en-US" dirty="0" smtClean="0"/>
              <a:t>保障信息和信息系统资产，保障组织机构使命的执行；</a:t>
            </a:r>
          </a:p>
          <a:p>
            <a:pPr lvl="2">
              <a:defRPr/>
            </a:pPr>
            <a:r>
              <a:rPr lang="zh-CN" altLang="en-US" dirty="0" smtClean="0"/>
              <a:t>确保信息的保密性、完整性和可用性。</a:t>
            </a:r>
          </a:p>
          <a:p>
            <a:pPr lvl="1">
              <a:defRPr/>
            </a:pPr>
            <a:r>
              <a:rPr lang="zh-CN" altLang="en-US" dirty="0" smtClean="0"/>
              <a:t>安全措施：技术安全保障体系、安全管理体系、人员意识</a:t>
            </a:r>
            <a:r>
              <a:rPr lang="en-US" altLang="zh-CN" dirty="0" smtClean="0"/>
              <a:t>/</a:t>
            </a:r>
            <a:r>
              <a:rPr lang="zh-CN" altLang="en-US" dirty="0" smtClean="0"/>
              <a:t>培训</a:t>
            </a:r>
            <a:r>
              <a:rPr lang="en-US" altLang="zh-CN" dirty="0" smtClean="0"/>
              <a:t>/</a:t>
            </a:r>
            <a:r>
              <a:rPr lang="zh-CN" altLang="en-US" dirty="0" smtClean="0"/>
              <a:t>教育、认证和认可</a:t>
            </a:r>
          </a:p>
          <a:p>
            <a:pPr lvl="1">
              <a:defRPr/>
            </a:pPr>
            <a:r>
              <a:rPr lang="zh-CN" altLang="en-US" dirty="0" smtClean="0"/>
              <a:t>标志：</a:t>
            </a:r>
          </a:p>
          <a:p>
            <a:pPr lvl="2">
              <a:defRPr/>
            </a:pPr>
            <a:r>
              <a:rPr lang="zh-CN" altLang="en-US" dirty="0" smtClean="0"/>
              <a:t>技术：美国国防部的</a:t>
            </a:r>
            <a:r>
              <a:rPr lang="en-US" altLang="zh-CN" dirty="0" smtClean="0"/>
              <a:t>IATF</a:t>
            </a:r>
            <a:r>
              <a:rPr lang="zh-CN" altLang="en-US" dirty="0" smtClean="0"/>
              <a:t>深度防御战略</a:t>
            </a:r>
          </a:p>
          <a:p>
            <a:pPr lvl="2">
              <a:defRPr/>
            </a:pPr>
            <a:r>
              <a:rPr lang="zh-CN" altLang="en-US" dirty="0" smtClean="0"/>
              <a:t>管理：</a:t>
            </a:r>
            <a:r>
              <a:rPr lang="en-US" altLang="zh-CN" dirty="0" smtClean="0"/>
              <a:t>BS7799/ISO 17799</a:t>
            </a:r>
          </a:p>
          <a:p>
            <a:pPr lvl="2">
              <a:defRPr/>
            </a:pPr>
            <a:r>
              <a:rPr lang="zh-CN" altLang="en-US" dirty="0" smtClean="0"/>
              <a:t>系统认证：美国国防部</a:t>
            </a:r>
            <a:r>
              <a:rPr lang="en-US" altLang="zh-CN" dirty="0" smtClean="0"/>
              <a:t>DITSCAP</a:t>
            </a:r>
          </a:p>
        </p:txBody>
      </p:sp>
      <p:sp>
        <p:nvSpPr>
          <p:cNvPr id="45060" name="灯片编号占位符 3"/>
          <p:cNvSpPr>
            <a:spLocks noGrp="1"/>
          </p:cNvSpPr>
          <p:nvPr>
            <p:ph type="sldNum" sz="quarter" idx="4294967295"/>
          </p:nvPr>
        </p:nvSpPr>
        <p:spPr bwMode="auto">
          <a:xfrm>
            <a:off x="1008063" y="6245225"/>
            <a:ext cx="8135937" cy="476250"/>
          </a:xfrm>
          <a:prstGeom prst="rect">
            <a:avLst/>
          </a:prstGeom>
          <a:noFill/>
          <a:ln>
            <a:miter lim="800000"/>
            <a:headEnd/>
            <a:tailEnd/>
          </a:ln>
        </p:spPr>
        <p:txBody>
          <a:bodyPr/>
          <a:lstStyle/>
          <a:p>
            <a:fld id="{A0B8A1DB-1FD9-4DDC-955B-1C6AE7579DE0}" type="slidenum">
              <a:rPr lang="zh-CN" altLang="en-US">
                <a:latin typeface="Arial" pitchFamily="34" charset="0"/>
              </a:rPr>
              <a:pPr/>
              <a:t>55</a:t>
            </a:fld>
            <a:endParaRPr lang="en-US" altLang="zh-CN">
              <a:latin typeface="Arial" pitchFamily="34" charset="0"/>
            </a:endParaRPr>
          </a:p>
        </p:txBody>
      </p:sp>
      <p:graphicFrame>
        <p:nvGraphicFramePr>
          <p:cNvPr id="45061" name="Object 4"/>
          <p:cNvGraphicFramePr>
            <a:graphicFrameLocks/>
          </p:cNvGraphicFramePr>
          <p:nvPr/>
        </p:nvGraphicFramePr>
        <p:xfrm>
          <a:off x="6767513" y="4652963"/>
          <a:ext cx="2152650" cy="1252537"/>
        </p:xfrm>
        <a:graphic>
          <a:graphicData uri="http://schemas.openxmlformats.org/presentationml/2006/ole">
            <mc:AlternateContent xmlns:mc="http://schemas.openxmlformats.org/markup-compatibility/2006">
              <mc:Choice xmlns:v="urn:schemas-microsoft-com:vml" Requires="v">
                <p:oleObj spid="_x0000_s185457" name="Clip" r:id="rId4" imgW="3659772" imgH="1991698" progId="">
                  <p:embed/>
                </p:oleObj>
              </mc:Choice>
              <mc:Fallback>
                <p:oleObj name="Clip" r:id="rId4" imgW="3659772" imgH="1991698" progId="">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7513" y="4652963"/>
                        <a:ext cx="2152650" cy="1252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rrowheads="1"/>
          </p:cNvSpPr>
          <p:nvPr>
            <p:ph type="title"/>
          </p:nvPr>
        </p:nvSpPr>
        <p:spPr/>
        <p:txBody>
          <a:bodyPr/>
          <a:lstStyle/>
          <a:p>
            <a:r>
              <a:rPr lang="zh-CN" altLang="en-US" smtClean="0"/>
              <a:t>网络空间安全</a:t>
            </a:r>
            <a:r>
              <a:rPr lang="en-US" altLang="zh-CN" smtClean="0"/>
              <a:t>/</a:t>
            </a:r>
            <a:r>
              <a:rPr lang="zh-CN" altLang="en-US" smtClean="0"/>
              <a:t>信息安全保障</a:t>
            </a:r>
          </a:p>
        </p:txBody>
      </p:sp>
      <p:sp>
        <p:nvSpPr>
          <p:cNvPr id="21507" name="Rectangle 3"/>
          <p:cNvSpPr>
            <a:spLocks noGrp="1" noRot="1" noChangeArrowheads="1"/>
          </p:cNvSpPr>
          <p:nvPr>
            <p:ph idx="1"/>
          </p:nvPr>
        </p:nvSpPr>
        <p:spPr/>
        <p:txBody>
          <a:bodyPr>
            <a:normAutofit lnSpcReduction="10000"/>
          </a:bodyPr>
          <a:lstStyle/>
          <a:p>
            <a:pPr>
              <a:defRPr/>
            </a:pPr>
            <a:r>
              <a:rPr lang="en-US" altLang="zh-CN" dirty="0" smtClean="0"/>
              <a:t>CS/IA</a:t>
            </a:r>
            <a:r>
              <a:rPr lang="zh-CN" altLang="en-US" dirty="0" smtClean="0"/>
              <a:t>：</a:t>
            </a:r>
            <a:r>
              <a:rPr lang="en-US" altLang="zh-CN" dirty="0" smtClean="0"/>
              <a:t>Cyber Security/Information Assurance</a:t>
            </a:r>
            <a:r>
              <a:rPr lang="zh-CN" altLang="en-US" dirty="0" smtClean="0"/>
              <a:t>，整个网络空间（系统、工控、交通、金融</a:t>
            </a:r>
            <a:r>
              <a:rPr lang="en-US" altLang="zh-CN" dirty="0" smtClean="0"/>
              <a:t>……</a:t>
            </a:r>
            <a:r>
              <a:rPr lang="zh-CN" altLang="en-US" dirty="0" smtClean="0"/>
              <a:t>等系统</a:t>
            </a:r>
            <a:r>
              <a:rPr lang="zh-CN" altLang="en-US" dirty="0"/>
              <a:t>）安全</a:t>
            </a:r>
            <a:endParaRPr lang="zh-CN" altLang="en-US" dirty="0" smtClean="0"/>
          </a:p>
          <a:p>
            <a:pPr>
              <a:defRPr/>
            </a:pPr>
            <a:r>
              <a:rPr lang="en-US" altLang="zh-CN" dirty="0" smtClean="0"/>
              <a:t>2009</a:t>
            </a:r>
            <a:r>
              <a:rPr lang="zh-CN" altLang="en-US" dirty="0" smtClean="0"/>
              <a:t>年，在美国带动下，世界各国信息安全政策、技术和实践等发生重大变革</a:t>
            </a:r>
            <a:r>
              <a:rPr lang="en-US" altLang="zh-CN" dirty="0" smtClean="0"/>
              <a:t>……</a:t>
            </a:r>
            <a:endParaRPr lang="zh-CN" altLang="en-US" dirty="0" smtClean="0"/>
          </a:p>
          <a:p>
            <a:pPr lvl="1">
              <a:defRPr/>
            </a:pPr>
            <a:r>
              <a:rPr lang="zh-CN" altLang="en-US" dirty="0" smtClean="0"/>
              <a:t>共识：网络安全问题上升到国家安全的重要程度</a:t>
            </a:r>
          </a:p>
          <a:p>
            <a:pPr lvl="1">
              <a:defRPr/>
            </a:pPr>
            <a:r>
              <a:rPr lang="zh-CN" altLang="en-US" dirty="0" smtClean="0"/>
              <a:t>核心思想：从传统防御的信息保障（</a:t>
            </a:r>
            <a:r>
              <a:rPr lang="en-US" altLang="zh-CN" dirty="0" smtClean="0"/>
              <a:t>IA</a:t>
            </a:r>
            <a:r>
              <a:rPr lang="zh-CN" altLang="en-US" dirty="0" smtClean="0"/>
              <a:t>），发展到“威慑”为主的防御、攻击和情报三位一体的信息保障</a:t>
            </a:r>
            <a:r>
              <a:rPr lang="en-US" altLang="zh-CN" dirty="0" smtClean="0"/>
              <a:t>/</a:t>
            </a:r>
            <a:r>
              <a:rPr lang="zh-CN" altLang="en-US" dirty="0" smtClean="0"/>
              <a:t>网空安全（</a:t>
            </a:r>
            <a:r>
              <a:rPr lang="en-US" altLang="zh-CN" dirty="0" smtClean="0"/>
              <a:t>IA/CS</a:t>
            </a:r>
            <a:r>
              <a:rPr lang="zh-CN" altLang="en-US" dirty="0" smtClean="0"/>
              <a:t>）</a:t>
            </a:r>
          </a:p>
          <a:p>
            <a:pPr lvl="2">
              <a:defRPr/>
            </a:pPr>
            <a:r>
              <a:rPr lang="zh-CN" altLang="en-US" dirty="0" smtClean="0"/>
              <a:t>网络防御</a:t>
            </a:r>
            <a:r>
              <a:rPr lang="en-US" altLang="zh-CN" dirty="0" smtClean="0"/>
              <a:t>-Defense</a:t>
            </a:r>
            <a:r>
              <a:rPr lang="zh-CN" altLang="en-US" dirty="0" smtClean="0"/>
              <a:t>（运维）</a:t>
            </a:r>
          </a:p>
          <a:p>
            <a:pPr lvl="2">
              <a:defRPr/>
            </a:pPr>
            <a:r>
              <a:rPr lang="zh-CN" altLang="en-US" dirty="0" smtClean="0"/>
              <a:t>网络攻击</a:t>
            </a:r>
            <a:r>
              <a:rPr lang="en-US" altLang="zh-CN" dirty="0" smtClean="0"/>
              <a:t>-Offense</a:t>
            </a:r>
            <a:r>
              <a:rPr lang="zh-CN" altLang="en-US" dirty="0" smtClean="0"/>
              <a:t>（威慑）</a:t>
            </a:r>
          </a:p>
          <a:p>
            <a:pPr lvl="2">
              <a:defRPr/>
            </a:pPr>
            <a:r>
              <a:rPr lang="zh-CN" altLang="en-US" dirty="0" smtClean="0"/>
              <a:t>网络利用</a:t>
            </a:r>
            <a:r>
              <a:rPr lang="en-US" altLang="zh-CN" dirty="0" smtClean="0"/>
              <a:t>-Exploitation</a:t>
            </a:r>
            <a:r>
              <a:rPr lang="zh-CN" altLang="en-US" dirty="0" smtClean="0"/>
              <a:t>（情报）</a:t>
            </a:r>
          </a:p>
        </p:txBody>
      </p:sp>
      <p:sp>
        <p:nvSpPr>
          <p:cNvPr id="46084" name="灯片编号占位符 3"/>
          <p:cNvSpPr>
            <a:spLocks noGrp="1"/>
          </p:cNvSpPr>
          <p:nvPr>
            <p:ph type="sldNum" sz="quarter" idx="4294967295"/>
          </p:nvPr>
        </p:nvSpPr>
        <p:spPr bwMode="auto">
          <a:xfrm>
            <a:off x="1008063" y="6245225"/>
            <a:ext cx="8135937" cy="476250"/>
          </a:xfrm>
          <a:prstGeom prst="rect">
            <a:avLst/>
          </a:prstGeom>
          <a:noFill/>
          <a:ln>
            <a:miter lim="800000"/>
            <a:headEnd/>
            <a:tailEnd/>
          </a:ln>
        </p:spPr>
        <p:txBody>
          <a:bodyPr/>
          <a:lstStyle/>
          <a:p>
            <a:pPr eaLnBrk="0" hangingPunct="0"/>
            <a:fld id="{9F943359-F35F-480D-A14D-A77058362FAD}" type="slidenum">
              <a:rPr lang="zh-CN" altLang="en-US">
                <a:latin typeface="Arial" pitchFamily="34" charset="0"/>
              </a:rPr>
              <a:pPr eaLnBrk="0" hangingPunct="0"/>
              <a:t>56</a:t>
            </a:fld>
            <a:endParaRPr lang="en-US" altLang="zh-CN">
              <a:latin typeface="Arial" pitchFamily="34" charset="0"/>
            </a:endParaRPr>
          </a:p>
        </p:txBody>
      </p:sp>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idx="4294967295"/>
          </p:nvPr>
        </p:nvSpPr>
        <p:spPr/>
        <p:txBody>
          <a:bodyPr/>
          <a:lstStyle/>
          <a:p>
            <a:r>
              <a:rPr lang="zh-CN" altLang="en-US" smtClean="0"/>
              <a:t>为什么会有信息安全问题？</a:t>
            </a:r>
          </a:p>
        </p:txBody>
      </p:sp>
      <p:grpSp>
        <p:nvGrpSpPr>
          <p:cNvPr id="5" name="组合 4"/>
          <p:cNvGrpSpPr/>
          <p:nvPr/>
        </p:nvGrpSpPr>
        <p:grpSpPr>
          <a:xfrm>
            <a:off x="3059832" y="1646486"/>
            <a:ext cx="2808312" cy="2214562"/>
            <a:chOff x="574675" y="3957638"/>
            <a:chExt cx="2808312" cy="2214562"/>
          </a:xfrm>
        </p:grpSpPr>
        <p:pic>
          <p:nvPicPr>
            <p:cNvPr id="47109" name="Picture 5" descr="黑客"/>
            <p:cNvPicPr>
              <a:picLocks noChangeAspect="1" noChangeArrowheads="1"/>
            </p:cNvPicPr>
            <p:nvPr/>
          </p:nvPicPr>
          <p:blipFill>
            <a:blip r:embed="rId3"/>
            <a:srcRect/>
            <a:stretch>
              <a:fillRect/>
            </a:stretch>
          </p:blipFill>
          <p:spPr bwMode="auto">
            <a:xfrm>
              <a:off x="988045" y="3957638"/>
              <a:ext cx="1828800" cy="1528762"/>
            </a:xfrm>
            <a:prstGeom prst="rect">
              <a:avLst/>
            </a:prstGeom>
            <a:noFill/>
            <a:ln w="9525">
              <a:noFill/>
              <a:miter lim="800000"/>
              <a:headEnd/>
              <a:tailEnd/>
            </a:ln>
          </p:spPr>
        </p:pic>
        <p:sp>
          <p:nvSpPr>
            <p:cNvPr id="47110" name="Rectangle 6"/>
            <p:cNvSpPr>
              <a:spLocks noChangeArrowheads="1"/>
            </p:cNvSpPr>
            <p:nvPr/>
          </p:nvSpPr>
          <p:spPr bwMode="auto">
            <a:xfrm>
              <a:off x="574675" y="5562600"/>
              <a:ext cx="2808312" cy="609600"/>
            </a:xfrm>
            <a:prstGeom prst="rect">
              <a:avLst/>
            </a:prstGeom>
            <a:noFill/>
            <a:ln w="9525">
              <a:noFill/>
              <a:miter lim="800000"/>
              <a:headEnd/>
              <a:tailEnd/>
            </a:ln>
          </p:spPr>
          <p:txBody>
            <a:bodyPr/>
            <a:lstStyle/>
            <a:p>
              <a:pPr marL="342900" indent="-342900">
                <a:spcBef>
                  <a:spcPct val="20000"/>
                </a:spcBef>
                <a:buFontTx/>
                <a:buChar char="•"/>
              </a:pPr>
              <a:r>
                <a:rPr lang="zh-CN" altLang="en-US" sz="2800" b="1"/>
                <a:t>因为有黑客吗？</a:t>
              </a:r>
            </a:p>
          </p:txBody>
        </p:sp>
      </p:grpSp>
      <p:grpSp>
        <p:nvGrpSpPr>
          <p:cNvPr id="6" name="组合 5"/>
          <p:cNvGrpSpPr/>
          <p:nvPr/>
        </p:nvGrpSpPr>
        <p:grpSpPr>
          <a:xfrm>
            <a:off x="179512" y="1157464"/>
            <a:ext cx="3195365" cy="2703584"/>
            <a:chOff x="970235" y="1121570"/>
            <a:chExt cx="3195365" cy="2703584"/>
          </a:xfrm>
        </p:grpSpPr>
        <p:pic>
          <p:nvPicPr>
            <p:cNvPr id="47108" name="Picture 4" descr="病毒"/>
            <p:cNvPicPr>
              <a:picLocks noChangeAspect="1" noChangeArrowheads="1"/>
            </p:cNvPicPr>
            <p:nvPr/>
          </p:nvPicPr>
          <p:blipFill>
            <a:blip r:embed="rId4"/>
            <a:srcRect/>
            <a:stretch>
              <a:fillRect/>
            </a:stretch>
          </p:blipFill>
          <p:spPr bwMode="auto">
            <a:xfrm>
              <a:off x="1435050" y="1121570"/>
              <a:ext cx="1946275" cy="2209800"/>
            </a:xfrm>
            <a:prstGeom prst="rect">
              <a:avLst/>
            </a:prstGeom>
            <a:noFill/>
            <a:ln w="9525">
              <a:noFill/>
              <a:miter lim="800000"/>
              <a:headEnd/>
              <a:tailEnd/>
            </a:ln>
          </p:spPr>
        </p:pic>
        <p:sp>
          <p:nvSpPr>
            <p:cNvPr id="47" name="Rectangle 6"/>
            <p:cNvSpPr>
              <a:spLocks noChangeArrowheads="1"/>
            </p:cNvSpPr>
            <p:nvPr/>
          </p:nvSpPr>
          <p:spPr bwMode="auto">
            <a:xfrm>
              <a:off x="970235" y="3215554"/>
              <a:ext cx="3195365" cy="609600"/>
            </a:xfrm>
            <a:prstGeom prst="rect">
              <a:avLst/>
            </a:prstGeom>
            <a:noFill/>
            <a:ln w="9525">
              <a:noFill/>
              <a:miter lim="800000"/>
              <a:headEnd/>
              <a:tailEnd/>
            </a:ln>
          </p:spPr>
          <p:txBody>
            <a:bodyPr/>
            <a:lstStyle/>
            <a:p>
              <a:pPr marL="342900" indent="-342900">
                <a:spcBef>
                  <a:spcPct val="20000"/>
                </a:spcBef>
                <a:buFontTx/>
                <a:buChar char="•"/>
              </a:pPr>
              <a:r>
                <a:rPr lang="zh-CN" altLang="en-US" sz="2800" b="1"/>
                <a:t>因为有病毒吗？</a:t>
              </a:r>
            </a:p>
          </p:txBody>
        </p:sp>
      </p:grpSp>
      <p:grpSp>
        <p:nvGrpSpPr>
          <p:cNvPr id="3" name="组合 2"/>
          <p:cNvGrpSpPr/>
          <p:nvPr/>
        </p:nvGrpSpPr>
        <p:grpSpPr>
          <a:xfrm>
            <a:off x="5940152" y="889248"/>
            <a:ext cx="3067015" cy="2971800"/>
            <a:chOff x="4437063" y="1219200"/>
            <a:chExt cx="3067015" cy="2971800"/>
          </a:xfrm>
        </p:grpSpPr>
        <p:pic>
          <p:nvPicPr>
            <p:cNvPr id="47111" name="Picture 7" descr="漏洞"/>
            <p:cNvPicPr>
              <a:picLocks noChangeAspect="1" noChangeArrowheads="1"/>
            </p:cNvPicPr>
            <p:nvPr/>
          </p:nvPicPr>
          <p:blipFill>
            <a:blip r:embed="rId5"/>
            <a:srcRect/>
            <a:stretch>
              <a:fillRect/>
            </a:stretch>
          </p:blipFill>
          <p:spPr bwMode="auto">
            <a:xfrm>
              <a:off x="4437063" y="1219200"/>
              <a:ext cx="2641600" cy="2744788"/>
            </a:xfrm>
            <a:prstGeom prst="rect">
              <a:avLst/>
            </a:prstGeom>
            <a:noFill/>
            <a:ln w="9525">
              <a:noFill/>
              <a:miter lim="800000"/>
              <a:headEnd/>
              <a:tailEnd/>
            </a:ln>
          </p:spPr>
        </p:pic>
        <p:sp>
          <p:nvSpPr>
            <p:cNvPr id="47112" name="Rectangle 8"/>
            <p:cNvSpPr>
              <a:spLocks noChangeArrowheads="1"/>
            </p:cNvSpPr>
            <p:nvPr/>
          </p:nvSpPr>
          <p:spPr bwMode="auto">
            <a:xfrm>
              <a:off x="4487864" y="3581400"/>
              <a:ext cx="3016214" cy="609600"/>
            </a:xfrm>
            <a:prstGeom prst="rect">
              <a:avLst/>
            </a:prstGeom>
            <a:solidFill>
              <a:schemeClr val="bg1"/>
            </a:solidFill>
            <a:ln w="9525">
              <a:noFill/>
              <a:miter lim="800000"/>
              <a:headEnd/>
              <a:tailEnd/>
            </a:ln>
          </p:spPr>
          <p:txBody>
            <a:bodyPr/>
            <a:lstStyle/>
            <a:p>
              <a:pPr marL="342900" indent="-342900">
                <a:spcBef>
                  <a:spcPct val="20000"/>
                </a:spcBef>
                <a:buFontTx/>
                <a:buChar char="•"/>
              </a:pPr>
              <a:r>
                <a:rPr lang="zh-CN" altLang="en-US" sz="2800" b="1"/>
                <a:t>因为有漏洞吗？</a:t>
              </a:r>
            </a:p>
          </p:txBody>
        </p:sp>
      </p:grpSp>
      <p:sp>
        <p:nvSpPr>
          <p:cNvPr id="674859" name="AutoShape 43"/>
          <p:cNvSpPr>
            <a:spLocks noChangeArrowheads="1"/>
          </p:cNvSpPr>
          <p:nvPr/>
        </p:nvSpPr>
        <p:spPr bwMode="auto">
          <a:xfrm>
            <a:off x="313184" y="5599724"/>
            <a:ext cx="8435280" cy="776111"/>
          </a:xfrm>
          <a:prstGeom prst="roundRect">
            <a:avLst>
              <a:gd name="adj" fmla="val 4167"/>
            </a:avLst>
          </a:prstGeom>
          <a:solidFill>
            <a:srgbClr val="FFFF00"/>
          </a:solidFill>
          <a:ln w="9525" algn="ctr">
            <a:solidFill>
              <a:srgbClr val="4D4D4D"/>
            </a:solidFill>
            <a:round/>
            <a:headEnd/>
            <a:tailEnd/>
          </a:ln>
          <a:effectLst>
            <a:outerShdw dist="35921" dir="2700000" algn="ctr" rotWithShape="0">
              <a:srgbClr val="AFAFAF"/>
            </a:outerShdw>
          </a:effectLst>
        </p:spPr>
        <p:txBody>
          <a:bodyPr lIns="88343" tIns="44172" rIns="88343" bIns="44172"/>
          <a:lstStyle/>
          <a:p>
            <a:pPr algn="ctr" defTabSz="431800" eaLnBrk="0" hangingPunct="0"/>
            <a:r>
              <a:rPr lang="zh-CN" altLang="en-US" sz="3200" b="1" dirty="0" smtClean="0">
                <a:solidFill>
                  <a:srgbClr val="0000CC"/>
                </a:solidFill>
              </a:rPr>
              <a:t>信息安全根源复杂多样</a:t>
            </a:r>
            <a:endParaRPr lang="zh-CN" altLang="en-US" sz="3200" b="1" dirty="0">
              <a:solidFill>
                <a:srgbClr val="0000CC"/>
              </a:solidFill>
            </a:endParaRPr>
          </a:p>
        </p:txBody>
      </p:sp>
      <p:sp>
        <p:nvSpPr>
          <p:cNvPr id="47116" name="灯片编号占位符 3"/>
          <p:cNvSpPr>
            <a:spLocks noGrp="1"/>
          </p:cNvSpPr>
          <p:nvPr>
            <p:ph type="sldNum" sz="quarter" idx="4294967295"/>
          </p:nvPr>
        </p:nvSpPr>
        <p:spPr bwMode="auto">
          <a:xfrm>
            <a:off x="4191000" y="6505575"/>
            <a:ext cx="838200" cy="261938"/>
          </a:xfrm>
          <a:prstGeom prst="rect">
            <a:avLst/>
          </a:prstGeom>
          <a:noFill/>
          <a:ln>
            <a:miter lim="800000"/>
            <a:headEnd/>
            <a:tailEnd/>
          </a:ln>
        </p:spPr>
        <p:txBody>
          <a:bodyPr/>
          <a:lstStyle/>
          <a:p>
            <a:pPr algn="ctr"/>
            <a:fld id="{E10467DD-25F7-442D-8588-97D141339BFD}" type="slidenum">
              <a:rPr lang="zh-CN" altLang="en-US" sz="1400">
                <a:latin typeface="Arial" pitchFamily="34" charset="0"/>
              </a:rPr>
              <a:pPr algn="ctr"/>
              <a:t>57</a:t>
            </a:fld>
            <a:endParaRPr lang="en-US" altLang="zh-CN" sz="1400">
              <a:latin typeface="Arial" pitchFamily="34" charset="0"/>
            </a:endParaRPr>
          </a:p>
        </p:txBody>
      </p:sp>
      <p:grpSp>
        <p:nvGrpSpPr>
          <p:cNvPr id="2" name="Group 10"/>
          <p:cNvGrpSpPr>
            <a:grpSpLocks/>
          </p:cNvGrpSpPr>
          <p:nvPr/>
        </p:nvGrpSpPr>
        <p:grpSpPr bwMode="auto">
          <a:xfrm>
            <a:off x="7501523" y="5820656"/>
            <a:ext cx="658813" cy="593725"/>
            <a:chOff x="2061" y="1529"/>
            <a:chExt cx="1384" cy="917"/>
          </a:xfrm>
        </p:grpSpPr>
        <p:sp>
          <p:nvSpPr>
            <p:cNvPr id="47117" name="Freeform 11"/>
            <p:cNvSpPr>
              <a:spLocks/>
            </p:cNvSpPr>
            <p:nvPr/>
          </p:nvSpPr>
          <p:spPr bwMode="auto">
            <a:xfrm>
              <a:off x="2619" y="1966"/>
              <a:ext cx="825" cy="480"/>
            </a:xfrm>
            <a:custGeom>
              <a:avLst/>
              <a:gdLst>
                <a:gd name="T0" fmla="*/ 295 w 825"/>
                <a:gd name="T1" fmla="*/ 397 h 480"/>
                <a:gd name="T2" fmla="*/ 241 w 825"/>
                <a:gd name="T3" fmla="*/ 350 h 480"/>
                <a:gd name="T4" fmla="*/ 161 w 825"/>
                <a:gd name="T5" fmla="*/ 271 h 480"/>
                <a:gd name="T6" fmla="*/ 41 w 825"/>
                <a:gd name="T7" fmla="*/ 146 h 480"/>
                <a:gd name="T8" fmla="*/ 15 w 825"/>
                <a:gd name="T9" fmla="*/ 122 h 480"/>
                <a:gd name="T10" fmla="*/ 2 w 825"/>
                <a:gd name="T11" fmla="*/ 107 h 480"/>
                <a:gd name="T12" fmla="*/ 0 w 825"/>
                <a:gd name="T13" fmla="*/ 95 h 480"/>
                <a:gd name="T14" fmla="*/ 8 w 825"/>
                <a:gd name="T15" fmla="*/ 70 h 480"/>
                <a:gd name="T16" fmla="*/ 21 w 825"/>
                <a:gd name="T17" fmla="*/ 48 h 480"/>
                <a:gd name="T18" fmla="*/ 57 w 825"/>
                <a:gd name="T19" fmla="*/ 35 h 480"/>
                <a:gd name="T20" fmla="*/ 107 w 825"/>
                <a:gd name="T21" fmla="*/ 24 h 480"/>
                <a:gd name="T22" fmla="*/ 198 w 825"/>
                <a:gd name="T23" fmla="*/ 11 h 480"/>
                <a:gd name="T24" fmla="*/ 250 w 825"/>
                <a:gd name="T25" fmla="*/ 2 h 480"/>
                <a:gd name="T26" fmla="*/ 278 w 825"/>
                <a:gd name="T27" fmla="*/ 0 h 480"/>
                <a:gd name="T28" fmla="*/ 290 w 825"/>
                <a:gd name="T29" fmla="*/ 0 h 480"/>
                <a:gd name="T30" fmla="*/ 303 w 825"/>
                <a:gd name="T31" fmla="*/ 2 h 480"/>
                <a:gd name="T32" fmla="*/ 425 w 825"/>
                <a:gd name="T33" fmla="*/ 57 h 480"/>
                <a:gd name="T34" fmla="*/ 508 w 825"/>
                <a:gd name="T35" fmla="*/ 110 h 480"/>
                <a:gd name="T36" fmla="*/ 542 w 825"/>
                <a:gd name="T37" fmla="*/ 139 h 480"/>
                <a:gd name="T38" fmla="*/ 576 w 825"/>
                <a:gd name="T39" fmla="*/ 169 h 480"/>
                <a:gd name="T40" fmla="*/ 653 w 825"/>
                <a:gd name="T41" fmla="*/ 209 h 480"/>
                <a:gd name="T42" fmla="*/ 683 w 825"/>
                <a:gd name="T43" fmla="*/ 213 h 480"/>
                <a:gd name="T44" fmla="*/ 697 w 825"/>
                <a:gd name="T45" fmla="*/ 213 h 480"/>
                <a:gd name="T46" fmla="*/ 706 w 825"/>
                <a:gd name="T47" fmla="*/ 213 h 480"/>
                <a:gd name="T48" fmla="*/ 715 w 825"/>
                <a:gd name="T49" fmla="*/ 212 h 480"/>
                <a:gd name="T50" fmla="*/ 744 w 825"/>
                <a:gd name="T51" fmla="*/ 213 h 480"/>
                <a:gd name="T52" fmla="*/ 780 w 825"/>
                <a:gd name="T53" fmla="*/ 210 h 480"/>
                <a:gd name="T54" fmla="*/ 821 w 825"/>
                <a:gd name="T55" fmla="*/ 206 h 480"/>
                <a:gd name="T56" fmla="*/ 824 w 825"/>
                <a:gd name="T57" fmla="*/ 206 h 480"/>
                <a:gd name="T58" fmla="*/ 824 w 825"/>
                <a:gd name="T59" fmla="*/ 479 h 480"/>
                <a:gd name="T60" fmla="*/ 824 w 825"/>
                <a:gd name="T61" fmla="*/ 476 h 480"/>
                <a:gd name="T62" fmla="*/ 617 w 825"/>
                <a:gd name="T63" fmla="*/ 451 h 480"/>
                <a:gd name="T64" fmla="*/ 602 w 825"/>
                <a:gd name="T65" fmla="*/ 450 h 480"/>
                <a:gd name="T66" fmla="*/ 595 w 825"/>
                <a:gd name="T67" fmla="*/ 451 h 480"/>
                <a:gd name="T68" fmla="*/ 586 w 825"/>
                <a:gd name="T69" fmla="*/ 452 h 480"/>
                <a:gd name="T70" fmla="*/ 548 w 825"/>
                <a:gd name="T71" fmla="*/ 460 h 480"/>
                <a:gd name="T72" fmla="*/ 502 w 825"/>
                <a:gd name="T73" fmla="*/ 468 h 480"/>
                <a:gd name="T74" fmla="*/ 489 w 825"/>
                <a:gd name="T75" fmla="*/ 468 h 480"/>
                <a:gd name="T76" fmla="*/ 480 w 825"/>
                <a:gd name="T77" fmla="*/ 468 h 480"/>
                <a:gd name="T78" fmla="*/ 471 w 825"/>
                <a:gd name="T79" fmla="*/ 467 h 480"/>
                <a:gd name="T80" fmla="*/ 425 w 825"/>
                <a:gd name="T81" fmla="*/ 454 h 480"/>
                <a:gd name="T82" fmla="*/ 358 w 825"/>
                <a:gd name="T83" fmla="*/ 431 h 480"/>
                <a:gd name="T84" fmla="*/ 294 w 825"/>
                <a:gd name="T85" fmla="*/ 401 h 480"/>
                <a:gd name="T86" fmla="*/ 295 w 825"/>
                <a:gd name="T87" fmla="*/ 397 h 4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25"/>
                <a:gd name="T133" fmla="*/ 0 h 480"/>
                <a:gd name="T134" fmla="*/ 825 w 825"/>
                <a:gd name="T135" fmla="*/ 480 h 4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25" h="480">
                  <a:moveTo>
                    <a:pt x="295" y="397"/>
                  </a:moveTo>
                  <a:lnTo>
                    <a:pt x="241" y="350"/>
                  </a:lnTo>
                  <a:lnTo>
                    <a:pt x="161" y="271"/>
                  </a:lnTo>
                  <a:lnTo>
                    <a:pt x="41" y="146"/>
                  </a:lnTo>
                  <a:lnTo>
                    <a:pt x="15" y="122"/>
                  </a:lnTo>
                  <a:lnTo>
                    <a:pt x="2" y="107"/>
                  </a:lnTo>
                  <a:lnTo>
                    <a:pt x="0" y="95"/>
                  </a:lnTo>
                  <a:lnTo>
                    <a:pt x="8" y="70"/>
                  </a:lnTo>
                  <a:lnTo>
                    <a:pt x="21" y="48"/>
                  </a:lnTo>
                  <a:lnTo>
                    <a:pt x="57" y="35"/>
                  </a:lnTo>
                  <a:lnTo>
                    <a:pt x="107" y="24"/>
                  </a:lnTo>
                  <a:lnTo>
                    <a:pt x="198" y="11"/>
                  </a:lnTo>
                  <a:lnTo>
                    <a:pt x="250" y="2"/>
                  </a:lnTo>
                  <a:lnTo>
                    <a:pt x="278" y="0"/>
                  </a:lnTo>
                  <a:lnTo>
                    <a:pt x="290" y="0"/>
                  </a:lnTo>
                  <a:lnTo>
                    <a:pt x="303" y="2"/>
                  </a:lnTo>
                  <a:lnTo>
                    <a:pt x="425" y="57"/>
                  </a:lnTo>
                  <a:lnTo>
                    <a:pt x="508" y="110"/>
                  </a:lnTo>
                  <a:lnTo>
                    <a:pt x="542" y="139"/>
                  </a:lnTo>
                  <a:lnTo>
                    <a:pt x="576" y="169"/>
                  </a:lnTo>
                  <a:lnTo>
                    <a:pt x="653" y="209"/>
                  </a:lnTo>
                  <a:lnTo>
                    <a:pt x="683" y="213"/>
                  </a:lnTo>
                  <a:lnTo>
                    <a:pt x="697" y="213"/>
                  </a:lnTo>
                  <a:lnTo>
                    <a:pt x="706" y="213"/>
                  </a:lnTo>
                  <a:lnTo>
                    <a:pt x="715" y="212"/>
                  </a:lnTo>
                  <a:lnTo>
                    <a:pt x="744" y="213"/>
                  </a:lnTo>
                  <a:lnTo>
                    <a:pt x="780" y="210"/>
                  </a:lnTo>
                  <a:lnTo>
                    <a:pt x="821" y="206"/>
                  </a:lnTo>
                  <a:lnTo>
                    <a:pt x="824" y="206"/>
                  </a:lnTo>
                  <a:lnTo>
                    <a:pt x="824" y="479"/>
                  </a:lnTo>
                  <a:lnTo>
                    <a:pt x="824" y="476"/>
                  </a:lnTo>
                  <a:lnTo>
                    <a:pt x="617" y="451"/>
                  </a:lnTo>
                  <a:lnTo>
                    <a:pt x="602" y="450"/>
                  </a:lnTo>
                  <a:lnTo>
                    <a:pt x="595" y="451"/>
                  </a:lnTo>
                  <a:lnTo>
                    <a:pt x="586" y="452"/>
                  </a:lnTo>
                  <a:lnTo>
                    <a:pt x="548" y="460"/>
                  </a:lnTo>
                  <a:lnTo>
                    <a:pt x="502" y="468"/>
                  </a:lnTo>
                  <a:lnTo>
                    <a:pt x="489" y="468"/>
                  </a:lnTo>
                  <a:lnTo>
                    <a:pt x="480" y="468"/>
                  </a:lnTo>
                  <a:lnTo>
                    <a:pt x="471" y="467"/>
                  </a:lnTo>
                  <a:lnTo>
                    <a:pt x="425" y="454"/>
                  </a:lnTo>
                  <a:lnTo>
                    <a:pt x="358" y="431"/>
                  </a:lnTo>
                  <a:lnTo>
                    <a:pt x="294" y="401"/>
                  </a:lnTo>
                  <a:lnTo>
                    <a:pt x="295" y="397"/>
                  </a:lnTo>
                </a:path>
              </a:pathLst>
            </a:custGeom>
            <a:solidFill>
              <a:srgbClr val="E26200"/>
            </a:solidFill>
            <a:ln w="12700" cap="rnd">
              <a:noFill/>
              <a:round/>
              <a:headEnd/>
              <a:tailEnd/>
            </a:ln>
          </p:spPr>
          <p:txBody>
            <a:bodyPr/>
            <a:lstStyle/>
            <a:p>
              <a:endParaRPr lang="zh-CN" altLang="en-US"/>
            </a:p>
          </p:txBody>
        </p:sp>
        <p:sp>
          <p:nvSpPr>
            <p:cNvPr id="47118" name="Freeform 12"/>
            <p:cNvSpPr>
              <a:spLocks/>
            </p:cNvSpPr>
            <p:nvPr/>
          </p:nvSpPr>
          <p:spPr bwMode="auto">
            <a:xfrm>
              <a:off x="2751" y="1978"/>
              <a:ext cx="192" cy="37"/>
            </a:xfrm>
            <a:custGeom>
              <a:avLst/>
              <a:gdLst>
                <a:gd name="T0" fmla="*/ 173 w 192"/>
                <a:gd name="T1" fmla="*/ 19 h 37"/>
                <a:gd name="T2" fmla="*/ 191 w 192"/>
                <a:gd name="T3" fmla="*/ 19 h 37"/>
                <a:gd name="T4" fmla="*/ 143 w 192"/>
                <a:gd name="T5" fmla="*/ 0 h 37"/>
                <a:gd name="T6" fmla="*/ 135 w 192"/>
                <a:gd name="T7" fmla="*/ 0 h 37"/>
                <a:gd name="T8" fmla="*/ 125 w 192"/>
                <a:gd name="T9" fmla="*/ 0 h 37"/>
                <a:gd name="T10" fmla="*/ 102 w 192"/>
                <a:gd name="T11" fmla="*/ 3 h 37"/>
                <a:gd name="T12" fmla="*/ 61 w 192"/>
                <a:gd name="T13" fmla="*/ 9 h 37"/>
                <a:gd name="T14" fmla="*/ 27 w 192"/>
                <a:gd name="T15" fmla="*/ 11 h 37"/>
                <a:gd name="T16" fmla="*/ 0 w 192"/>
                <a:gd name="T17" fmla="*/ 19 h 37"/>
                <a:gd name="T18" fmla="*/ 18 w 192"/>
                <a:gd name="T19" fmla="*/ 30 h 37"/>
                <a:gd name="T20" fmla="*/ 60 w 192"/>
                <a:gd name="T21" fmla="*/ 36 h 37"/>
                <a:gd name="T22" fmla="*/ 84 w 192"/>
                <a:gd name="T23" fmla="*/ 36 h 37"/>
                <a:gd name="T24" fmla="*/ 104 w 192"/>
                <a:gd name="T25" fmla="*/ 35 h 37"/>
                <a:gd name="T26" fmla="*/ 172 w 192"/>
                <a:gd name="T27" fmla="*/ 23 h 37"/>
                <a:gd name="T28" fmla="*/ 173 w 192"/>
                <a:gd name="T29" fmla="*/ 19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2"/>
                <a:gd name="T46" fmla="*/ 0 h 37"/>
                <a:gd name="T47" fmla="*/ 192 w 192"/>
                <a:gd name="T48" fmla="*/ 37 h 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2" h="37">
                  <a:moveTo>
                    <a:pt x="173" y="19"/>
                  </a:moveTo>
                  <a:lnTo>
                    <a:pt x="191" y="19"/>
                  </a:lnTo>
                  <a:lnTo>
                    <a:pt x="143" y="0"/>
                  </a:lnTo>
                  <a:lnTo>
                    <a:pt x="135" y="0"/>
                  </a:lnTo>
                  <a:lnTo>
                    <a:pt x="125" y="0"/>
                  </a:lnTo>
                  <a:lnTo>
                    <a:pt x="102" y="3"/>
                  </a:lnTo>
                  <a:lnTo>
                    <a:pt x="61" y="9"/>
                  </a:lnTo>
                  <a:lnTo>
                    <a:pt x="27" y="11"/>
                  </a:lnTo>
                  <a:lnTo>
                    <a:pt x="0" y="19"/>
                  </a:lnTo>
                  <a:lnTo>
                    <a:pt x="18" y="30"/>
                  </a:lnTo>
                  <a:lnTo>
                    <a:pt x="60" y="36"/>
                  </a:lnTo>
                  <a:lnTo>
                    <a:pt x="84" y="36"/>
                  </a:lnTo>
                  <a:lnTo>
                    <a:pt x="104" y="35"/>
                  </a:lnTo>
                  <a:lnTo>
                    <a:pt x="172" y="23"/>
                  </a:lnTo>
                  <a:lnTo>
                    <a:pt x="173" y="19"/>
                  </a:lnTo>
                </a:path>
              </a:pathLst>
            </a:custGeom>
            <a:solidFill>
              <a:srgbClr val="FF8141"/>
            </a:solidFill>
            <a:ln w="12700" cap="rnd">
              <a:noFill/>
              <a:round/>
              <a:headEnd/>
              <a:tailEnd/>
            </a:ln>
          </p:spPr>
          <p:txBody>
            <a:bodyPr/>
            <a:lstStyle/>
            <a:p>
              <a:endParaRPr lang="zh-CN" altLang="en-US"/>
            </a:p>
          </p:txBody>
        </p:sp>
        <p:sp>
          <p:nvSpPr>
            <p:cNvPr id="47119" name="Freeform 13"/>
            <p:cNvSpPr>
              <a:spLocks/>
            </p:cNvSpPr>
            <p:nvPr/>
          </p:nvSpPr>
          <p:spPr bwMode="auto">
            <a:xfrm>
              <a:off x="2690" y="1998"/>
              <a:ext cx="414" cy="340"/>
            </a:xfrm>
            <a:custGeom>
              <a:avLst/>
              <a:gdLst>
                <a:gd name="T0" fmla="*/ 413 w 414"/>
                <a:gd name="T1" fmla="*/ 247 h 340"/>
                <a:gd name="T2" fmla="*/ 409 w 414"/>
                <a:gd name="T3" fmla="*/ 265 h 340"/>
                <a:gd name="T4" fmla="*/ 397 w 414"/>
                <a:gd name="T5" fmla="*/ 291 h 340"/>
                <a:gd name="T6" fmla="*/ 381 w 414"/>
                <a:gd name="T7" fmla="*/ 314 h 340"/>
                <a:gd name="T8" fmla="*/ 366 w 414"/>
                <a:gd name="T9" fmla="*/ 324 h 340"/>
                <a:gd name="T10" fmla="*/ 350 w 414"/>
                <a:gd name="T11" fmla="*/ 324 h 340"/>
                <a:gd name="T12" fmla="*/ 333 w 414"/>
                <a:gd name="T13" fmla="*/ 326 h 340"/>
                <a:gd name="T14" fmla="*/ 318 w 414"/>
                <a:gd name="T15" fmla="*/ 333 h 340"/>
                <a:gd name="T16" fmla="*/ 302 w 414"/>
                <a:gd name="T17" fmla="*/ 339 h 340"/>
                <a:gd name="T18" fmla="*/ 288 w 414"/>
                <a:gd name="T19" fmla="*/ 331 h 340"/>
                <a:gd name="T20" fmla="*/ 273 w 414"/>
                <a:gd name="T21" fmla="*/ 316 h 340"/>
                <a:gd name="T22" fmla="*/ 244 w 414"/>
                <a:gd name="T23" fmla="*/ 287 h 340"/>
                <a:gd name="T24" fmla="*/ 157 w 414"/>
                <a:gd name="T25" fmla="*/ 234 h 340"/>
                <a:gd name="T26" fmla="*/ 109 w 414"/>
                <a:gd name="T27" fmla="*/ 205 h 340"/>
                <a:gd name="T28" fmla="*/ 72 w 414"/>
                <a:gd name="T29" fmla="*/ 175 h 340"/>
                <a:gd name="T30" fmla="*/ 23 w 414"/>
                <a:gd name="T31" fmla="*/ 107 h 340"/>
                <a:gd name="T32" fmla="*/ 4 w 414"/>
                <a:gd name="T33" fmla="*/ 67 h 340"/>
                <a:gd name="T34" fmla="*/ 0 w 414"/>
                <a:gd name="T35" fmla="*/ 49 h 340"/>
                <a:gd name="T36" fmla="*/ 0 w 414"/>
                <a:gd name="T37" fmla="*/ 41 h 340"/>
                <a:gd name="T38" fmla="*/ 2 w 414"/>
                <a:gd name="T39" fmla="*/ 32 h 340"/>
                <a:gd name="T40" fmla="*/ 17 w 414"/>
                <a:gd name="T41" fmla="*/ 20 h 340"/>
                <a:gd name="T42" fmla="*/ 37 w 414"/>
                <a:gd name="T43" fmla="*/ 14 h 340"/>
                <a:gd name="T44" fmla="*/ 113 w 414"/>
                <a:gd name="T45" fmla="*/ 4 h 340"/>
                <a:gd name="T46" fmla="*/ 142 w 414"/>
                <a:gd name="T47" fmla="*/ 6 h 340"/>
                <a:gd name="T48" fmla="*/ 173 w 414"/>
                <a:gd name="T49" fmla="*/ 8 h 340"/>
                <a:gd name="T50" fmla="*/ 218 w 414"/>
                <a:gd name="T51" fmla="*/ 0 h 340"/>
                <a:gd name="T52" fmla="*/ 225 w 414"/>
                <a:gd name="T53" fmla="*/ 0 h 340"/>
                <a:gd name="T54" fmla="*/ 234 w 414"/>
                <a:gd name="T55" fmla="*/ 0 h 340"/>
                <a:gd name="T56" fmla="*/ 251 w 414"/>
                <a:gd name="T57" fmla="*/ 4 h 340"/>
                <a:gd name="T58" fmla="*/ 282 w 414"/>
                <a:gd name="T59" fmla="*/ 20 h 340"/>
                <a:gd name="T60" fmla="*/ 307 w 414"/>
                <a:gd name="T61" fmla="*/ 42 h 340"/>
                <a:gd name="T62" fmla="*/ 330 w 414"/>
                <a:gd name="T63" fmla="*/ 71 h 340"/>
                <a:gd name="T64" fmla="*/ 370 w 414"/>
                <a:gd name="T65" fmla="*/ 141 h 340"/>
                <a:gd name="T66" fmla="*/ 413 w 414"/>
                <a:gd name="T67" fmla="*/ 247 h 3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4"/>
                <a:gd name="T103" fmla="*/ 0 h 340"/>
                <a:gd name="T104" fmla="*/ 414 w 414"/>
                <a:gd name="T105" fmla="*/ 340 h 3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4" h="340">
                  <a:moveTo>
                    <a:pt x="413" y="247"/>
                  </a:moveTo>
                  <a:lnTo>
                    <a:pt x="409" y="265"/>
                  </a:lnTo>
                  <a:lnTo>
                    <a:pt x="397" y="291"/>
                  </a:lnTo>
                  <a:lnTo>
                    <a:pt x="381" y="314"/>
                  </a:lnTo>
                  <a:lnTo>
                    <a:pt x="366" y="324"/>
                  </a:lnTo>
                  <a:lnTo>
                    <a:pt x="350" y="324"/>
                  </a:lnTo>
                  <a:lnTo>
                    <a:pt x="333" y="326"/>
                  </a:lnTo>
                  <a:lnTo>
                    <a:pt x="318" y="333"/>
                  </a:lnTo>
                  <a:lnTo>
                    <a:pt x="302" y="339"/>
                  </a:lnTo>
                  <a:lnTo>
                    <a:pt x="288" y="331"/>
                  </a:lnTo>
                  <a:lnTo>
                    <a:pt x="273" y="316"/>
                  </a:lnTo>
                  <a:lnTo>
                    <a:pt x="244" y="287"/>
                  </a:lnTo>
                  <a:lnTo>
                    <a:pt x="157" y="234"/>
                  </a:lnTo>
                  <a:lnTo>
                    <a:pt x="109" y="205"/>
                  </a:lnTo>
                  <a:lnTo>
                    <a:pt x="72" y="175"/>
                  </a:lnTo>
                  <a:lnTo>
                    <a:pt x="23" y="107"/>
                  </a:lnTo>
                  <a:lnTo>
                    <a:pt x="4" y="67"/>
                  </a:lnTo>
                  <a:lnTo>
                    <a:pt x="0" y="49"/>
                  </a:lnTo>
                  <a:lnTo>
                    <a:pt x="0" y="41"/>
                  </a:lnTo>
                  <a:lnTo>
                    <a:pt x="2" y="32"/>
                  </a:lnTo>
                  <a:lnTo>
                    <a:pt x="17" y="20"/>
                  </a:lnTo>
                  <a:lnTo>
                    <a:pt x="37" y="14"/>
                  </a:lnTo>
                  <a:lnTo>
                    <a:pt x="113" y="4"/>
                  </a:lnTo>
                  <a:lnTo>
                    <a:pt x="142" y="6"/>
                  </a:lnTo>
                  <a:lnTo>
                    <a:pt x="173" y="8"/>
                  </a:lnTo>
                  <a:lnTo>
                    <a:pt x="218" y="0"/>
                  </a:lnTo>
                  <a:lnTo>
                    <a:pt x="225" y="0"/>
                  </a:lnTo>
                  <a:lnTo>
                    <a:pt x="234" y="0"/>
                  </a:lnTo>
                  <a:lnTo>
                    <a:pt x="251" y="4"/>
                  </a:lnTo>
                  <a:lnTo>
                    <a:pt x="282" y="20"/>
                  </a:lnTo>
                  <a:lnTo>
                    <a:pt x="307" y="42"/>
                  </a:lnTo>
                  <a:lnTo>
                    <a:pt x="330" y="71"/>
                  </a:lnTo>
                  <a:lnTo>
                    <a:pt x="370" y="141"/>
                  </a:lnTo>
                  <a:lnTo>
                    <a:pt x="413" y="247"/>
                  </a:lnTo>
                </a:path>
              </a:pathLst>
            </a:custGeom>
            <a:solidFill>
              <a:srgbClr val="622100"/>
            </a:solidFill>
            <a:ln w="12700" cap="rnd">
              <a:noFill/>
              <a:round/>
              <a:headEnd/>
              <a:tailEnd/>
            </a:ln>
          </p:spPr>
          <p:txBody>
            <a:bodyPr/>
            <a:lstStyle/>
            <a:p>
              <a:endParaRPr lang="zh-CN" altLang="en-US"/>
            </a:p>
          </p:txBody>
        </p:sp>
        <p:sp>
          <p:nvSpPr>
            <p:cNvPr id="47120" name="Freeform 14"/>
            <p:cNvSpPr>
              <a:spLocks/>
            </p:cNvSpPr>
            <p:nvPr/>
          </p:nvSpPr>
          <p:spPr bwMode="auto">
            <a:xfrm>
              <a:off x="2763" y="2279"/>
              <a:ext cx="234" cy="115"/>
            </a:xfrm>
            <a:custGeom>
              <a:avLst/>
              <a:gdLst>
                <a:gd name="T0" fmla="*/ 12 w 234"/>
                <a:gd name="T1" fmla="*/ 33 h 115"/>
                <a:gd name="T2" fmla="*/ 0 w 234"/>
                <a:gd name="T3" fmla="*/ 51 h 115"/>
                <a:gd name="T4" fmla="*/ 9 w 234"/>
                <a:gd name="T5" fmla="*/ 84 h 115"/>
                <a:gd name="T6" fmla="*/ 43 w 234"/>
                <a:gd name="T7" fmla="*/ 101 h 115"/>
                <a:gd name="T8" fmla="*/ 69 w 234"/>
                <a:gd name="T9" fmla="*/ 110 h 115"/>
                <a:gd name="T10" fmla="*/ 81 w 234"/>
                <a:gd name="T11" fmla="*/ 113 h 115"/>
                <a:gd name="T12" fmla="*/ 91 w 234"/>
                <a:gd name="T13" fmla="*/ 114 h 115"/>
                <a:gd name="T14" fmla="*/ 140 w 234"/>
                <a:gd name="T15" fmla="*/ 97 h 115"/>
                <a:gd name="T16" fmla="*/ 187 w 234"/>
                <a:gd name="T17" fmla="*/ 72 h 115"/>
                <a:gd name="T18" fmla="*/ 214 w 234"/>
                <a:gd name="T19" fmla="*/ 58 h 115"/>
                <a:gd name="T20" fmla="*/ 226 w 234"/>
                <a:gd name="T21" fmla="*/ 48 h 115"/>
                <a:gd name="T22" fmla="*/ 233 w 234"/>
                <a:gd name="T23" fmla="*/ 37 h 115"/>
                <a:gd name="T24" fmla="*/ 233 w 234"/>
                <a:gd name="T25" fmla="*/ 30 h 115"/>
                <a:gd name="T26" fmla="*/ 231 w 234"/>
                <a:gd name="T27" fmla="*/ 24 h 115"/>
                <a:gd name="T28" fmla="*/ 217 w 234"/>
                <a:gd name="T29" fmla="*/ 10 h 115"/>
                <a:gd name="T30" fmla="*/ 199 w 234"/>
                <a:gd name="T31" fmla="*/ 1 h 115"/>
                <a:gd name="T32" fmla="*/ 189 w 234"/>
                <a:gd name="T33" fmla="*/ 0 h 115"/>
                <a:gd name="T34" fmla="*/ 177 w 234"/>
                <a:gd name="T35" fmla="*/ 1 h 115"/>
                <a:gd name="T36" fmla="*/ 160 w 234"/>
                <a:gd name="T37" fmla="*/ 1 h 115"/>
                <a:gd name="T38" fmla="*/ 139 w 234"/>
                <a:gd name="T39" fmla="*/ 3 h 115"/>
                <a:gd name="T40" fmla="*/ 92 w 234"/>
                <a:gd name="T41" fmla="*/ 8 h 115"/>
                <a:gd name="T42" fmla="*/ 47 w 234"/>
                <a:gd name="T43" fmla="*/ 18 h 115"/>
                <a:gd name="T44" fmla="*/ 12 w 234"/>
                <a:gd name="T45" fmla="*/ 33 h 1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4"/>
                <a:gd name="T70" fmla="*/ 0 h 115"/>
                <a:gd name="T71" fmla="*/ 234 w 234"/>
                <a:gd name="T72" fmla="*/ 115 h 11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4" h="115">
                  <a:moveTo>
                    <a:pt x="12" y="33"/>
                  </a:moveTo>
                  <a:lnTo>
                    <a:pt x="0" y="51"/>
                  </a:lnTo>
                  <a:lnTo>
                    <a:pt x="9" y="84"/>
                  </a:lnTo>
                  <a:lnTo>
                    <a:pt x="43" y="101"/>
                  </a:lnTo>
                  <a:lnTo>
                    <a:pt x="69" y="110"/>
                  </a:lnTo>
                  <a:lnTo>
                    <a:pt x="81" y="113"/>
                  </a:lnTo>
                  <a:lnTo>
                    <a:pt x="91" y="114"/>
                  </a:lnTo>
                  <a:lnTo>
                    <a:pt x="140" y="97"/>
                  </a:lnTo>
                  <a:lnTo>
                    <a:pt x="187" y="72"/>
                  </a:lnTo>
                  <a:lnTo>
                    <a:pt x="214" y="58"/>
                  </a:lnTo>
                  <a:lnTo>
                    <a:pt x="226" y="48"/>
                  </a:lnTo>
                  <a:lnTo>
                    <a:pt x="233" y="37"/>
                  </a:lnTo>
                  <a:lnTo>
                    <a:pt x="233" y="30"/>
                  </a:lnTo>
                  <a:lnTo>
                    <a:pt x="231" y="24"/>
                  </a:lnTo>
                  <a:lnTo>
                    <a:pt x="217" y="10"/>
                  </a:lnTo>
                  <a:lnTo>
                    <a:pt x="199" y="1"/>
                  </a:lnTo>
                  <a:lnTo>
                    <a:pt x="189" y="0"/>
                  </a:lnTo>
                  <a:lnTo>
                    <a:pt x="177" y="1"/>
                  </a:lnTo>
                  <a:lnTo>
                    <a:pt x="160" y="1"/>
                  </a:lnTo>
                  <a:lnTo>
                    <a:pt x="139" y="3"/>
                  </a:lnTo>
                  <a:lnTo>
                    <a:pt x="92" y="8"/>
                  </a:lnTo>
                  <a:lnTo>
                    <a:pt x="47" y="18"/>
                  </a:lnTo>
                  <a:lnTo>
                    <a:pt x="12" y="33"/>
                  </a:lnTo>
                </a:path>
              </a:pathLst>
            </a:custGeom>
            <a:solidFill>
              <a:srgbClr val="FF8141"/>
            </a:solidFill>
            <a:ln w="12700" cap="rnd">
              <a:solidFill>
                <a:srgbClr val="400000"/>
              </a:solidFill>
              <a:round/>
              <a:headEnd/>
              <a:tailEnd/>
            </a:ln>
          </p:spPr>
          <p:txBody>
            <a:bodyPr/>
            <a:lstStyle/>
            <a:p>
              <a:endParaRPr lang="zh-CN" altLang="en-US"/>
            </a:p>
          </p:txBody>
        </p:sp>
        <p:sp>
          <p:nvSpPr>
            <p:cNvPr id="47121" name="Freeform 15"/>
            <p:cNvSpPr>
              <a:spLocks/>
            </p:cNvSpPr>
            <p:nvPr/>
          </p:nvSpPr>
          <p:spPr bwMode="auto">
            <a:xfrm>
              <a:off x="2695" y="2203"/>
              <a:ext cx="272" cy="118"/>
            </a:xfrm>
            <a:custGeom>
              <a:avLst/>
              <a:gdLst>
                <a:gd name="T0" fmla="*/ 11 w 272"/>
                <a:gd name="T1" fmla="*/ 11 h 118"/>
                <a:gd name="T2" fmla="*/ 0 w 272"/>
                <a:gd name="T3" fmla="*/ 46 h 118"/>
                <a:gd name="T4" fmla="*/ 8 w 272"/>
                <a:gd name="T5" fmla="*/ 80 h 118"/>
                <a:gd name="T6" fmla="*/ 55 w 272"/>
                <a:gd name="T7" fmla="*/ 101 h 118"/>
                <a:gd name="T8" fmla="*/ 90 w 272"/>
                <a:gd name="T9" fmla="*/ 111 h 118"/>
                <a:gd name="T10" fmla="*/ 104 w 272"/>
                <a:gd name="T11" fmla="*/ 116 h 118"/>
                <a:gd name="T12" fmla="*/ 116 w 272"/>
                <a:gd name="T13" fmla="*/ 117 h 118"/>
                <a:gd name="T14" fmla="*/ 164 w 272"/>
                <a:gd name="T15" fmla="*/ 107 h 118"/>
                <a:gd name="T16" fmla="*/ 212 w 272"/>
                <a:gd name="T17" fmla="*/ 90 h 118"/>
                <a:gd name="T18" fmla="*/ 245 w 272"/>
                <a:gd name="T19" fmla="*/ 78 h 118"/>
                <a:gd name="T20" fmla="*/ 262 w 272"/>
                <a:gd name="T21" fmla="*/ 72 h 118"/>
                <a:gd name="T22" fmla="*/ 271 w 272"/>
                <a:gd name="T23" fmla="*/ 61 h 118"/>
                <a:gd name="T24" fmla="*/ 267 w 272"/>
                <a:gd name="T25" fmla="*/ 52 h 118"/>
                <a:gd name="T26" fmla="*/ 255 w 272"/>
                <a:gd name="T27" fmla="*/ 38 h 118"/>
                <a:gd name="T28" fmla="*/ 229 w 272"/>
                <a:gd name="T29" fmla="*/ 20 h 118"/>
                <a:gd name="T30" fmla="*/ 212 w 272"/>
                <a:gd name="T31" fmla="*/ 13 h 118"/>
                <a:gd name="T32" fmla="*/ 203 w 272"/>
                <a:gd name="T33" fmla="*/ 11 h 118"/>
                <a:gd name="T34" fmla="*/ 193 w 272"/>
                <a:gd name="T35" fmla="*/ 11 h 118"/>
                <a:gd name="T36" fmla="*/ 99 w 272"/>
                <a:gd name="T37" fmla="*/ 1 h 118"/>
                <a:gd name="T38" fmla="*/ 73 w 272"/>
                <a:gd name="T39" fmla="*/ 0 h 118"/>
                <a:gd name="T40" fmla="*/ 61 w 272"/>
                <a:gd name="T41" fmla="*/ 0 h 118"/>
                <a:gd name="T42" fmla="*/ 49 w 272"/>
                <a:gd name="T43" fmla="*/ 0 h 118"/>
                <a:gd name="T44" fmla="*/ 11 w 272"/>
                <a:gd name="T45" fmla="*/ 11 h 1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72"/>
                <a:gd name="T70" fmla="*/ 0 h 118"/>
                <a:gd name="T71" fmla="*/ 272 w 272"/>
                <a:gd name="T72" fmla="*/ 118 h 11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72" h="118">
                  <a:moveTo>
                    <a:pt x="11" y="11"/>
                  </a:moveTo>
                  <a:lnTo>
                    <a:pt x="0" y="46"/>
                  </a:lnTo>
                  <a:lnTo>
                    <a:pt x="8" y="80"/>
                  </a:lnTo>
                  <a:lnTo>
                    <a:pt x="55" y="101"/>
                  </a:lnTo>
                  <a:lnTo>
                    <a:pt x="90" y="111"/>
                  </a:lnTo>
                  <a:lnTo>
                    <a:pt x="104" y="116"/>
                  </a:lnTo>
                  <a:lnTo>
                    <a:pt x="116" y="117"/>
                  </a:lnTo>
                  <a:lnTo>
                    <a:pt x="164" y="107"/>
                  </a:lnTo>
                  <a:lnTo>
                    <a:pt x="212" y="90"/>
                  </a:lnTo>
                  <a:lnTo>
                    <a:pt x="245" y="78"/>
                  </a:lnTo>
                  <a:lnTo>
                    <a:pt x="262" y="72"/>
                  </a:lnTo>
                  <a:lnTo>
                    <a:pt x="271" y="61"/>
                  </a:lnTo>
                  <a:lnTo>
                    <a:pt x="267" y="52"/>
                  </a:lnTo>
                  <a:lnTo>
                    <a:pt x="255" y="38"/>
                  </a:lnTo>
                  <a:lnTo>
                    <a:pt x="229" y="20"/>
                  </a:lnTo>
                  <a:lnTo>
                    <a:pt x="212" y="13"/>
                  </a:lnTo>
                  <a:lnTo>
                    <a:pt x="203" y="11"/>
                  </a:lnTo>
                  <a:lnTo>
                    <a:pt x="193" y="11"/>
                  </a:lnTo>
                  <a:lnTo>
                    <a:pt x="99" y="1"/>
                  </a:lnTo>
                  <a:lnTo>
                    <a:pt x="73" y="0"/>
                  </a:lnTo>
                  <a:lnTo>
                    <a:pt x="61" y="0"/>
                  </a:lnTo>
                  <a:lnTo>
                    <a:pt x="49" y="0"/>
                  </a:lnTo>
                  <a:lnTo>
                    <a:pt x="11" y="11"/>
                  </a:lnTo>
                </a:path>
              </a:pathLst>
            </a:custGeom>
            <a:solidFill>
              <a:srgbClr val="FF8141"/>
            </a:solidFill>
            <a:ln w="12700" cap="rnd">
              <a:solidFill>
                <a:srgbClr val="400000"/>
              </a:solidFill>
              <a:round/>
              <a:headEnd/>
              <a:tailEnd/>
            </a:ln>
          </p:spPr>
          <p:txBody>
            <a:bodyPr/>
            <a:lstStyle/>
            <a:p>
              <a:endParaRPr lang="zh-CN" altLang="en-US"/>
            </a:p>
          </p:txBody>
        </p:sp>
        <p:sp>
          <p:nvSpPr>
            <p:cNvPr id="47122" name="Freeform 16"/>
            <p:cNvSpPr>
              <a:spLocks/>
            </p:cNvSpPr>
            <p:nvPr/>
          </p:nvSpPr>
          <p:spPr bwMode="auto">
            <a:xfrm>
              <a:off x="2650" y="2117"/>
              <a:ext cx="278" cy="136"/>
            </a:xfrm>
            <a:custGeom>
              <a:avLst/>
              <a:gdLst>
                <a:gd name="T0" fmla="*/ 16 w 278"/>
                <a:gd name="T1" fmla="*/ 1 h 136"/>
                <a:gd name="T2" fmla="*/ 0 w 278"/>
                <a:gd name="T3" fmla="*/ 21 h 136"/>
                <a:gd name="T4" fmla="*/ 4 w 278"/>
                <a:gd name="T5" fmla="*/ 53 h 136"/>
                <a:gd name="T6" fmla="*/ 49 w 278"/>
                <a:gd name="T7" fmla="*/ 96 h 136"/>
                <a:gd name="T8" fmla="*/ 84 w 278"/>
                <a:gd name="T9" fmla="*/ 122 h 136"/>
                <a:gd name="T10" fmla="*/ 111 w 278"/>
                <a:gd name="T11" fmla="*/ 135 h 136"/>
                <a:gd name="T12" fmla="*/ 122 w 278"/>
                <a:gd name="T13" fmla="*/ 135 h 136"/>
                <a:gd name="T14" fmla="*/ 134 w 278"/>
                <a:gd name="T15" fmla="*/ 135 h 136"/>
                <a:gd name="T16" fmla="*/ 162 w 278"/>
                <a:gd name="T17" fmla="*/ 128 h 136"/>
                <a:gd name="T18" fmla="*/ 213 w 278"/>
                <a:gd name="T19" fmla="*/ 113 h 136"/>
                <a:gd name="T20" fmla="*/ 248 w 278"/>
                <a:gd name="T21" fmla="*/ 102 h 136"/>
                <a:gd name="T22" fmla="*/ 277 w 278"/>
                <a:gd name="T23" fmla="*/ 84 h 136"/>
                <a:gd name="T24" fmla="*/ 274 w 278"/>
                <a:gd name="T25" fmla="*/ 75 h 136"/>
                <a:gd name="T26" fmla="*/ 265 w 278"/>
                <a:gd name="T27" fmla="*/ 63 h 136"/>
                <a:gd name="T28" fmla="*/ 243 w 278"/>
                <a:gd name="T29" fmla="*/ 44 h 136"/>
                <a:gd name="T30" fmla="*/ 222 w 278"/>
                <a:gd name="T31" fmla="*/ 36 h 136"/>
                <a:gd name="T32" fmla="*/ 196 w 278"/>
                <a:gd name="T33" fmla="*/ 32 h 136"/>
                <a:gd name="T34" fmla="*/ 184 w 278"/>
                <a:gd name="T35" fmla="*/ 32 h 136"/>
                <a:gd name="T36" fmla="*/ 171 w 278"/>
                <a:gd name="T37" fmla="*/ 33 h 136"/>
                <a:gd name="T38" fmla="*/ 148 w 278"/>
                <a:gd name="T39" fmla="*/ 39 h 136"/>
                <a:gd name="T40" fmla="*/ 131 w 278"/>
                <a:gd name="T41" fmla="*/ 37 h 136"/>
                <a:gd name="T42" fmla="*/ 73 w 278"/>
                <a:gd name="T43" fmla="*/ 14 h 136"/>
                <a:gd name="T44" fmla="*/ 43 w 278"/>
                <a:gd name="T45" fmla="*/ 2 h 136"/>
                <a:gd name="T46" fmla="*/ 29 w 278"/>
                <a:gd name="T47" fmla="*/ 0 h 136"/>
                <a:gd name="T48" fmla="*/ 16 w 278"/>
                <a:gd name="T49" fmla="*/ 1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8"/>
                <a:gd name="T76" fmla="*/ 0 h 136"/>
                <a:gd name="T77" fmla="*/ 278 w 27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8" h="136">
                  <a:moveTo>
                    <a:pt x="16" y="1"/>
                  </a:moveTo>
                  <a:lnTo>
                    <a:pt x="0" y="21"/>
                  </a:lnTo>
                  <a:lnTo>
                    <a:pt x="4" y="53"/>
                  </a:lnTo>
                  <a:lnTo>
                    <a:pt x="49" y="96"/>
                  </a:lnTo>
                  <a:lnTo>
                    <a:pt x="84" y="122"/>
                  </a:lnTo>
                  <a:lnTo>
                    <a:pt x="111" y="135"/>
                  </a:lnTo>
                  <a:lnTo>
                    <a:pt x="122" y="135"/>
                  </a:lnTo>
                  <a:lnTo>
                    <a:pt x="134" y="135"/>
                  </a:lnTo>
                  <a:lnTo>
                    <a:pt x="162" y="128"/>
                  </a:lnTo>
                  <a:lnTo>
                    <a:pt x="213" y="113"/>
                  </a:lnTo>
                  <a:lnTo>
                    <a:pt x="248" y="102"/>
                  </a:lnTo>
                  <a:lnTo>
                    <a:pt x="277" y="84"/>
                  </a:lnTo>
                  <a:lnTo>
                    <a:pt x="274" y="75"/>
                  </a:lnTo>
                  <a:lnTo>
                    <a:pt x="265" y="63"/>
                  </a:lnTo>
                  <a:lnTo>
                    <a:pt x="243" y="44"/>
                  </a:lnTo>
                  <a:lnTo>
                    <a:pt x="222" y="36"/>
                  </a:lnTo>
                  <a:lnTo>
                    <a:pt x="196" y="32"/>
                  </a:lnTo>
                  <a:lnTo>
                    <a:pt x="184" y="32"/>
                  </a:lnTo>
                  <a:lnTo>
                    <a:pt x="171" y="33"/>
                  </a:lnTo>
                  <a:lnTo>
                    <a:pt x="148" y="39"/>
                  </a:lnTo>
                  <a:lnTo>
                    <a:pt x="131" y="37"/>
                  </a:lnTo>
                  <a:lnTo>
                    <a:pt x="73" y="14"/>
                  </a:lnTo>
                  <a:lnTo>
                    <a:pt x="43" y="2"/>
                  </a:lnTo>
                  <a:lnTo>
                    <a:pt x="29" y="0"/>
                  </a:lnTo>
                  <a:lnTo>
                    <a:pt x="16" y="1"/>
                  </a:lnTo>
                </a:path>
              </a:pathLst>
            </a:custGeom>
            <a:solidFill>
              <a:srgbClr val="FF8141"/>
            </a:solidFill>
            <a:ln w="12700" cap="rnd">
              <a:solidFill>
                <a:srgbClr val="400000"/>
              </a:solidFill>
              <a:round/>
              <a:headEnd/>
              <a:tailEnd/>
            </a:ln>
          </p:spPr>
          <p:txBody>
            <a:bodyPr/>
            <a:lstStyle/>
            <a:p>
              <a:endParaRPr lang="zh-CN" altLang="en-US"/>
            </a:p>
          </p:txBody>
        </p:sp>
        <p:sp>
          <p:nvSpPr>
            <p:cNvPr id="47123" name="Freeform 17"/>
            <p:cNvSpPr>
              <a:spLocks/>
            </p:cNvSpPr>
            <p:nvPr/>
          </p:nvSpPr>
          <p:spPr bwMode="auto">
            <a:xfrm>
              <a:off x="2623" y="2010"/>
              <a:ext cx="169" cy="167"/>
            </a:xfrm>
            <a:custGeom>
              <a:avLst/>
              <a:gdLst>
                <a:gd name="T0" fmla="*/ 144 w 169"/>
                <a:gd name="T1" fmla="*/ 81 h 167"/>
                <a:gd name="T2" fmla="*/ 156 w 169"/>
                <a:gd name="T3" fmla="*/ 96 h 167"/>
                <a:gd name="T4" fmla="*/ 168 w 169"/>
                <a:gd name="T5" fmla="*/ 118 h 167"/>
                <a:gd name="T6" fmla="*/ 166 w 169"/>
                <a:gd name="T7" fmla="*/ 131 h 167"/>
                <a:gd name="T8" fmla="*/ 160 w 169"/>
                <a:gd name="T9" fmla="*/ 143 h 167"/>
                <a:gd name="T10" fmla="*/ 148 w 169"/>
                <a:gd name="T11" fmla="*/ 156 h 167"/>
                <a:gd name="T12" fmla="*/ 139 w 169"/>
                <a:gd name="T13" fmla="*/ 166 h 167"/>
                <a:gd name="T14" fmla="*/ 88 w 169"/>
                <a:gd name="T15" fmla="*/ 144 h 167"/>
                <a:gd name="T16" fmla="*/ 41 w 169"/>
                <a:gd name="T17" fmla="*/ 104 h 167"/>
                <a:gd name="T18" fmla="*/ 15 w 169"/>
                <a:gd name="T19" fmla="*/ 81 h 167"/>
                <a:gd name="T20" fmla="*/ 2 w 169"/>
                <a:gd name="T21" fmla="*/ 66 h 167"/>
                <a:gd name="T22" fmla="*/ 0 w 169"/>
                <a:gd name="T23" fmla="*/ 54 h 167"/>
                <a:gd name="T24" fmla="*/ 7 w 169"/>
                <a:gd name="T25" fmla="*/ 26 h 167"/>
                <a:gd name="T26" fmla="*/ 20 w 169"/>
                <a:gd name="T27" fmla="*/ 0 h 167"/>
                <a:gd name="T28" fmla="*/ 26 w 169"/>
                <a:gd name="T29" fmla="*/ 0 h 167"/>
                <a:gd name="T30" fmla="*/ 34 w 169"/>
                <a:gd name="T31" fmla="*/ 0 h 167"/>
                <a:gd name="T32" fmla="*/ 50 w 169"/>
                <a:gd name="T33" fmla="*/ 5 h 167"/>
                <a:gd name="T34" fmla="*/ 85 w 169"/>
                <a:gd name="T35" fmla="*/ 27 h 167"/>
                <a:gd name="T36" fmla="*/ 144 w 169"/>
                <a:gd name="T37" fmla="*/ 81 h 16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9"/>
                <a:gd name="T58" fmla="*/ 0 h 167"/>
                <a:gd name="T59" fmla="*/ 169 w 169"/>
                <a:gd name="T60" fmla="*/ 167 h 16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9" h="167">
                  <a:moveTo>
                    <a:pt x="144" y="81"/>
                  </a:moveTo>
                  <a:lnTo>
                    <a:pt x="156" y="96"/>
                  </a:lnTo>
                  <a:lnTo>
                    <a:pt x="168" y="118"/>
                  </a:lnTo>
                  <a:lnTo>
                    <a:pt x="166" y="131"/>
                  </a:lnTo>
                  <a:lnTo>
                    <a:pt x="160" y="143"/>
                  </a:lnTo>
                  <a:lnTo>
                    <a:pt x="148" y="156"/>
                  </a:lnTo>
                  <a:lnTo>
                    <a:pt x="139" y="166"/>
                  </a:lnTo>
                  <a:lnTo>
                    <a:pt x="88" y="144"/>
                  </a:lnTo>
                  <a:lnTo>
                    <a:pt x="41" y="104"/>
                  </a:lnTo>
                  <a:lnTo>
                    <a:pt x="15" y="81"/>
                  </a:lnTo>
                  <a:lnTo>
                    <a:pt x="2" y="66"/>
                  </a:lnTo>
                  <a:lnTo>
                    <a:pt x="0" y="54"/>
                  </a:lnTo>
                  <a:lnTo>
                    <a:pt x="7" y="26"/>
                  </a:lnTo>
                  <a:lnTo>
                    <a:pt x="20" y="0"/>
                  </a:lnTo>
                  <a:lnTo>
                    <a:pt x="26" y="0"/>
                  </a:lnTo>
                  <a:lnTo>
                    <a:pt x="34" y="0"/>
                  </a:lnTo>
                  <a:lnTo>
                    <a:pt x="50" y="5"/>
                  </a:lnTo>
                  <a:lnTo>
                    <a:pt x="85" y="27"/>
                  </a:lnTo>
                  <a:lnTo>
                    <a:pt x="144" y="81"/>
                  </a:lnTo>
                </a:path>
              </a:pathLst>
            </a:custGeom>
            <a:solidFill>
              <a:srgbClr val="FF8141"/>
            </a:solidFill>
            <a:ln w="12700" cap="rnd">
              <a:solidFill>
                <a:srgbClr val="400000"/>
              </a:solidFill>
              <a:round/>
              <a:headEnd/>
              <a:tailEnd/>
            </a:ln>
          </p:spPr>
          <p:txBody>
            <a:bodyPr/>
            <a:lstStyle/>
            <a:p>
              <a:endParaRPr lang="zh-CN" altLang="en-US"/>
            </a:p>
          </p:txBody>
        </p:sp>
        <p:sp>
          <p:nvSpPr>
            <p:cNvPr id="47124" name="Freeform 18"/>
            <p:cNvSpPr>
              <a:spLocks/>
            </p:cNvSpPr>
            <p:nvPr/>
          </p:nvSpPr>
          <p:spPr bwMode="auto">
            <a:xfrm>
              <a:off x="2065" y="1536"/>
              <a:ext cx="646" cy="516"/>
            </a:xfrm>
            <a:custGeom>
              <a:avLst/>
              <a:gdLst>
                <a:gd name="T0" fmla="*/ 618 w 646"/>
                <a:gd name="T1" fmla="*/ 449 h 516"/>
                <a:gd name="T2" fmla="*/ 12 w 646"/>
                <a:gd name="T3" fmla="*/ 0 h 516"/>
                <a:gd name="T4" fmla="*/ 0 w 646"/>
                <a:gd name="T5" fmla="*/ 2 h 516"/>
                <a:gd name="T6" fmla="*/ 3 w 646"/>
                <a:gd name="T7" fmla="*/ 15 h 516"/>
                <a:gd name="T8" fmla="*/ 641 w 646"/>
                <a:gd name="T9" fmla="*/ 515 h 516"/>
                <a:gd name="T10" fmla="*/ 645 w 646"/>
                <a:gd name="T11" fmla="*/ 477 h 516"/>
                <a:gd name="T12" fmla="*/ 618 w 646"/>
                <a:gd name="T13" fmla="*/ 449 h 516"/>
                <a:gd name="T14" fmla="*/ 0 60000 65536"/>
                <a:gd name="T15" fmla="*/ 0 60000 65536"/>
                <a:gd name="T16" fmla="*/ 0 60000 65536"/>
                <a:gd name="T17" fmla="*/ 0 60000 65536"/>
                <a:gd name="T18" fmla="*/ 0 60000 65536"/>
                <a:gd name="T19" fmla="*/ 0 60000 65536"/>
                <a:gd name="T20" fmla="*/ 0 60000 65536"/>
                <a:gd name="T21" fmla="*/ 0 w 646"/>
                <a:gd name="T22" fmla="*/ 0 h 516"/>
                <a:gd name="T23" fmla="*/ 646 w 646"/>
                <a:gd name="T24" fmla="*/ 516 h 5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6" h="516">
                  <a:moveTo>
                    <a:pt x="618" y="449"/>
                  </a:moveTo>
                  <a:lnTo>
                    <a:pt x="12" y="0"/>
                  </a:lnTo>
                  <a:lnTo>
                    <a:pt x="0" y="2"/>
                  </a:lnTo>
                  <a:lnTo>
                    <a:pt x="3" y="15"/>
                  </a:lnTo>
                  <a:lnTo>
                    <a:pt x="641" y="515"/>
                  </a:lnTo>
                  <a:lnTo>
                    <a:pt x="645" y="477"/>
                  </a:lnTo>
                  <a:lnTo>
                    <a:pt x="618" y="449"/>
                  </a:lnTo>
                </a:path>
              </a:pathLst>
            </a:custGeom>
            <a:solidFill>
              <a:srgbClr val="C0C0C0"/>
            </a:solidFill>
            <a:ln w="12700" cap="rnd">
              <a:solidFill>
                <a:srgbClr val="5F5F5F"/>
              </a:solidFill>
              <a:round/>
              <a:headEnd/>
              <a:tailEnd/>
            </a:ln>
          </p:spPr>
          <p:txBody>
            <a:bodyPr/>
            <a:lstStyle/>
            <a:p>
              <a:endParaRPr lang="zh-CN" altLang="en-US"/>
            </a:p>
          </p:txBody>
        </p:sp>
        <p:sp>
          <p:nvSpPr>
            <p:cNvPr id="47125" name="Freeform 19"/>
            <p:cNvSpPr>
              <a:spLocks/>
            </p:cNvSpPr>
            <p:nvPr/>
          </p:nvSpPr>
          <p:spPr bwMode="auto">
            <a:xfrm>
              <a:off x="2673" y="1986"/>
              <a:ext cx="417" cy="336"/>
            </a:xfrm>
            <a:custGeom>
              <a:avLst/>
              <a:gdLst>
                <a:gd name="T0" fmla="*/ 2 w 417"/>
                <a:gd name="T1" fmla="*/ 0 h 336"/>
                <a:gd name="T2" fmla="*/ 0 w 417"/>
                <a:gd name="T3" fmla="*/ 2 h 336"/>
                <a:gd name="T4" fmla="*/ 0 w 417"/>
                <a:gd name="T5" fmla="*/ 14 h 336"/>
                <a:gd name="T6" fmla="*/ 1 w 417"/>
                <a:gd name="T7" fmla="*/ 33 h 336"/>
                <a:gd name="T8" fmla="*/ 8 w 417"/>
                <a:gd name="T9" fmla="*/ 52 h 336"/>
                <a:gd name="T10" fmla="*/ 18 w 417"/>
                <a:gd name="T11" fmla="*/ 67 h 336"/>
                <a:gd name="T12" fmla="*/ 37 w 417"/>
                <a:gd name="T13" fmla="*/ 84 h 336"/>
                <a:gd name="T14" fmla="*/ 83 w 417"/>
                <a:gd name="T15" fmla="*/ 108 h 336"/>
                <a:gd name="T16" fmla="*/ 90 w 417"/>
                <a:gd name="T17" fmla="*/ 109 h 336"/>
                <a:gd name="T18" fmla="*/ 96 w 417"/>
                <a:gd name="T19" fmla="*/ 109 h 336"/>
                <a:gd name="T20" fmla="*/ 108 w 417"/>
                <a:gd name="T21" fmla="*/ 117 h 336"/>
                <a:gd name="T22" fmla="*/ 123 w 417"/>
                <a:gd name="T23" fmla="*/ 123 h 336"/>
                <a:gd name="T24" fmla="*/ 146 w 417"/>
                <a:gd name="T25" fmla="*/ 128 h 336"/>
                <a:gd name="T26" fmla="*/ 188 w 417"/>
                <a:gd name="T27" fmla="*/ 132 h 336"/>
                <a:gd name="T28" fmla="*/ 195 w 417"/>
                <a:gd name="T29" fmla="*/ 133 h 336"/>
                <a:gd name="T30" fmla="*/ 195 w 417"/>
                <a:gd name="T31" fmla="*/ 138 h 336"/>
                <a:gd name="T32" fmla="*/ 194 w 417"/>
                <a:gd name="T33" fmla="*/ 144 h 336"/>
                <a:gd name="T34" fmla="*/ 199 w 417"/>
                <a:gd name="T35" fmla="*/ 152 h 336"/>
                <a:gd name="T36" fmla="*/ 236 w 417"/>
                <a:gd name="T37" fmla="*/ 185 h 336"/>
                <a:gd name="T38" fmla="*/ 267 w 417"/>
                <a:gd name="T39" fmla="*/ 226 h 336"/>
                <a:gd name="T40" fmla="*/ 289 w 417"/>
                <a:gd name="T41" fmla="*/ 264 h 336"/>
                <a:gd name="T42" fmla="*/ 316 w 417"/>
                <a:gd name="T43" fmla="*/ 297 h 336"/>
                <a:gd name="T44" fmla="*/ 360 w 417"/>
                <a:gd name="T45" fmla="*/ 321 h 336"/>
                <a:gd name="T46" fmla="*/ 410 w 417"/>
                <a:gd name="T47" fmla="*/ 335 h 336"/>
                <a:gd name="T48" fmla="*/ 416 w 417"/>
                <a:gd name="T49" fmla="*/ 329 h 336"/>
                <a:gd name="T50" fmla="*/ 411 w 417"/>
                <a:gd name="T51" fmla="*/ 307 h 336"/>
                <a:gd name="T52" fmla="*/ 393 w 417"/>
                <a:gd name="T53" fmla="*/ 273 h 336"/>
                <a:gd name="T54" fmla="*/ 357 w 417"/>
                <a:gd name="T55" fmla="*/ 227 h 336"/>
                <a:gd name="T56" fmla="*/ 302 w 417"/>
                <a:gd name="T57" fmla="*/ 175 h 336"/>
                <a:gd name="T58" fmla="*/ 227 w 417"/>
                <a:gd name="T59" fmla="*/ 117 h 336"/>
                <a:gd name="T60" fmla="*/ 128 w 417"/>
                <a:gd name="T61" fmla="*/ 59 h 336"/>
                <a:gd name="T62" fmla="*/ 2 w 417"/>
                <a:gd name="T63" fmla="*/ 0 h 3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7"/>
                <a:gd name="T97" fmla="*/ 0 h 336"/>
                <a:gd name="T98" fmla="*/ 417 w 417"/>
                <a:gd name="T99" fmla="*/ 336 h 3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7" h="336">
                  <a:moveTo>
                    <a:pt x="2" y="0"/>
                  </a:moveTo>
                  <a:lnTo>
                    <a:pt x="0" y="2"/>
                  </a:lnTo>
                  <a:lnTo>
                    <a:pt x="0" y="14"/>
                  </a:lnTo>
                  <a:lnTo>
                    <a:pt x="1" y="33"/>
                  </a:lnTo>
                  <a:lnTo>
                    <a:pt x="8" y="52"/>
                  </a:lnTo>
                  <a:lnTo>
                    <a:pt x="18" y="67"/>
                  </a:lnTo>
                  <a:lnTo>
                    <a:pt x="37" y="84"/>
                  </a:lnTo>
                  <a:lnTo>
                    <a:pt x="83" y="108"/>
                  </a:lnTo>
                  <a:lnTo>
                    <a:pt x="90" y="109"/>
                  </a:lnTo>
                  <a:lnTo>
                    <a:pt x="96" y="109"/>
                  </a:lnTo>
                  <a:lnTo>
                    <a:pt x="108" y="117"/>
                  </a:lnTo>
                  <a:lnTo>
                    <a:pt x="123" y="123"/>
                  </a:lnTo>
                  <a:lnTo>
                    <a:pt x="146" y="128"/>
                  </a:lnTo>
                  <a:lnTo>
                    <a:pt x="188" y="132"/>
                  </a:lnTo>
                  <a:lnTo>
                    <a:pt x="195" y="133"/>
                  </a:lnTo>
                  <a:lnTo>
                    <a:pt x="195" y="138"/>
                  </a:lnTo>
                  <a:lnTo>
                    <a:pt x="194" y="144"/>
                  </a:lnTo>
                  <a:lnTo>
                    <a:pt x="199" y="152"/>
                  </a:lnTo>
                  <a:lnTo>
                    <a:pt x="236" y="185"/>
                  </a:lnTo>
                  <a:lnTo>
                    <a:pt x="267" y="226"/>
                  </a:lnTo>
                  <a:lnTo>
                    <a:pt x="289" y="264"/>
                  </a:lnTo>
                  <a:lnTo>
                    <a:pt x="316" y="297"/>
                  </a:lnTo>
                  <a:lnTo>
                    <a:pt x="360" y="321"/>
                  </a:lnTo>
                  <a:lnTo>
                    <a:pt x="410" y="335"/>
                  </a:lnTo>
                  <a:lnTo>
                    <a:pt x="416" y="329"/>
                  </a:lnTo>
                  <a:lnTo>
                    <a:pt x="411" y="307"/>
                  </a:lnTo>
                  <a:lnTo>
                    <a:pt x="393" y="273"/>
                  </a:lnTo>
                  <a:lnTo>
                    <a:pt x="357" y="227"/>
                  </a:lnTo>
                  <a:lnTo>
                    <a:pt x="302" y="175"/>
                  </a:lnTo>
                  <a:lnTo>
                    <a:pt x="227" y="117"/>
                  </a:lnTo>
                  <a:lnTo>
                    <a:pt x="128" y="59"/>
                  </a:lnTo>
                  <a:lnTo>
                    <a:pt x="2" y="0"/>
                  </a:lnTo>
                </a:path>
              </a:pathLst>
            </a:custGeom>
            <a:solidFill>
              <a:srgbClr val="A13F00"/>
            </a:solidFill>
            <a:ln w="12700" cap="rnd">
              <a:noFill/>
              <a:round/>
              <a:headEnd/>
              <a:tailEnd/>
            </a:ln>
          </p:spPr>
          <p:txBody>
            <a:bodyPr/>
            <a:lstStyle/>
            <a:p>
              <a:endParaRPr lang="zh-CN" altLang="en-US"/>
            </a:p>
          </p:txBody>
        </p:sp>
        <p:sp>
          <p:nvSpPr>
            <p:cNvPr id="47126" name="Freeform 20"/>
            <p:cNvSpPr>
              <a:spLocks/>
            </p:cNvSpPr>
            <p:nvPr/>
          </p:nvSpPr>
          <p:spPr bwMode="auto">
            <a:xfrm>
              <a:off x="2679" y="1986"/>
              <a:ext cx="508" cy="338"/>
            </a:xfrm>
            <a:custGeom>
              <a:avLst/>
              <a:gdLst>
                <a:gd name="T0" fmla="*/ 322 w 508"/>
                <a:gd name="T1" fmla="*/ 33 h 338"/>
                <a:gd name="T2" fmla="*/ 257 w 508"/>
                <a:gd name="T3" fmla="*/ 22 h 338"/>
                <a:gd name="T4" fmla="*/ 237 w 508"/>
                <a:gd name="T5" fmla="*/ 20 h 338"/>
                <a:gd name="T6" fmla="*/ 227 w 508"/>
                <a:gd name="T7" fmla="*/ 20 h 338"/>
                <a:gd name="T8" fmla="*/ 216 w 508"/>
                <a:gd name="T9" fmla="*/ 22 h 338"/>
                <a:gd name="T10" fmla="*/ 193 w 508"/>
                <a:gd name="T11" fmla="*/ 26 h 338"/>
                <a:gd name="T12" fmla="*/ 184 w 508"/>
                <a:gd name="T13" fmla="*/ 27 h 338"/>
                <a:gd name="T14" fmla="*/ 174 w 508"/>
                <a:gd name="T15" fmla="*/ 28 h 338"/>
                <a:gd name="T16" fmla="*/ 70 w 508"/>
                <a:gd name="T17" fmla="*/ 15 h 338"/>
                <a:gd name="T18" fmla="*/ 4 w 508"/>
                <a:gd name="T19" fmla="*/ 0 h 338"/>
                <a:gd name="T20" fmla="*/ 1 w 508"/>
                <a:gd name="T21" fmla="*/ 2 h 338"/>
                <a:gd name="T22" fmla="*/ 1 w 508"/>
                <a:gd name="T23" fmla="*/ 14 h 338"/>
                <a:gd name="T24" fmla="*/ 0 w 508"/>
                <a:gd name="T25" fmla="*/ 30 h 338"/>
                <a:gd name="T26" fmla="*/ 2 w 508"/>
                <a:gd name="T27" fmla="*/ 47 h 338"/>
                <a:gd name="T28" fmla="*/ 14 w 508"/>
                <a:gd name="T29" fmla="*/ 62 h 338"/>
                <a:gd name="T30" fmla="*/ 38 w 508"/>
                <a:gd name="T31" fmla="*/ 79 h 338"/>
                <a:gd name="T32" fmla="*/ 93 w 508"/>
                <a:gd name="T33" fmla="*/ 103 h 338"/>
                <a:gd name="T34" fmla="*/ 170 w 508"/>
                <a:gd name="T35" fmla="*/ 122 h 338"/>
                <a:gd name="T36" fmla="*/ 185 w 508"/>
                <a:gd name="T37" fmla="*/ 118 h 338"/>
                <a:gd name="T38" fmla="*/ 200 w 508"/>
                <a:gd name="T39" fmla="*/ 112 h 338"/>
                <a:gd name="T40" fmla="*/ 205 w 508"/>
                <a:gd name="T41" fmla="*/ 126 h 338"/>
                <a:gd name="T42" fmla="*/ 209 w 508"/>
                <a:gd name="T43" fmla="*/ 143 h 338"/>
                <a:gd name="T44" fmla="*/ 248 w 508"/>
                <a:gd name="T45" fmla="*/ 181 h 338"/>
                <a:gd name="T46" fmla="*/ 281 w 508"/>
                <a:gd name="T47" fmla="*/ 228 h 338"/>
                <a:gd name="T48" fmla="*/ 298 w 508"/>
                <a:gd name="T49" fmla="*/ 261 h 338"/>
                <a:gd name="T50" fmla="*/ 322 w 508"/>
                <a:gd name="T51" fmla="*/ 289 h 338"/>
                <a:gd name="T52" fmla="*/ 371 w 508"/>
                <a:gd name="T53" fmla="*/ 317 h 338"/>
                <a:gd name="T54" fmla="*/ 424 w 508"/>
                <a:gd name="T55" fmla="*/ 335 h 338"/>
                <a:gd name="T56" fmla="*/ 449 w 508"/>
                <a:gd name="T57" fmla="*/ 337 h 338"/>
                <a:gd name="T58" fmla="*/ 474 w 508"/>
                <a:gd name="T59" fmla="*/ 333 h 338"/>
                <a:gd name="T60" fmla="*/ 501 w 508"/>
                <a:gd name="T61" fmla="*/ 325 h 338"/>
                <a:gd name="T62" fmla="*/ 505 w 508"/>
                <a:gd name="T63" fmla="*/ 311 h 338"/>
                <a:gd name="T64" fmla="*/ 506 w 508"/>
                <a:gd name="T65" fmla="*/ 304 h 338"/>
                <a:gd name="T66" fmla="*/ 507 w 508"/>
                <a:gd name="T67" fmla="*/ 295 h 338"/>
                <a:gd name="T68" fmla="*/ 498 w 508"/>
                <a:gd name="T69" fmla="*/ 258 h 338"/>
                <a:gd name="T70" fmla="*/ 479 w 508"/>
                <a:gd name="T71" fmla="*/ 216 h 338"/>
                <a:gd name="T72" fmla="*/ 451 w 508"/>
                <a:gd name="T73" fmla="*/ 172 h 338"/>
                <a:gd name="T74" fmla="*/ 385 w 508"/>
                <a:gd name="T75" fmla="*/ 90 h 338"/>
                <a:gd name="T76" fmla="*/ 322 w 508"/>
                <a:gd name="T77" fmla="*/ 33 h 3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08"/>
                <a:gd name="T118" fmla="*/ 0 h 338"/>
                <a:gd name="T119" fmla="*/ 508 w 508"/>
                <a:gd name="T120" fmla="*/ 338 h 3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08" h="338">
                  <a:moveTo>
                    <a:pt x="322" y="33"/>
                  </a:moveTo>
                  <a:lnTo>
                    <a:pt x="257" y="22"/>
                  </a:lnTo>
                  <a:lnTo>
                    <a:pt x="237" y="20"/>
                  </a:lnTo>
                  <a:lnTo>
                    <a:pt x="227" y="20"/>
                  </a:lnTo>
                  <a:lnTo>
                    <a:pt x="216" y="22"/>
                  </a:lnTo>
                  <a:lnTo>
                    <a:pt x="193" y="26"/>
                  </a:lnTo>
                  <a:lnTo>
                    <a:pt x="184" y="27"/>
                  </a:lnTo>
                  <a:lnTo>
                    <a:pt x="174" y="28"/>
                  </a:lnTo>
                  <a:lnTo>
                    <a:pt x="70" y="15"/>
                  </a:lnTo>
                  <a:lnTo>
                    <a:pt x="4" y="0"/>
                  </a:lnTo>
                  <a:lnTo>
                    <a:pt x="1" y="2"/>
                  </a:lnTo>
                  <a:lnTo>
                    <a:pt x="1" y="14"/>
                  </a:lnTo>
                  <a:lnTo>
                    <a:pt x="0" y="30"/>
                  </a:lnTo>
                  <a:lnTo>
                    <a:pt x="2" y="47"/>
                  </a:lnTo>
                  <a:lnTo>
                    <a:pt x="14" y="62"/>
                  </a:lnTo>
                  <a:lnTo>
                    <a:pt x="38" y="79"/>
                  </a:lnTo>
                  <a:lnTo>
                    <a:pt x="93" y="103"/>
                  </a:lnTo>
                  <a:lnTo>
                    <a:pt x="170" y="122"/>
                  </a:lnTo>
                  <a:lnTo>
                    <a:pt x="185" y="118"/>
                  </a:lnTo>
                  <a:lnTo>
                    <a:pt x="200" y="112"/>
                  </a:lnTo>
                  <a:lnTo>
                    <a:pt x="205" y="126"/>
                  </a:lnTo>
                  <a:lnTo>
                    <a:pt x="209" y="143"/>
                  </a:lnTo>
                  <a:lnTo>
                    <a:pt x="248" y="181"/>
                  </a:lnTo>
                  <a:lnTo>
                    <a:pt x="281" y="228"/>
                  </a:lnTo>
                  <a:lnTo>
                    <a:pt x="298" y="261"/>
                  </a:lnTo>
                  <a:lnTo>
                    <a:pt x="322" y="289"/>
                  </a:lnTo>
                  <a:lnTo>
                    <a:pt x="371" y="317"/>
                  </a:lnTo>
                  <a:lnTo>
                    <a:pt x="424" y="335"/>
                  </a:lnTo>
                  <a:lnTo>
                    <a:pt x="449" y="337"/>
                  </a:lnTo>
                  <a:lnTo>
                    <a:pt x="474" y="333"/>
                  </a:lnTo>
                  <a:lnTo>
                    <a:pt x="501" y="325"/>
                  </a:lnTo>
                  <a:lnTo>
                    <a:pt x="505" y="311"/>
                  </a:lnTo>
                  <a:lnTo>
                    <a:pt x="506" y="304"/>
                  </a:lnTo>
                  <a:lnTo>
                    <a:pt x="507" y="295"/>
                  </a:lnTo>
                  <a:lnTo>
                    <a:pt x="498" y="258"/>
                  </a:lnTo>
                  <a:lnTo>
                    <a:pt x="479" y="216"/>
                  </a:lnTo>
                  <a:lnTo>
                    <a:pt x="451" y="172"/>
                  </a:lnTo>
                  <a:lnTo>
                    <a:pt x="385" y="90"/>
                  </a:lnTo>
                  <a:lnTo>
                    <a:pt x="322" y="33"/>
                  </a:lnTo>
                </a:path>
              </a:pathLst>
            </a:custGeom>
            <a:solidFill>
              <a:srgbClr val="E26200"/>
            </a:solidFill>
            <a:ln w="12700" cap="rnd">
              <a:noFill/>
              <a:round/>
              <a:headEnd/>
              <a:tailEnd/>
            </a:ln>
          </p:spPr>
          <p:txBody>
            <a:bodyPr/>
            <a:lstStyle/>
            <a:p>
              <a:endParaRPr lang="zh-CN" altLang="en-US"/>
            </a:p>
          </p:txBody>
        </p:sp>
        <p:sp>
          <p:nvSpPr>
            <p:cNvPr id="47127" name="Freeform 21"/>
            <p:cNvSpPr>
              <a:spLocks/>
            </p:cNvSpPr>
            <p:nvPr/>
          </p:nvSpPr>
          <p:spPr bwMode="auto">
            <a:xfrm>
              <a:off x="2694" y="2008"/>
              <a:ext cx="574" cy="291"/>
            </a:xfrm>
            <a:custGeom>
              <a:avLst/>
              <a:gdLst>
                <a:gd name="T0" fmla="*/ 460 w 574"/>
                <a:gd name="T1" fmla="*/ 131 h 291"/>
                <a:gd name="T2" fmla="*/ 498 w 574"/>
                <a:gd name="T3" fmla="*/ 159 h 291"/>
                <a:gd name="T4" fmla="*/ 511 w 574"/>
                <a:gd name="T5" fmla="*/ 168 h 291"/>
                <a:gd name="T6" fmla="*/ 537 w 574"/>
                <a:gd name="T7" fmla="*/ 178 h 291"/>
                <a:gd name="T8" fmla="*/ 561 w 574"/>
                <a:gd name="T9" fmla="*/ 187 h 291"/>
                <a:gd name="T10" fmla="*/ 573 w 574"/>
                <a:gd name="T11" fmla="*/ 199 h 291"/>
                <a:gd name="T12" fmla="*/ 561 w 574"/>
                <a:gd name="T13" fmla="*/ 215 h 291"/>
                <a:gd name="T14" fmla="*/ 532 w 574"/>
                <a:gd name="T15" fmla="*/ 243 h 291"/>
                <a:gd name="T16" fmla="*/ 486 w 574"/>
                <a:gd name="T17" fmla="*/ 285 h 291"/>
                <a:gd name="T18" fmla="*/ 467 w 574"/>
                <a:gd name="T19" fmla="*/ 290 h 291"/>
                <a:gd name="T20" fmla="*/ 439 w 574"/>
                <a:gd name="T21" fmla="*/ 286 h 291"/>
                <a:gd name="T22" fmla="*/ 388 w 574"/>
                <a:gd name="T23" fmla="*/ 271 h 291"/>
                <a:gd name="T24" fmla="*/ 349 w 574"/>
                <a:gd name="T25" fmla="*/ 258 h 291"/>
                <a:gd name="T26" fmla="*/ 316 w 574"/>
                <a:gd name="T27" fmla="*/ 236 h 291"/>
                <a:gd name="T28" fmla="*/ 298 w 574"/>
                <a:gd name="T29" fmla="*/ 207 h 291"/>
                <a:gd name="T30" fmla="*/ 278 w 574"/>
                <a:gd name="T31" fmla="*/ 179 h 291"/>
                <a:gd name="T32" fmla="*/ 232 w 574"/>
                <a:gd name="T33" fmla="*/ 132 h 291"/>
                <a:gd name="T34" fmla="*/ 210 w 574"/>
                <a:gd name="T35" fmla="*/ 93 h 291"/>
                <a:gd name="T36" fmla="*/ 208 w 574"/>
                <a:gd name="T37" fmla="*/ 75 h 291"/>
                <a:gd name="T38" fmla="*/ 207 w 574"/>
                <a:gd name="T39" fmla="*/ 65 h 291"/>
                <a:gd name="T40" fmla="*/ 204 w 574"/>
                <a:gd name="T41" fmla="*/ 60 h 291"/>
                <a:gd name="T42" fmla="*/ 187 w 574"/>
                <a:gd name="T43" fmla="*/ 70 h 291"/>
                <a:gd name="T44" fmla="*/ 171 w 574"/>
                <a:gd name="T45" fmla="*/ 82 h 291"/>
                <a:gd name="T46" fmla="*/ 163 w 574"/>
                <a:gd name="T47" fmla="*/ 84 h 291"/>
                <a:gd name="T48" fmla="*/ 154 w 574"/>
                <a:gd name="T49" fmla="*/ 82 h 291"/>
                <a:gd name="T50" fmla="*/ 136 w 574"/>
                <a:gd name="T51" fmla="*/ 78 h 291"/>
                <a:gd name="T52" fmla="*/ 78 w 574"/>
                <a:gd name="T53" fmla="*/ 65 h 291"/>
                <a:gd name="T54" fmla="*/ 17 w 574"/>
                <a:gd name="T55" fmla="*/ 36 h 291"/>
                <a:gd name="T56" fmla="*/ 5 w 574"/>
                <a:gd name="T57" fmla="*/ 22 h 291"/>
                <a:gd name="T58" fmla="*/ 0 w 574"/>
                <a:gd name="T59" fmla="*/ 5 h 291"/>
                <a:gd name="T60" fmla="*/ 19 w 574"/>
                <a:gd name="T61" fmla="*/ 0 h 291"/>
                <a:gd name="T62" fmla="*/ 32 w 574"/>
                <a:gd name="T63" fmla="*/ 2 h 291"/>
                <a:gd name="T64" fmla="*/ 49 w 574"/>
                <a:gd name="T65" fmla="*/ 9 h 291"/>
                <a:gd name="T66" fmla="*/ 79 w 574"/>
                <a:gd name="T67" fmla="*/ 23 h 291"/>
                <a:gd name="T68" fmla="*/ 136 w 574"/>
                <a:gd name="T69" fmla="*/ 33 h 291"/>
                <a:gd name="T70" fmla="*/ 150 w 574"/>
                <a:gd name="T71" fmla="*/ 32 h 291"/>
                <a:gd name="T72" fmla="*/ 167 w 574"/>
                <a:gd name="T73" fmla="*/ 28 h 291"/>
                <a:gd name="T74" fmla="*/ 207 w 574"/>
                <a:gd name="T75" fmla="*/ 14 h 291"/>
                <a:gd name="T76" fmla="*/ 245 w 574"/>
                <a:gd name="T77" fmla="*/ 4 h 291"/>
                <a:gd name="T78" fmla="*/ 262 w 574"/>
                <a:gd name="T79" fmla="*/ 1 h 291"/>
                <a:gd name="T80" fmla="*/ 269 w 574"/>
                <a:gd name="T81" fmla="*/ 1 h 291"/>
                <a:gd name="T82" fmla="*/ 277 w 574"/>
                <a:gd name="T83" fmla="*/ 2 h 291"/>
                <a:gd name="T84" fmla="*/ 319 w 574"/>
                <a:gd name="T85" fmla="*/ 20 h 291"/>
                <a:gd name="T86" fmla="*/ 369 w 574"/>
                <a:gd name="T87" fmla="*/ 49 h 291"/>
                <a:gd name="T88" fmla="*/ 428 w 574"/>
                <a:gd name="T89" fmla="*/ 88 h 291"/>
                <a:gd name="T90" fmla="*/ 460 w 574"/>
                <a:gd name="T91" fmla="*/ 131 h 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74"/>
                <a:gd name="T139" fmla="*/ 0 h 291"/>
                <a:gd name="T140" fmla="*/ 574 w 574"/>
                <a:gd name="T141" fmla="*/ 291 h 2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74" h="291">
                  <a:moveTo>
                    <a:pt x="460" y="131"/>
                  </a:moveTo>
                  <a:lnTo>
                    <a:pt x="498" y="159"/>
                  </a:lnTo>
                  <a:lnTo>
                    <a:pt x="511" y="168"/>
                  </a:lnTo>
                  <a:lnTo>
                    <a:pt x="537" y="178"/>
                  </a:lnTo>
                  <a:lnTo>
                    <a:pt x="561" y="187"/>
                  </a:lnTo>
                  <a:lnTo>
                    <a:pt x="573" y="199"/>
                  </a:lnTo>
                  <a:lnTo>
                    <a:pt x="561" y="215"/>
                  </a:lnTo>
                  <a:lnTo>
                    <a:pt x="532" y="243"/>
                  </a:lnTo>
                  <a:lnTo>
                    <a:pt x="486" y="285"/>
                  </a:lnTo>
                  <a:lnTo>
                    <a:pt x="467" y="290"/>
                  </a:lnTo>
                  <a:lnTo>
                    <a:pt x="439" y="286"/>
                  </a:lnTo>
                  <a:lnTo>
                    <a:pt x="388" y="271"/>
                  </a:lnTo>
                  <a:lnTo>
                    <a:pt x="349" y="258"/>
                  </a:lnTo>
                  <a:lnTo>
                    <a:pt x="316" y="236"/>
                  </a:lnTo>
                  <a:lnTo>
                    <a:pt x="298" y="207"/>
                  </a:lnTo>
                  <a:lnTo>
                    <a:pt x="278" y="179"/>
                  </a:lnTo>
                  <a:lnTo>
                    <a:pt x="232" y="132"/>
                  </a:lnTo>
                  <a:lnTo>
                    <a:pt x="210" y="93"/>
                  </a:lnTo>
                  <a:lnTo>
                    <a:pt x="208" y="75"/>
                  </a:lnTo>
                  <a:lnTo>
                    <a:pt x="207" y="65"/>
                  </a:lnTo>
                  <a:lnTo>
                    <a:pt x="204" y="60"/>
                  </a:lnTo>
                  <a:lnTo>
                    <a:pt x="187" y="70"/>
                  </a:lnTo>
                  <a:lnTo>
                    <a:pt x="171" y="82"/>
                  </a:lnTo>
                  <a:lnTo>
                    <a:pt x="163" y="84"/>
                  </a:lnTo>
                  <a:lnTo>
                    <a:pt x="154" y="82"/>
                  </a:lnTo>
                  <a:lnTo>
                    <a:pt x="136" y="78"/>
                  </a:lnTo>
                  <a:lnTo>
                    <a:pt x="78" y="65"/>
                  </a:lnTo>
                  <a:lnTo>
                    <a:pt x="17" y="36"/>
                  </a:lnTo>
                  <a:lnTo>
                    <a:pt x="5" y="22"/>
                  </a:lnTo>
                  <a:lnTo>
                    <a:pt x="0" y="5"/>
                  </a:lnTo>
                  <a:lnTo>
                    <a:pt x="19" y="0"/>
                  </a:lnTo>
                  <a:lnTo>
                    <a:pt x="32" y="2"/>
                  </a:lnTo>
                  <a:lnTo>
                    <a:pt x="49" y="9"/>
                  </a:lnTo>
                  <a:lnTo>
                    <a:pt x="79" y="23"/>
                  </a:lnTo>
                  <a:lnTo>
                    <a:pt x="136" y="33"/>
                  </a:lnTo>
                  <a:lnTo>
                    <a:pt x="150" y="32"/>
                  </a:lnTo>
                  <a:lnTo>
                    <a:pt x="167" y="28"/>
                  </a:lnTo>
                  <a:lnTo>
                    <a:pt x="207" y="14"/>
                  </a:lnTo>
                  <a:lnTo>
                    <a:pt x="245" y="4"/>
                  </a:lnTo>
                  <a:lnTo>
                    <a:pt x="262" y="1"/>
                  </a:lnTo>
                  <a:lnTo>
                    <a:pt x="269" y="1"/>
                  </a:lnTo>
                  <a:lnTo>
                    <a:pt x="277" y="2"/>
                  </a:lnTo>
                  <a:lnTo>
                    <a:pt x="319" y="20"/>
                  </a:lnTo>
                  <a:lnTo>
                    <a:pt x="369" y="49"/>
                  </a:lnTo>
                  <a:lnTo>
                    <a:pt x="428" y="88"/>
                  </a:lnTo>
                  <a:lnTo>
                    <a:pt x="460" y="131"/>
                  </a:lnTo>
                </a:path>
              </a:pathLst>
            </a:custGeom>
            <a:solidFill>
              <a:srgbClr val="FF8141"/>
            </a:solidFill>
            <a:ln w="12700" cap="rnd">
              <a:noFill/>
              <a:round/>
              <a:headEnd/>
              <a:tailEnd/>
            </a:ln>
          </p:spPr>
          <p:txBody>
            <a:bodyPr/>
            <a:lstStyle/>
            <a:p>
              <a:endParaRPr lang="zh-CN" altLang="en-US"/>
            </a:p>
          </p:txBody>
        </p:sp>
        <p:sp>
          <p:nvSpPr>
            <p:cNvPr id="47128" name="Freeform 22"/>
            <p:cNvSpPr>
              <a:spLocks/>
            </p:cNvSpPr>
            <p:nvPr/>
          </p:nvSpPr>
          <p:spPr bwMode="auto">
            <a:xfrm>
              <a:off x="2749" y="2010"/>
              <a:ext cx="397" cy="216"/>
            </a:xfrm>
            <a:custGeom>
              <a:avLst/>
              <a:gdLst>
                <a:gd name="T0" fmla="*/ 155 w 397"/>
                <a:gd name="T1" fmla="*/ 1 h 216"/>
                <a:gd name="T2" fmla="*/ 114 w 397"/>
                <a:gd name="T3" fmla="*/ 9 h 216"/>
                <a:gd name="T4" fmla="*/ 98 w 397"/>
                <a:gd name="T5" fmla="*/ 9 h 216"/>
                <a:gd name="T6" fmla="*/ 90 w 397"/>
                <a:gd name="T7" fmla="*/ 9 h 216"/>
                <a:gd name="T8" fmla="*/ 82 w 397"/>
                <a:gd name="T9" fmla="*/ 10 h 216"/>
                <a:gd name="T10" fmla="*/ 66 w 397"/>
                <a:gd name="T11" fmla="*/ 10 h 216"/>
                <a:gd name="T12" fmla="*/ 58 w 397"/>
                <a:gd name="T13" fmla="*/ 10 h 216"/>
                <a:gd name="T14" fmla="*/ 49 w 397"/>
                <a:gd name="T15" fmla="*/ 9 h 216"/>
                <a:gd name="T16" fmla="*/ 28 w 397"/>
                <a:gd name="T17" fmla="*/ 5 h 216"/>
                <a:gd name="T18" fmla="*/ 18 w 397"/>
                <a:gd name="T19" fmla="*/ 4 h 216"/>
                <a:gd name="T20" fmla="*/ 6 w 397"/>
                <a:gd name="T21" fmla="*/ 3 h 216"/>
                <a:gd name="T22" fmla="*/ 0 w 397"/>
                <a:gd name="T23" fmla="*/ 8 h 216"/>
                <a:gd name="T24" fmla="*/ 0 w 397"/>
                <a:gd name="T25" fmla="*/ 20 h 216"/>
                <a:gd name="T26" fmla="*/ 10 w 397"/>
                <a:gd name="T27" fmla="*/ 37 h 216"/>
                <a:gd name="T28" fmla="*/ 31 w 397"/>
                <a:gd name="T29" fmla="*/ 49 h 216"/>
                <a:gd name="T30" fmla="*/ 107 w 397"/>
                <a:gd name="T31" fmla="*/ 58 h 216"/>
                <a:gd name="T32" fmla="*/ 117 w 397"/>
                <a:gd name="T33" fmla="*/ 55 h 216"/>
                <a:gd name="T34" fmla="*/ 132 w 397"/>
                <a:gd name="T35" fmla="*/ 46 h 216"/>
                <a:gd name="T36" fmla="*/ 157 w 397"/>
                <a:gd name="T37" fmla="*/ 34 h 216"/>
                <a:gd name="T38" fmla="*/ 166 w 397"/>
                <a:gd name="T39" fmla="*/ 46 h 216"/>
                <a:gd name="T40" fmla="*/ 170 w 397"/>
                <a:gd name="T41" fmla="*/ 62 h 216"/>
                <a:gd name="T42" fmla="*/ 184 w 397"/>
                <a:gd name="T43" fmla="*/ 92 h 216"/>
                <a:gd name="T44" fmla="*/ 260 w 397"/>
                <a:gd name="T45" fmla="*/ 176 h 216"/>
                <a:gd name="T46" fmla="*/ 296 w 397"/>
                <a:gd name="T47" fmla="*/ 200 h 216"/>
                <a:gd name="T48" fmla="*/ 336 w 397"/>
                <a:gd name="T49" fmla="*/ 215 h 216"/>
                <a:gd name="T50" fmla="*/ 349 w 397"/>
                <a:gd name="T51" fmla="*/ 214 h 216"/>
                <a:gd name="T52" fmla="*/ 366 w 397"/>
                <a:gd name="T53" fmla="*/ 210 h 216"/>
                <a:gd name="T54" fmla="*/ 392 w 397"/>
                <a:gd name="T55" fmla="*/ 196 h 216"/>
                <a:gd name="T56" fmla="*/ 396 w 397"/>
                <a:gd name="T57" fmla="*/ 185 h 216"/>
                <a:gd name="T58" fmla="*/ 396 w 397"/>
                <a:gd name="T59" fmla="*/ 177 h 216"/>
                <a:gd name="T60" fmla="*/ 395 w 397"/>
                <a:gd name="T61" fmla="*/ 169 h 216"/>
                <a:gd name="T62" fmla="*/ 384 w 397"/>
                <a:gd name="T63" fmla="*/ 142 h 216"/>
                <a:gd name="T64" fmla="*/ 372 w 397"/>
                <a:gd name="T65" fmla="*/ 117 h 216"/>
                <a:gd name="T66" fmla="*/ 355 w 397"/>
                <a:gd name="T67" fmla="*/ 93 h 216"/>
                <a:gd name="T68" fmla="*/ 267 w 397"/>
                <a:gd name="T69" fmla="*/ 39 h 216"/>
                <a:gd name="T70" fmla="*/ 219 w 397"/>
                <a:gd name="T71" fmla="*/ 14 h 216"/>
                <a:gd name="T72" fmla="*/ 178 w 397"/>
                <a:gd name="T73" fmla="*/ 0 h 216"/>
                <a:gd name="T74" fmla="*/ 155 w 397"/>
                <a:gd name="T75" fmla="*/ 1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97"/>
                <a:gd name="T115" fmla="*/ 0 h 216"/>
                <a:gd name="T116" fmla="*/ 397 w 397"/>
                <a:gd name="T117" fmla="*/ 216 h 21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97" h="216">
                  <a:moveTo>
                    <a:pt x="155" y="1"/>
                  </a:moveTo>
                  <a:lnTo>
                    <a:pt x="114" y="9"/>
                  </a:lnTo>
                  <a:lnTo>
                    <a:pt x="98" y="9"/>
                  </a:lnTo>
                  <a:lnTo>
                    <a:pt x="90" y="9"/>
                  </a:lnTo>
                  <a:lnTo>
                    <a:pt x="82" y="10"/>
                  </a:lnTo>
                  <a:lnTo>
                    <a:pt x="66" y="10"/>
                  </a:lnTo>
                  <a:lnTo>
                    <a:pt x="58" y="10"/>
                  </a:lnTo>
                  <a:lnTo>
                    <a:pt x="49" y="9"/>
                  </a:lnTo>
                  <a:lnTo>
                    <a:pt x="28" y="5"/>
                  </a:lnTo>
                  <a:lnTo>
                    <a:pt x="18" y="4"/>
                  </a:lnTo>
                  <a:lnTo>
                    <a:pt x="6" y="3"/>
                  </a:lnTo>
                  <a:lnTo>
                    <a:pt x="0" y="8"/>
                  </a:lnTo>
                  <a:lnTo>
                    <a:pt x="0" y="20"/>
                  </a:lnTo>
                  <a:lnTo>
                    <a:pt x="10" y="37"/>
                  </a:lnTo>
                  <a:lnTo>
                    <a:pt x="31" y="49"/>
                  </a:lnTo>
                  <a:lnTo>
                    <a:pt x="107" y="58"/>
                  </a:lnTo>
                  <a:lnTo>
                    <a:pt x="117" y="55"/>
                  </a:lnTo>
                  <a:lnTo>
                    <a:pt x="132" y="46"/>
                  </a:lnTo>
                  <a:lnTo>
                    <a:pt x="157" y="34"/>
                  </a:lnTo>
                  <a:lnTo>
                    <a:pt x="166" y="46"/>
                  </a:lnTo>
                  <a:lnTo>
                    <a:pt x="170" y="62"/>
                  </a:lnTo>
                  <a:lnTo>
                    <a:pt x="184" y="92"/>
                  </a:lnTo>
                  <a:lnTo>
                    <a:pt x="260" y="176"/>
                  </a:lnTo>
                  <a:lnTo>
                    <a:pt x="296" y="200"/>
                  </a:lnTo>
                  <a:lnTo>
                    <a:pt x="336" y="215"/>
                  </a:lnTo>
                  <a:lnTo>
                    <a:pt x="349" y="214"/>
                  </a:lnTo>
                  <a:lnTo>
                    <a:pt x="366" y="210"/>
                  </a:lnTo>
                  <a:lnTo>
                    <a:pt x="392" y="196"/>
                  </a:lnTo>
                  <a:lnTo>
                    <a:pt x="396" y="185"/>
                  </a:lnTo>
                  <a:lnTo>
                    <a:pt x="396" y="177"/>
                  </a:lnTo>
                  <a:lnTo>
                    <a:pt x="395" y="169"/>
                  </a:lnTo>
                  <a:lnTo>
                    <a:pt x="384" y="142"/>
                  </a:lnTo>
                  <a:lnTo>
                    <a:pt x="372" y="117"/>
                  </a:lnTo>
                  <a:lnTo>
                    <a:pt x="355" y="93"/>
                  </a:lnTo>
                  <a:lnTo>
                    <a:pt x="267" y="39"/>
                  </a:lnTo>
                  <a:lnTo>
                    <a:pt x="219" y="14"/>
                  </a:lnTo>
                  <a:lnTo>
                    <a:pt x="178" y="0"/>
                  </a:lnTo>
                  <a:lnTo>
                    <a:pt x="155" y="1"/>
                  </a:lnTo>
                </a:path>
              </a:pathLst>
            </a:custGeom>
            <a:solidFill>
              <a:srgbClr val="FF9F71"/>
            </a:solidFill>
            <a:ln w="12700" cap="rnd">
              <a:noFill/>
              <a:round/>
              <a:headEnd/>
              <a:tailEnd/>
            </a:ln>
          </p:spPr>
          <p:txBody>
            <a:bodyPr/>
            <a:lstStyle/>
            <a:p>
              <a:endParaRPr lang="zh-CN" altLang="en-US"/>
            </a:p>
          </p:txBody>
        </p:sp>
        <p:sp>
          <p:nvSpPr>
            <p:cNvPr id="47129" name="Freeform 23"/>
            <p:cNvSpPr>
              <a:spLocks/>
            </p:cNvSpPr>
            <p:nvPr/>
          </p:nvSpPr>
          <p:spPr bwMode="auto">
            <a:xfrm>
              <a:off x="2678" y="1981"/>
              <a:ext cx="80" cy="44"/>
            </a:xfrm>
            <a:custGeom>
              <a:avLst/>
              <a:gdLst>
                <a:gd name="T0" fmla="*/ 61 w 80"/>
                <a:gd name="T1" fmla="*/ 16 h 44"/>
                <a:gd name="T2" fmla="*/ 43 w 80"/>
                <a:gd name="T3" fmla="*/ 8 h 44"/>
                <a:gd name="T4" fmla="*/ 30 w 80"/>
                <a:gd name="T5" fmla="*/ 3 h 44"/>
                <a:gd name="T6" fmla="*/ 16 w 80"/>
                <a:gd name="T7" fmla="*/ 0 h 44"/>
                <a:gd name="T8" fmla="*/ 0 w 80"/>
                <a:gd name="T9" fmla="*/ 6 h 44"/>
                <a:gd name="T10" fmla="*/ 11 w 80"/>
                <a:gd name="T11" fmla="*/ 27 h 44"/>
                <a:gd name="T12" fmla="*/ 40 w 80"/>
                <a:gd name="T13" fmla="*/ 43 h 44"/>
                <a:gd name="T14" fmla="*/ 46 w 80"/>
                <a:gd name="T15" fmla="*/ 43 h 44"/>
                <a:gd name="T16" fmla="*/ 57 w 80"/>
                <a:gd name="T17" fmla="*/ 43 h 44"/>
                <a:gd name="T18" fmla="*/ 73 w 80"/>
                <a:gd name="T19" fmla="*/ 38 h 44"/>
                <a:gd name="T20" fmla="*/ 79 w 80"/>
                <a:gd name="T21" fmla="*/ 25 h 44"/>
                <a:gd name="T22" fmla="*/ 60 w 80"/>
                <a:gd name="T23" fmla="*/ 18 h 44"/>
                <a:gd name="T24" fmla="*/ 61 w 80"/>
                <a:gd name="T25" fmla="*/ 16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
                <a:gd name="T40" fmla="*/ 0 h 44"/>
                <a:gd name="T41" fmla="*/ 80 w 8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 h="44">
                  <a:moveTo>
                    <a:pt x="61" y="16"/>
                  </a:moveTo>
                  <a:lnTo>
                    <a:pt x="43" y="8"/>
                  </a:lnTo>
                  <a:lnTo>
                    <a:pt x="30" y="3"/>
                  </a:lnTo>
                  <a:lnTo>
                    <a:pt x="16" y="0"/>
                  </a:lnTo>
                  <a:lnTo>
                    <a:pt x="0" y="6"/>
                  </a:lnTo>
                  <a:lnTo>
                    <a:pt x="11" y="27"/>
                  </a:lnTo>
                  <a:lnTo>
                    <a:pt x="40" y="43"/>
                  </a:lnTo>
                  <a:lnTo>
                    <a:pt x="46" y="43"/>
                  </a:lnTo>
                  <a:lnTo>
                    <a:pt x="57" y="43"/>
                  </a:lnTo>
                  <a:lnTo>
                    <a:pt x="73" y="38"/>
                  </a:lnTo>
                  <a:lnTo>
                    <a:pt x="79" y="25"/>
                  </a:lnTo>
                  <a:lnTo>
                    <a:pt x="60" y="18"/>
                  </a:lnTo>
                  <a:lnTo>
                    <a:pt x="61" y="16"/>
                  </a:lnTo>
                </a:path>
              </a:pathLst>
            </a:custGeom>
            <a:solidFill>
              <a:srgbClr val="FFE1DC"/>
            </a:solidFill>
            <a:ln w="12700" cap="rnd">
              <a:noFill/>
              <a:round/>
              <a:headEnd/>
              <a:tailEnd/>
            </a:ln>
          </p:spPr>
          <p:txBody>
            <a:bodyPr/>
            <a:lstStyle/>
            <a:p>
              <a:endParaRPr lang="zh-CN" altLang="en-US"/>
            </a:p>
          </p:txBody>
        </p:sp>
        <p:sp>
          <p:nvSpPr>
            <p:cNvPr id="47130" name="Freeform 24"/>
            <p:cNvSpPr>
              <a:spLocks/>
            </p:cNvSpPr>
            <p:nvPr/>
          </p:nvSpPr>
          <p:spPr bwMode="auto">
            <a:xfrm>
              <a:off x="3196" y="2199"/>
              <a:ext cx="249" cy="105"/>
            </a:xfrm>
            <a:custGeom>
              <a:avLst/>
              <a:gdLst>
                <a:gd name="T0" fmla="*/ 204 w 249"/>
                <a:gd name="T1" fmla="*/ 2 h 105"/>
                <a:gd name="T2" fmla="*/ 97 w 249"/>
                <a:gd name="T3" fmla="*/ 8 h 105"/>
                <a:gd name="T4" fmla="*/ 78 w 249"/>
                <a:gd name="T5" fmla="*/ 8 h 105"/>
                <a:gd name="T6" fmla="*/ 50 w 249"/>
                <a:gd name="T7" fmla="*/ 5 h 105"/>
                <a:gd name="T8" fmla="*/ 24 w 249"/>
                <a:gd name="T9" fmla="*/ 2 h 105"/>
                <a:gd name="T10" fmla="*/ 14 w 249"/>
                <a:gd name="T11" fmla="*/ 2 h 105"/>
                <a:gd name="T12" fmla="*/ 8 w 249"/>
                <a:gd name="T13" fmla="*/ 5 h 105"/>
                <a:gd name="T14" fmla="*/ 0 w 249"/>
                <a:gd name="T15" fmla="*/ 50 h 105"/>
                <a:gd name="T16" fmla="*/ 0 w 249"/>
                <a:gd name="T17" fmla="*/ 79 h 105"/>
                <a:gd name="T18" fmla="*/ 8 w 249"/>
                <a:gd name="T19" fmla="*/ 95 h 105"/>
                <a:gd name="T20" fmla="*/ 40 w 249"/>
                <a:gd name="T21" fmla="*/ 104 h 105"/>
                <a:gd name="T22" fmla="*/ 64 w 249"/>
                <a:gd name="T23" fmla="*/ 103 h 105"/>
                <a:gd name="T24" fmla="*/ 90 w 249"/>
                <a:gd name="T25" fmla="*/ 100 h 105"/>
                <a:gd name="T26" fmla="*/ 141 w 249"/>
                <a:gd name="T27" fmla="*/ 92 h 105"/>
                <a:gd name="T28" fmla="*/ 164 w 249"/>
                <a:gd name="T29" fmla="*/ 89 h 105"/>
                <a:gd name="T30" fmla="*/ 173 w 249"/>
                <a:gd name="T31" fmla="*/ 89 h 105"/>
                <a:gd name="T32" fmla="*/ 182 w 249"/>
                <a:gd name="T33" fmla="*/ 88 h 105"/>
                <a:gd name="T34" fmla="*/ 246 w 249"/>
                <a:gd name="T35" fmla="*/ 92 h 105"/>
                <a:gd name="T36" fmla="*/ 248 w 249"/>
                <a:gd name="T37" fmla="*/ 0 h 105"/>
                <a:gd name="T38" fmla="*/ 236 w 249"/>
                <a:gd name="T39" fmla="*/ 0 h 105"/>
                <a:gd name="T40" fmla="*/ 229 w 249"/>
                <a:gd name="T41" fmla="*/ 0 h 105"/>
                <a:gd name="T42" fmla="*/ 221 w 249"/>
                <a:gd name="T43" fmla="*/ 0 h 105"/>
                <a:gd name="T44" fmla="*/ 204 w 249"/>
                <a:gd name="T45" fmla="*/ 2 h 1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49"/>
                <a:gd name="T70" fmla="*/ 0 h 105"/>
                <a:gd name="T71" fmla="*/ 249 w 249"/>
                <a:gd name="T72" fmla="*/ 105 h 1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49" h="105">
                  <a:moveTo>
                    <a:pt x="204" y="2"/>
                  </a:moveTo>
                  <a:lnTo>
                    <a:pt x="97" y="8"/>
                  </a:lnTo>
                  <a:lnTo>
                    <a:pt x="78" y="8"/>
                  </a:lnTo>
                  <a:lnTo>
                    <a:pt x="50" y="5"/>
                  </a:lnTo>
                  <a:lnTo>
                    <a:pt x="24" y="2"/>
                  </a:lnTo>
                  <a:lnTo>
                    <a:pt x="14" y="2"/>
                  </a:lnTo>
                  <a:lnTo>
                    <a:pt x="8" y="5"/>
                  </a:lnTo>
                  <a:lnTo>
                    <a:pt x="0" y="50"/>
                  </a:lnTo>
                  <a:lnTo>
                    <a:pt x="0" y="79"/>
                  </a:lnTo>
                  <a:lnTo>
                    <a:pt x="8" y="95"/>
                  </a:lnTo>
                  <a:lnTo>
                    <a:pt x="40" y="104"/>
                  </a:lnTo>
                  <a:lnTo>
                    <a:pt x="64" y="103"/>
                  </a:lnTo>
                  <a:lnTo>
                    <a:pt x="90" y="100"/>
                  </a:lnTo>
                  <a:lnTo>
                    <a:pt x="141" y="92"/>
                  </a:lnTo>
                  <a:lnTo>
                    <a:pt x="164" y="89"/>
                  </a:lnTo>
                  <a:lnTo>
                    <a:pt x="173" y="89"/>
                  </a:lnTo>
                  <a:lnTo>
                    <a:pt x="182" y="88"/>
                  </a:lnTo>
                  <a:lnTo>
                    <a:pt x="246" y="92"/>
                  </a:lnTo>
                  <a:lnTo>
                    <a:pt x="248" y="0"/>
                  </a:lnTo>
                  <a:lnTo>
                    <a:pt x="236" y="0"/>
                  </a:lnTo>
                  <a:lnTo>
                    <a:pt x="229" y="0"/>
                  </a:lnTo>
                  <a:lnTo>
                    <a:pt x="221" y="0"/>
                  </a:lnTo>
                  <a:lnTo>
                    <a:pt x="204" y="2"/>
                  </a:lnTo>
                </a:path>
              </a:pathLst>
            </a:custGeom>
            <a:solidFill>
              <a:srgbClr val="FF8141"/>
            </a:solidFill>
            <a:ln w="12700" cap="rnd">
              <a:noFill/>
              <a:round/>
              <a:headEnd/>
              <a:tailEnd/>
            </a:ln>
          </p:spPr>
          <p:txBody>
            <a:bodyPr/>
            <a:lstStyle/>
            <a:p>
              <a:endParaRPr lang="zh-CN" altLang="en-US"/>
            </a:p>
          </p:txBody>
        </p:sp>
        <p:sp>
          <p:nvSpPr>
            <p:cNvPr id="47131" name="Freeform 25"/>
            <p:cNvSpPr>
              <a:spLocks/>
            </p:cNvSpPr>
            <p:nvPr/>
          </p:nvSpPr>
          <p:spPr bwMode="auto">
            <a:xfrm>
              <a:off x="2646" y="2036"/>
              <a:ext cx="123" cy="110"/>
            </a:xfrm>
            <a:custGeom>
              <a:avLst/>
              <a:gdLst>
                <a:gd name="T0" fmla="*/ 109 w 123"/>
                <a:gd name="T1" fmla="*/ 65 h 110"/>
                <a:gd name="T2" fmla="*/ 122 w 123"/>
                <a:gd name="T3" fmla="*/ 90 h 110"/>
                <a:gd name="T4" fmla="*/ 112 w 123"/>
                <a:gd name="T5" fmla="*/ 109 h 110"/>
                <a:gd name="T6" fmla="*/ 101 w 123"/>
                <a:gd name="T7" fmla="*/ 106 h 110"/>
                <a:gd name="T8" fmla="*/ 86 w 123"/>
                <a:gd name="T9" fmla="*/ 96 h 110"/>
                <a:gd name="T10" fmla="*/ 60 w 123"/>
                <a:gd name="T11" fmla="*/ 76 h 110"/>
                <a:gd name="T12" fmla="*/ 5 w 123"/>
                <a:gd name="T13" fmla="*/ 33 h 110"/>
                <a:gd name="T14" fmla="*/ 0 w 123"/>
                <a:gd name="T15" fmla="*/ 17 h 110"/>
                <a:gd name="T16" fmla="*/ 0 w 123"/>
                <a:gd name="T17" fmla="*/ 8 h 110"/>
                <a:gd name="T18" fmla="*/ 0 w 123"/>
                <a:gd name="T19" fmla="*/ 0 h 110"/>
                <a:gd name="T20" fmla="*/ 9 w 123"/>
                <a:gd name="T21" fmla="*/ 0 h 110"/>
                <a:gd name="T22" fmla="*/ 24 w 123"/>
                <a:gd name="T23" fmla="*/ 6 h 110"/>
                <a:gd name="T24" fmla="*/ 36 w 123"/>
                <a:gd name="T25" fmla="*/ 17 h 110"/>
                <a:gd name="T26" fmla="*/ 48 w 123"/>
                <a:gd name="T27" fmla="*/ 32 h 110"/>
                <a:gd name="T28" fmla="*/ 90 w 123"/>
                <a:gd name="T29" fmla="*/ 58 h 110"/>
                <a:gd name="T30" fmla="*/ 107 w 123"/>
                <a:gd name="T31" fmla="*/ 65 h 110"/>
                <a:gd name="T32" fmla="*/ 109 w 123"/>
                <a:gd name="T33" fmla="*/ 65 h 1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3"/>
                <a:gd name="T52" fmla="*/ 0 h 110"/>
                <a:gd name="T53" fmla="*/ 123 w 123"/>
                <a:gd name="T54" fmla="*/ 110 h 1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3" h="110">
                  <a:moveTo>
                    <a:pt x="109" y="65"/>
                  </a:moveTo>
                  <a:lnTo>
                    <a:pt x="122" y="90"/>
                  </a:lnTo>
                  <a:lnTo>
                    <a:pt x="112" y="109"/>
                  </a:lnTo>
                  <a:lnTo>
                    <a:pt x="101" y="106"/>
                  </a:lnTo>
                  <a:lnTo>
                    <a:pt x="86" y="96"/>
                  </a:lnTo>
                  <a:lnTo>
                    <a:pt x="60" y="76"/>
                  </a:lnTo>
                  <a:lnTo>
                    <a:pt x="5" y="33"/>
                  </a:lnTo>
                  <a:lnTo>
                    <a:pt x="0" y="17"/>
                  </a:lnTo>
                  <a:lnTo>
                    <a:pt x="0" y="8"/>
                  </a:lnTo>
                  <a:lnTo>
                    <a:pt x="0" y="0"/>
                  </a:lnTo>
                  <a:lnTo>
                    <a:pt x="9" y="0"/>
                  </a:lnTo>
                  <a:lnTo>
                    <a:pt x="24" y="6"/>
                  </a:lnTo>
                  <a:lnTo>
                    <a:pt x="36" y="17"/>
                  </a:lnTo>
                  <a:lnTo>
                    <a:pt x="48" y="32"/>
                  </a:lnTo>
                  <a:lnTo>
                    <a:pt x="90" y="58"/>
                  </a:lnTo>
                  <a:lnTo>
                    <a:pt x="107" y="65"/>
                  </a:lnTo>
                  <a:lnTo>
                    <a:pt x="109" y="65"/>
                  </a:lnTo>
                </a:path>
              </a:pathLst>
            </a:custGeom>
            <a:solidFill>
              <a:srgbClr val="FF9F71"/>
            </a:solidFill>
            <a:ln w="12700" cap="rnd">
              <a:noFill/>
              <a:round/>
              <a:headEnd/>
              <a:tailEnd/>
            </a:ln>
          </p:spPr>
          <p:txBody>
            <a:bodyPr/>
            <a:lstStyle/>
            <a:p>
              <a:endParaRPr lang="zh-CN" altLang="en-US"/>
            </a:p>
          </p:txBody>
        </p:sp>
        <p:sp>
          <p:nvSpPr>
            <p:cNvPr id="47132" name="Freeform 26"/>
            <p:cNvSpPr>
              <a:spLocks/>
            </p:cNvSpPr>
            <p:nvPr/>
          </p:nvSpPr>
          <p:spPr bwMode="auto">
            <a:xfrm>
              <a:off x="2723" y="2127"/>
              <a:ext cx="50" cy="39"/>
            </a:xfrm>
            <a:custGeom>
              <a:avLst/>
              <a:gdLst>
                <a:gd name="T0" fmla="*/ 45 w 50"/>
                <a:gd name="T1" fmla="*/ 38 h 39"/>
                <a:gd name="T2" fmla="*/ 49 w 50"/>
                <a:gd name="T3" fmla="*/ 14 h 39"/>
                <a:gd name="T4" fmla="*/ 26 w 50"/>
                <a:gd name="T5" fmla="*/ 0 h 39"/>
                <a:gd name="T6" fmla="*/ 4 w 50"/>
                <a:gd name="T7" fmla="*/ 8 h 39"/>
                <a:gd name="T8" fmla="*/ 0 w 50"/>
                <a:gd name="T9" fmla="*/ 22 h 39"/>
                <a:gd name="T10" fmla="*/ 27 w 50"/>
                <a:gd name="T11" fmla="*/ 32 h 39"/>
                <a:gd name="T12" fmla="*/ 45 w 50"/>
                <a:gd name="T13" fmla="*/ 38 h 39"/>
                <a:gd name="T14" fmla="*/ 0 60000 65536"/>
                <a:gd name="T15" fmla="*/ 0 60000 65536"/>
                <a:gd name="T16" fmla="*/ 0 60000 65536"/>
                <a:gd name="T17" fmla="*/ 0 60000 65536"/>
                <a:gd name="T18" fmla="*/ 0 60000 65536"/>
                <a:gd name="T19" fmla="*/ 0 60000 65536"/>
                <a:gd name="T20" fmla="*/ 0 60000 65536"/>
                <a:gd name="T21" fmla="*/ 0 w 50"/>
                <a:gd name="T22" fmla="*/ 0 h 39"/>
                <a:gd name="T23" fmla="*/ 50 w 50"/>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39">
                  <a:moveTo>
                    <a:pt x="45" y="38"/>
                  </a:moveTo>
                  <a:lnTo>
                    <a:pt x="49" y="14"/>
                  </a:lnTo>
                  <a:lnTo>
                    <a:pt x="26" y="0"/>
                  </a:lnTo>
                  <a:lnTo>
                    <a:pt x="4" y="8"/>
                  </a:lnTo>
                  <a:lnTo>
                    <a:pt x="0" y="22"/>
                  </a:lnTo>
                  <a:lnTo>
                    <a:pt x="27" y="32"/>
                  </a:lnTo>
                  <a:lnTo>
                    <a:pt x="45" y="38"/>
                  </a:lnTo>
                </a:path>
              </a:pathLst>
            </a:custGeom>
            <a:solidFill>
              <a:srgbClr val="FFC0B6"/>
            </a:solidFill>
            <a:ln w="12700" cap="rnd">
              <a:noFill/>
              <a:round/>
              <a:headEnd/>
              <a:tailEnd/>
            </a:ln>
          </p:spPr>
          <p:txBody>
            <a:bodyPr/>
            <a:lstStyle/>
            <a:p>
              <a:endParaRPr lang="zh-CN" altLang="en-US"/>
            </a:p>
          </p:txBody>
        </p:sp>
        <p:sp>
          <p:nvSpPr>
            <p:cNvPr id="47133" name="Freeform 27"/>
            <p:cNvSpPr>
              <a:spLocks/>
            </p:cNvSpPr>
            <p:nvPr/>
          </p:nvSpPr>
          <p:spPr bwMode="auto">
            <a:xfrm>
              <a:off x="2662" y="2144"/>
              <a:ext cx="232" cy="91"/>
            </a:xfrm>
            <a:custGeom>
              <a:avLst/>
              <a:gdLst>
                <a:gd name="T0" fmla="*/ 227 w 232"/>
                <a:gd name="T1" fmla="*/ 41 h 91"/>
                <a:gd name="T2" fmla="*/ 221 w 232"/>
                <a:gd name="T3" fmla="*/ 22 h 91"/>
                <a:gd name="T4" fmla="*/ 195 w 232"/>
                <a:gd name="T5" fmla="*/ 18 h 91"/>
                <a:gd name="T6" fmla="*/ 181 w 232"/>
                <a:gd name="T7" fmla="*/ 18 h 91"/>
                <a:gd name="T8" fmla="*/ 169 w 232"/>
                <a:gd name="T9" fmla="*/ 18 h 91"/>
                <a:gd name="T10" fmla="*/ 115 w 232"/>
                <a:gd name="T11" fmla="*/ 38 h 91"/>
                <a:gd name="T12" fmla="*/ 94 w 232"/>
                <a:gd name="T13" fmla="*/ 39 h 91"/>
                <a:gd name="T14" fmla="*/ 73 w 232"/>
                <a:gd name="T15" fmla="*/ 35 h 91"/>
                <a:gd name="T16" fmla="*/ 40 w 232"/>
                <a:gd name="T17" fmla="*/ 14 h 91"/>
                <a:gd name="T18" fmla="*/ 20 w 232"/>
                <a:gd name="T19" fmla="*/ 3 h 91"/>
                <a:gd name="T20" fmla="*/ 5 w 232"/>
                <a:gd name="T21" fmla="*/ 0 h 91"/>
                <a:gd name="T22" fmla="*/ 0 w 232"/>
                <a:gd name="T23" fmla="*/ 8 h 91"/>
                <a:gd name="T24" fmla="*/ 0 w 232"/>
                <a:gd name="T25" fmla="*/ 15 h 91"/>
                <a:gd name="T26" fmla="*/ 1 w 232"/>
                <a:gd name="T27" fmla="*/ 22 h 91"/>
                <a:gd name="T28" fmla="*/ 18 w 232"/>
                <a:gd name="T29" fmla="*/ 40 h 91"/>
                <a:gd name="T30" fmla="*/ 41 w 232"/>
                <a:gd name="T31" fmla="*/ 55 h 91"/>
                <a:gd name="T32" fmla="*/ 70 w 232"/>
                <a:gd name="T33" fmla="*/ 76 h 91"/>
                <a:gd name="T34" fmla="*/ 88 w 232"/>
                <a:gd name="T35" fmla="*/ 87 h 91"/>
                <a:gd name="T36" fmla="*/ 102 w 232"/>
                <a:gd name="T37" fmla="*/ 90 h 91"/>
                <a:gd name="T38" fmla="*/ 106 w 232"/>
                <a:gd name="T39" fmla="*/ 85 h 91"/>
                <a:gd name="T40" fmla="*/ 108 w 232"/>
                <a:gd name="T41" fmla="*/ 77 h 91"/>
                <a:gd name="T42" fmla="*/ 114 w 232"/>
                <a:gd name="T43" fmla="*/ 62 h 91"/>
                <a:gd name="T44" fmla="*/ 168 w 232"/>
                <a:gd name="T45" fmla="*/ 49 h 91"/>
                <a:gd name="T46" fmla="*/ 231 w 232"/>
                <a:gd name="T47" fmla="*/ 43 h 91"/>
                <a:gd name="T48" fmla="*/ 227 w 232"/>
                <a:gd name="T49" fmla="*/ 41 h 9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2"/>
                <a:gd name="T76" fmla="*/ 0 h 91"/>
                <a:gd name="T77" fmla="*/ 232 w 232"/>
                <a:gd name="T78" fmla="*/ 91 h 9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2" h="91">
                  <a:moveTo>
                    <a:pt x="227" y="41"/>
                  </a:moveTo>
                  <a:lnTo>
                    <a:pt x="221" y="22"/>
                  </a:lnTo>
                  <a:lnTo>
                    <a:pt x="195" y="18"/>
                  </a:lnTo>
                  <a:lnTo>
                    <a:pt x="181" y="18"/>
                  </a:lnTo>
                  <a:lnTo>
                    <a:pt x="169" y="18"/>
                  </a:lnTo>
                  <a:lnTo>
                    <a:pt x="115" y="38"/>
                  </a:lnTo>
                  <a:lnTo>
                    <a:pt x="94" y="39"/>
                  </a:lnTo>
                  <a:lnTo>
                    <a:pt x="73" y="35"/>
                  </a:lnTo>
                  <a:lnTo>
                    <a:pt x="40" y="14"/>
                  </a:lnTo>
                  <a:lnTo>
                    <a:pt x="20" y="3"/>
                  </a:lnTo>
                  <a:lnTo>
                    <a:pt x="5" y="0"/>
                  </a:lnTo>
                  <a:lnTo>
                    <a:pt x="0" y="8"/>
                  </a:lnTo>
                  <a:lnTo>
                    <a:pt x="0" y="15"/>
                  </a:lnTo>
                  <a:lnTo>
                    <a:pt x="1" y="22"/>
                  </a:lnTo>
                  <a:lnTo>
                    <a:pt x="18" y="40"/>
                  </a:lnTo>
                  <a:lnTo>
                    <a:pt x="41" y="55"/>
                  </a:lnTo>
                  <a:lnTo>
                    <a:pt x="70" y="76"/>
                  </a:lnTo>
                  <a:lnTo>
                    <a:pt x="88" y="87"/>
                  </a:lnTo>
                  <a:lnTo>
                    <a:pt x="102" y="90"/>
                  </a:lnTo>
                  <a:lnTo>
                    <a:pt x="106" y="85"/>
                  </a:lnTo>
                  <a:lnTo>
                    <a:pt x="108" y="77"/>
                  </a:lnTo>
                  <a:lnTo>
                    <a:pt x="114" y="62"/>
                  </a:lnTo>
                  <a:lnTo>
                    <a:pt x="168" y="49"/>
                  </a:lnTo>
                  <a:lnTo>
                    <a:pt x="231" y="43"/>
                  </a:lnTo>
                  <a:lnTo>
                    <a:pt x="227" y="41"/>
                  </a:lnTo>
                </a:path>
              </a:pathLst>
            </a:custGeom>
            <a:solidFill>
              <a:srgbClr val="FF9F71"/>
            </a:solidFill>
            <a:ln w="12700" cap="rnd">
              <a:noFill/>
              <a:round/>
              <a:headEnd/>
              <a:tailEnd/>
            </a:ln>
          </p:spPr>
          <p:txBody>
            <a:bodyPr/>
            <a:lstStyle/>
            <a:p>
              <a:endParaRPr lang="zh-CN" altLang="en-US"/>
            </a:p>
          </p:txBody>
        </p:sp>
        <p:sp>
          <p:nvSpPr>
            <p:cNvPr id="47134" name="Freeform 28"/>
            <p:cNvSpPr>
              <a:spLocks/>
            </p:cNvSpPr>
            <p:nvPr/>
          </p:nvSpPr>
          <p:spPr bwMode="auto">
            <a:xfrm>
              <a:off x="2707" y="2231"/>
              <a:ext cx="227" cy="74"/>
            </a:xfrm>
            <a:custGeom>
              <a:avLst/>
              <a:gdLst>
                <a:gd name="T0" fmla="*/ 226 w 227"/>
                <a:gd name="T1" fmla="*/ 10 h 74"/>
                <a:gd name="T2" fmla="*/ 211 w 227"/>
                <a:gd name="T3" fmla="*/ 1 h 74"/>
                <a:gd name="T4" fmla="*/ 206 w 227"/>
                <a:gd name="T5" fmla="*/ 0 h 74"/>
                <a:gd name="T6" fmla="*/ 199 w 227"/>
                <a:gd name="T7" fmla="*/ 0 h 74"/>
                <a:gd name="T8" fmla="*/ 182 w 227"/>
                <a:gd name="T9" fmla="*/ 4 h 74"/>
                <a:gd name="T10" fmla="*/ 152 w 227"/>
                <a:gd name="T11" fmla="*/ 14 h 74"/>
                <a:gd name="T12" fmla="*/ 140 w 227"/>
                <a:gd name="T13" fmla="*/ 15 h 74"/>
                <a:gd name="T14" fmla="*/ 124 w 227"/>
                <a:gd name="T15" fmla="*/ 20 h 74"/>
                <a:gd name="T16" fmla="*/ 96 w 227"/>
                <a:gd name="T17" fmla="*/ 29 h 74"/>
                <a:gd name="T18" fmla="*/ 78 w 227"/>
                <a:gd name="T19" fmla="*/ 36 h 74"/>
                <a:gd name="T20" fmla="*/ 69 w 227"/>
                <a:gd name="T21" fmla="*/ 39 h 74"/>
                <a:gd name="T22" fmla="*/ 60 w 227"/>
                <a:gd name="T23" fmla="*/ 39 h 74"/>
                <a:gd name="T24" fmla="*/ 32 w 227"/>
                <a:gd name="T25" fmla="*/ 21 h 74"/>
                <a:gd name="T26" fmla="*/ 18 w 227"/>
                <a:gd name="T27" fmla="*/ 11 h 74"/>
                <a:gd name="T28" fmla="*/ 4 w 227"/>
                <a:gd name="T29" fmla="*/ 8 h 74"/>
                <a:gd name="T30" fmla="*/ 0 w 227"/>
                <a:gd name="T31" fmla="*/ 17 h 74"/>
                <a:gd name="T32" fmla="*/ 1 w 227"/>
                <a:gd name="T33" fmla="*/ 31 h 74"/>
                <a:gd name="T34" fmla="*/ 5 w 227"/>
                <a:gd name="T35" fmla="*/ 37 h 74"/>
                <a:gd name="T36" fmla="*/ 14 w 227"/>
                <a:gd name="T37" fmla="*/ 43 h 74"/>
                <a:gd name="T38" fmla="*/ 35 w 227"/>
                <a:gd name="T39" fmla="*/ 52 h 74"/>
                <a:gd name="T40" fmla="*/ 65 w 227"/>
                <a:gd name="T41" fmla="*/ 67 h 74"/>
                <a:gd name="T42" fmla="*/ 82 w 227"/>
                <a:gd name="T43" fmla="*/ 72 h 74"/>
                <a:gd name="T44" fmla="*/ 90 w 227"/>
                <a:gd name="T45" fmla="*/ 73 h 74"/>
                <a:gd name="T46" fmla="*/ 98 w 227"/>
                <a:gd name="T47" fmla="*/ 73 h 74"/>
                <a:gd name="T48" fmla="*/ 101 w 227"/>
                <a:gd name="T49" fmla="*/ 69 h 74"/>
                <a:gd name="T50" fmla="*/ 101 w 227"/>
                <a:gd name="T51" fmla="*/ 60 h 74"/>
                <a:gd name="T52" fmla="*/ 100 w 227"/>
                <a:gd name="T53" fmla="*/ 52 h 74"/>
                <a:gd name="T54" fmla="*/ 104 w 227"/>
                <a:gd name="T55" fmla="*/ 46 h 74"/>
                <a:gd name="T56" fmla="*/ 149 w 227"/>
                <a:gd name="T57" fmla="*/ 40 h 74"/>
                <a:gd name="T58" fmla="*/ 193 w 227"/>
                <a:gd name="T59" fmla="*/ 25 h 74"/>
                <a:gd name="T60" fmla="*/ 226 w 227"/>
                <a:gd name="T61" fmla="*/ 10 h 7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27"/>
                <a:gd name="T94" fmla="*/ 0 h 74"/>
                <a:gd name="T95" fmla="*/ 227 w 227"/>
                <a:gd name="T96" fmla="*/ 74 h 7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27" h="74">
                  <a:moveTo>
                    <a:pt x="226" y="10"/>
                  </a:moveTo>
                  <a:lnTo>
                    <a:pt x="211" y="1"/>
                  </a:lnTo>
                  <a:lnTo>
                    <a:pt x="206" y="0"/>
                  </a:lnTo>
                  <a:lnTo>
                    <a:pt x="199" y="0"/>
                  </a:lnTo>
                  <a:lnTo>
                    <a:pt x="182" y="4"/>
                  </a:lnTo>
                  <a:lnTo>
                    <a:pt x="152" y="14"/>
                  </a:lnTo>
                  <a:lnTo>
                    <a:pt x="140" y="15"/>
                  </a:lnTo>
                  <a:lnTo>
                    <a:pt x="124" y="20"/>
                  </a:lnTo>
                  <a:lnTo>
                    <a:pt x="96" y="29"/>
                  </a:lnTo>
                  <a:lnTo>
                    <a:pt x="78" y="36"/>
                  </a:lnTo>
                  <a:lnTo>
                    <a:pt x="69" y="39"/>
                  </a:lnTo>
                  <a:lnTo>
                    <a:pt x="60" y="39"/>
                  </a:lnTo>
                  <a:lnTo>
                    <a:pt x="32" y="21"/>
                  </a:lnTo>
                  <a:lnTo>
                    <a:pt x="18" y="11"/>
                  </a:lnTo>
                  <a:lnTo>
                    <a:pt x="4" y="8"/>
                  </a:lnTo>
                  <a:lnTo>
                    <a:pt x="0" y="17"/>
                  </a:lnTo>
                  <a:lnTo>
                    <a:pt x="1" y="31"/>
                  </a:lnTo>
                  <a:lnTo>
                    <a:pt x="5" y="37"/>
                  </a:lnTo>
                  <a:lnTo>
                    <a:pt x="14" y="43"/>
                  </a:lnTo>
                  <a:lnTo>
                    <a:pt x="35" y="52"/>
                  </a:lnTo>
                  <a:lnTo>
                    <a:pt x="65" y="67"/>
                  </a:lnTo>
                  <a:lnTo>
                    <a:pt x="82" y="72"/>
                  </a:lnTo>
                  <a:lnTo>
                    <a:pt x="90" y="73"/>
                  </a:lnTo>
                  <a:lnTo>
                    <a:pt x="98" y="73"/>
                  </a:lnTo>
                  <a:lnTo>
                    <a:pt x="101" y="69"/>
                  </a:lnTo>
                  <a:lnTo>
                    <a:pt x="101" y="60"/>
                  </a:lnTo>
                  <a:lnTo>
                    <a:pt x="100" y="52"/>
                  </a:lnTo>
                  <a:lnTo>
                    <a:pt x="104" y="46"/>
                  </a:lnTo>
                  <a:lnTo>
                    <a:pt x="149" y="40"/>
                  </a:lnTo>
                  <a:lnTo>
                    <a:pt x="193" y="25"/>
                  </a:lnTo>
                  <a:lnTo>
                    <a:pt x="226" y="10"/>
                  </a:lnTo>
                </a:path>
              </a:pathLst>
            </a:custGeom>
            <a:solidFill>
              <a:srgbClr val="FF9F71"/>
            </a:solidFill>
            <a:ln w="12700" cap="rnd">
              <a:noFill/>
              <a:round/>
              <a:headEnd/>
              <a:tailEnd/>
            </a:ln>
          </p:spPr>
          <p:txBody>
            <a:bodyPr/>
            <a:lstStyle/>
            <a:p>
              <a:endParaRPr lang="zh-CN" altLang="en-US"/>
            </a:p>
          </p:txBody>
        </p:sp>
        <p:sp>
          <p:nvSpPr>
            <p:cNvPr id="47135" name="Freeform 29"/>
            <p:cNvSpPr>
              <a:spLocks/>
            </p:cNvSpPr>
            <p:nvPr/>
          </p:nvSpPr>
          <p:spPr bwMode="auto">
            <a:xfrm>
              <a:off x="2778" y="2294"/>
              <a:ext cx="193" cy="78"/>
            </a:xfrm>
            <a:custGeom>
              <a:avLst/>
              <a:gdLst>
                <a:gd name="T0" fmla="*/ 192 w 193"/>
                <a:gd name="T1" fmla="*/ 9 h 78"/>
                <a:gd name="T2" fmla="*/ 167 w 193"/>
                <a:gd name="T3" fmla="*/ 1 h 78"/>
                <a:gd name="T4" fmla="*/ 160 w 193"/>
                <a:gd name="T5" fmla="*/ 0 h 78"/>
                <a:gd name="T6" fmla="*/ 149 w 193"/>
                <a:gd name="T7" fmla="*/ 1 h 78"/>
                <a:gd name="T8" fmla="*/ 131 w 193"/>
                <a:gd name="T9" fmla="*/ 9 h 78"/>
                <a:gd name="T10" fmla="*/ 80 w 193"/>
                <a:gd name="T11" fmla="*/ 29 h 78"/>
                <a:gd name="T12" fmla="*/ 68 w 193"/>
                <a:gd name="T13" fmla="*/ 38 h 78"/>
                <a:gd name="T14" fmla="*/ 64 w 193"/>
                <a:gd name="T15" fmla="*/ 42 h 78"/>
                <a:gd name="T16" fmla="*/ 57 w 193"/>
                <a:gd name="T17" fmla="*/ 43 h 78"/>
                <a:gd name="T18" fmla="*/ 30 w 193"/>
                <a:gd name="T19" fmla="*/ 34 h 78"/>
                <a:gd name="T20" fmla="*/ 17 w 193"/>
                <a:gd name="T21" fmla="*/ 31 h 78"/>
                <a:gd name="T22" fmla="*/ 10 w 193"/>
                <a:gd name="T23" fmla="*/ 30 h 78"/>
                <a:gd name="T24" fmla="*/ 2 w 193"/>
                <a:gd name="T25" fmla="*/ 30 h 78"/>
                <a:gd name="T26" fmla="*/ 0 w 193"/>
                <a:gd name="T27" fmla="*/ 36 h 78"/>
                <a:gd name="T28" fmla="*/ 2 w 193"/>
                <a:gd name="T29" fmla="*/ 48 h 78"/>
                <a:gd name="T30" fmla="*/ 12 w 193"/>
                <a:gd name="T31" fmla="*/ 59 h 78"/>
                <a:gd name="T32" fmla="*/ 29 w 193"/>
                <a:gd name="T33" fmla="*/ 67 h 78"/>
                <a:gd name="T34" fmla="*/ 46 w 193"/>
                <a:gd name="T35" fmla="*/ 76 h 78"/>
                <a:gd name="T36" fmla="*/ 55 w 193"/>
                <a:gd name="T37" fmla="*/ 77 h 78"/>
                <a:gd name="T38" fmla="*/ 66 w 193"/>
                <a:gd name="T39" fmla="*/ 75 h 78"/>
                <a:gd name="T40" fmla="*/ 71 w 193"/>
                <a:gd name="T41" fmla="*/ 72 h 78"/>
                <a:gd name="T42" fmla="*/ 71 w 193"/>
                <a:gd name="T43" fmla="*/ 67 h 78"/>
                <a:gd name="T44" fmla="*/ 71 w 193"/>
                <a:gd name="T45" fmla="*/ 62 h 78"/>
                <a:gd name="T46" fmla="*/ 75 w 193"/>
                <a:gd name="T47" fmla="*/ 56 h 78"/>
                <a:gd name="T48" fmla="*/ 136 w 193"/>
                <a:gd name="T49" fmla="*/ 33 h 78"/>
                <a:gd name="T50" fmla="*/ 170 w 193"/>
                <a:gd name="T51" fmla="*/ 22 h 78"/>
                <a:gd name="T52" fmla="*/ 192 w 193"/>
                <a:gd name="T53" fmla="*/ 9 h 7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3"/>
                <a:gd name="T82" fmla="*/ 0 h 78"/>
                <a:gd name="T83" fmla="*/ 193 w 193"/>
                <a:gd name="T84" fmla="*/ 78 h 7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3" h="78">
                  <a:moveTo>
                    <a:pt x="192" y="9"/>
                  </a:moveTo>
                  <a:lnTo>
                    <a:pt x="167" y="1"/>
                  </a:lnTo>
                  <a:lnTo>
                    <a:pt x="160" y="0"/>
                  </a:lnTo>
                  <a:lnTo>
                    <a:pt x="149" y="1"/>
                  </a:lnTo>
                  <a:lnTo>
                    <a:pt x="131" y="9"/>
                  </a:lnTo>
                  <a:lnTo>
                    <a:pt x="80" y="29"/>
                  </a:lnTo>
                  <a:lnTo>
                    <a:pt x="68" y="38"/>
                  </a:lnTo>
                  <a:lnTo>
                    <a:pt x="64" y="42"/>
                  </a:lnTo>
                  <a:lnTo>
                    <a:pt x="57" y="43"/>
                  </a:lnTo>
                  <a:lnTo>
                    <a:pt x="30" y="34"/>
                  </a:lnTo>
                  <a:lnTo>
                    <a:pt x="17" y="31"/>
                  </a:lnTo>
                  <a:lnTo>
                    <a:pt x="10" y="30"/>
                  </a:lnTo>
                  <a:lnTo>
                    <a:pt x="2" y="30"/>
                  </a:lnTo>
                  <a:lnTo>
                    <a:pt x="0" y="36"/>
                  </a:lnTo>
                  <a:lnTo>
                    <a:pt x="2" y="48"/>
                  </a:lnTo>
                  <a:lnTo>
                    <a:pt x="12" y="59"/>
                  </a:lnTo>
                  <a:lnTo>
                    <a:pt x="29" y="67"/>
                  </a:lnTo>
                  <a:lnTo>
                    <a:pt x="46" y="76"/>
                  </a:lnTo>
                  <a:lnTo>
                    <a:pt x="55" y="77"/>
                  </a:lnTo>
                  <a:lnTo>
                    <a:pt x="66" y="75"/>
                  </a:lnTo>
                  <a:lnTo>
                    <a:pt x="71" y="72"/>
                  </a:lnTo>
                  <a:lnTo>
                    <a:pt x="71" y="67"/>
                  </a:lnTo>
                  <a:lnTo>
                    <a:pt x="71" y="62"/>
                  </a:lnTo>
                  <a:lnTo>
                    <a:pt x="75" y="56"/>
                  </a:lnTo>
                  <a:lnTo>
                    <a:pt x="136" y="33"/>
                  </a:lnTo>
                  <a:lnTo>
                    <a:pt x="170" y="22"/>
                  </a:lnTo>
                  <a:lnTo>
                    <a:pt x="192" y="9"/>
                  </a:lnTo>
                </a:path>
              </a:pathLst>
            </a:custGeom>
            <a:solidFill>
              <a:srgbClr val="FF9F71"/>
            </a:solidFill>
            <a:ln w="12700" cap="rnd">
              <a:noFill/>
              <a:round/>
              <a:headEnd/>
              <a:tailEnd/>
            </a:ln>
          </p:spPr>
          <p:txBody>
            <a:bodyPr/>
            <a:lstStyle/>
            <a:p>
              <a:endParaRPr lang="zh-CN" altLang="en-US"/>
            </a:p>
          </p:txBody>
        </p:sp>
        <p:sp>
          <p:nvSpPr>
            <p:cNvPr id="47136" name="Freeform 30"/>
            <p:cNvSpPr>
              <a:spLocks/>
            </p:cNvSpPr>
            <p:nvPr/>
          </p:nvSpPr>
          <p:spPr bwMode="auto">
            <a:xfrm>
              <a:off x="3257" y="2221"/>
              <a:ext cx="187" cy="36"/>
            </a:xfrm>
            <a:custGeom>
              <a:avLst/>
              <a:gdLst>
                <a:gd name="T0" fmla="*/ 148 w 187"/>
                <a:gd name="T1" fmla="*/ 0 h 36"/>
                <a:gd name="T2" fmla="*/ 110 w 187"/>
                <a:gd name="T3" fmla="*/ 0 h 36"/>
                <a:gd name="T4" fmla="*/ 80 w 187"/>
                <a:gd name="T5" fmla="*/ 0 h 36"/>
                <a:gd name="T6" fmla="*/ 66 w 187"/>
                <a:gd name="T7" fmla="*/ 0 h 36"/>
                <a:gd name="T8" fmla="*/ 55 w 187"/>
                <a:gd name="T9" fmla="*/ 0 h 36"/>
                <a:gd name="T10" fmla="*/ 6 w 187"/>
                <a:gd name="T11" fmla="*/ 7 h 36"/>
                <a:gd name="T12" fmla="*/ 0 w 187"/>
                <a:gd name="T13" fmla="*/ 17 h 36"/>
                <a:gd name="T14" fmla="*/ 0 w 187"/>
                <a:gd name="T15" fmla="*/ 25 h 36"/>
                <a:gd name="T16" fmla="*/ 5 w 187"/>
                <a:gd name="T17" fmla="*/ 30 h 36"/>
                <a:gd name="T18" fmla="*/ 29 w 187"/>
                <a:gd name="T19" fmla="*/ 34 h 36"/>
                <a:gd name="T20" fmla="*/ 45 w 187"/>
                <a:gd name="T21" fmla="*/ 34 h 36"/>
                <a:gd name="T22" fmla="*/ 54 w 187"/>
                <a:gd name="T23" fmla="*/ 34 h 36"/>
                <a:gd name="T24" fmla="*/ 64 w 187"/>
                <a:gd name="T25" fmla="*/ 35 h 36"/>
                <a:gd name="T26" fmla="*/ 102 w 187"/>
                <a:gd name="T27" fmla="*/ 34 h 36"/>
                <a:gd name="T28" fmla="*/ 119 w 187"/>
                <a:gd name="T29" fmla="*/ 33 h 36"/>
                <a:gd name="T30" fmla="*/ 133 w 187"/>
                <a:gd name="T31" fmla="*/ 32 h 36"/>
                <a:gd name="T32" fmla="*/ 147 w 187"/>
                <a:gd name="T33" fmla="*/ 32 h 36"/>
                <a:gd name="T34" fmla="*/ 156 w 187"/>
                <a:gd name="T35" fmla="*/ 32 h 36"/>
                <a:gd name="T36" fmla="*/ 165 w 187"/>
                <a:gd name="T37" fmla="*/ 33 h 36"/>
                <a:gd name="T38" fmla="*/ 186 w 187"/>
                <a:gd name="T39" fmla="*/ 34 h 36"/>
                <a:gd name="T40" fmla="*/ 186 w 187"/>
                <a:gd name="T41" fmla="*/ 20 h 36"/>
                <a:gd name="T42" fmla="*/ 186 w 187"/>
                <a:gd name="T43" fmla="*/ 10 h 36"/>
                <a:gd name="T44" fmla="*/ 186 w 187"/>
                <a:gd name="T45" fmla="*/ 0 h 36"/>
                <a:gd name="T46" fmla="*/ 150 w 187"/>
                <a:gd name="T47" fmla="*/ 0 h 36"/>
                <a:gd name="T48" fmla="*/ 148 w 187"/>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87"/>
                <a:gd name="T76" fmla="*/ 0 h 36"/>
                <a:gd name="T77" fmla="*/ 187 w 187"/>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87" h="36">
                  <a:moveTo>
                    <a:pt x="148" y="0"/>
                  </a:moveTo>
                  <a:lnTo>
                    <a:pt x="110" y="0"/>
                  </a:lnTo>
                  <a:lnTo>
                    <a:pt x="80" y="0"/>
                  </a:lnTo>
                  <a:lnTo>
                    <a:pt x="66" y="0"/>
                  </a:lnTo>
                  <a:lnTo>
                    <a:pt x="55" y="0"/>
                  </a:lnTo>
                  <a:lnTo>
                    <a:pt x="6" y="7"/>
                  </a:lnTo>
                  <a:lnTo>
                    <a:pt x="0" y="17"/>
                  </a:lnTo>
                  <a:lnTo>
                    <a:pt x="0" y="25"/>
                  </a:lnTo>
                  <a:lnTo>
                    <a:pt x="5" y="30"/>
                  </a:lnTo>
                  <a:lnTo>
                    <a:pt x="29" y="34"/>
                  </a:lnTo>
                  <a:lnTo>
                    <a:pt x="45" y="34"/>
                  </a:lnTo>
                  <a:lnTo>
                    <a:pt x="54" y="34"/>
                  </a:lnTo>
                  <a:lnTo>
                    <a:pt x="64" y="35"/>
                  </a:lnTo>
                  <a:lnTo>
                    <a:pt x="102" y="34"/>
                  </a:lnTo>
                  <a:lnTo>
                    <a:pt x="119" y="33"/>
                  </a:lnTo>
                  <a:lnTo>
                    <a:pt x="133" y="32"/>
                  </a:lnTo>
                  <a:lnTo>
                    <a:pt x="147" y="32"/>
                  </a:lnTo>
                  <a:lnTo>
                    <a:pt x="156" y="32"/>
                  </a:lnTo>
                  <a:lnTo>
                    <a:pt x="165" y="33"/>
                  </a:lnTo>
                  <a:lnTo>
                    <a:pt x="186" y="34"/>
                  </a:lnTo>
                  <a:lnTo>
                    <a:pt x="186" y="20"/>
                  </a:lnTo>
                  <a:lnTo>
                    <a:pt x="186" y="10"/>
                  </a:lnTo>
                  <a:lnTo>
                    <a:pt x="186" y="0"/>
                  </a:lnTo>
                  <a:lnTo>
                    <a:pt x="150" y="0"/>
                  </a:lnTo>
                  <a:lnTo>
                    <a:pt x="148" y="0"/>
                  </a:lnTo>
                </a:path>
              </a:pathLst>
            </a:custGeom>
            <a:solidFill>
              <a:srgbClr val="FF9F71"/>
            </a:solidFill>
            <a:ln w="12700" cap="rnd">
              <a:noFill/>
              <a:round/>
              <a:headEnd/>
              <a:tailEnd/>
            </a:ln>
          </p:spPr>
          <p:txBody>
            <a:bodyPr/>
            <a:lstStyle/>
            <a:p>
              <a:endParaRPr lang="zh-CN" altLang="en-US"/>
            </a:p>
          </p:txBody>
        </p:sp>
        <p:sp>
          <p:nvSpPr>
            <p:cNvPr id="47137" name="Freeform 31"/>
            <p:cNvSpPr>
              <a:spLocks/>
            </p:cNvSpPr>
            <p:nvPr/>
          </p:nvSpPr>
          <p:spPr bwMode="auto">
            <a:xfrm>
              <a:off x="2864" y="2178"/>
              <a:ext cx="59" cy="41"/>
            </a:xfrm>
            <a:custGeom>
              <a:avLst/>
              <a:gdLst>
                <a:gd name="T0" fmla="*/ 2 w 59"/>
                <a:gd name="T1" fmla="*/ 40 h 41"/>
                <a:gd name="T2" fmla="*/ 0 w 59"/>
                <a:gd name="T3" fmla="*/ 18 h 41"/>
                <a:gd name="T4" fmla="*/ 9 w 59"/>
                <a:gd name="T5" fmla="*/ 6 h 41"/>
                <a:gd name="T6" fmla="*/ 24 w 59"/>
                <a:gd name="T7" fmla="*/ 0 h 41"/>
                <a:gd name="T8" fmla="*/ 40 w 59"/>
                <a:gd name="T9" fmla="*/ 3 h 41"/>
                <a:gd name="T10" fmla="*/ 55 w 59"/>
                <a:gd name="T11" fmla="*/ 11 h 41"/>
                <a:gd name="T12" fmla="*/ 58 w 59"/>
                <a:gd name="T13" fmla="*/ 21 h 41"/>
                <a:gd name="T14" fmla="*/ 36 w 59"/>
                <a:gd name="T15" fmla="*/ 31 h 41"/>
                <a:gd name="T16" fmla="*/ 2 w 59"/>
                <a:gd name="T17" fmla="*/ 4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41"/>
                <a:gd name="T29" fmla="*/ 59 w 59"/>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41">
                  <a:moveTo>
                    <a:pt x="2" y="40"/>
                  </a:moveTo>
                  <a:lnTo>
                    <a:pt x="0" y="18"/>
                  </a:lnTo>
                  <a:lnTo>
                    <a:pt x="9" y="6"/>
                  </a:lnTo>
                  <a:lnTo>
                    <a:pt x="24" y="0"/>
                  </a:lnTo>
                  <a:lnTo>
                    <a:pt x="40" y="3"/>
                  </a:lnTo>
                  <a:lnTo>
                    <a:pt x="55" y="11"/>
                  </a:lnTo>
                  <a:lnTo>
                    <a:pt x="58" y="21"/>
                  </a:lnTo>
                  <a:lnTo>
                    <a:pt x="36" y="31"/>
                  </a:lnTo>
                  <a:lnTo>
                    <a:pt x="2" y="40"/>
                  </a:lnTo>
                </a:path>
              </a:pathLst>
            </a:custGeom>
            <a:solidFill>
              <a:srgbClr val="FFC0B6"/>
            </a:solidFill>
            <a:ln w="12700" cap="rnd">
              <a:noFill/>
              <a:round/>
              <a:headEnd/>
              <a:tailEnd/>
            </a:ln>
          </p:spPr>
          <p:txBody>
            <a:bodyPr/>
            <a:lstStyle/>
            <a:p>
              <a:endParaRPr lang="zh-CN" altLang="en-US"/>
            </a:p>
          </p:txBody>
        </p:sp>
        <p:sp>
          <p:nvSpPr>
            <p:cNvPr id="47138" name="Freeform 32"/>
            <p:cNvSpPr>
              <a:spLocks/>
            </p:cNvSpPr>
            <p:nvPr/>
          </p:nvSpPr>
          <p:spPr bwMode="auto">
            <a:xfrm>
              <a:off x="2910" y="2240"/>
              <a:ext cx="52" cy="37"/>
            </a:xfrm>
            <a:custGeom>
              <a:avLst/>
              <a:gdLst>
                <a:gd name="T0" fmla="*/ 0 w 52"/>
                <a:gd name="T1" fmla="*/ 31 h 37"/>
                <a:gd name="T2" fmla="*/ 0 w 52"/>
                <a:gd name="T3" fmla="*/ 17 h 37"/>
                <a:gd name="T4" fmla="*/ 8 w 52"/>
                <a:gd name="T5" fmla="*/ 6 h 37"/>
                <a:gd name="T6" fmla="*/ 21 w 52"/>
                <a:gd name="T7" fmla="*/ 0 h 37"/>
                <a:gd name="T8" fmla="*/ 35 w 52"/>
                <a:gd name="T9" fmla="*/ 3 h 37"/>
                <a:gd name="T10" fmla="*/ 48 w 52"/>
                <a:gd name="T11" fmla="*/ 11 h 37"/>
                <a:gd name="T12" fmla="*/ 51 w 52"/>
                <a:gd name="T13" fmla="*/ 20 h 37"/>
                <a:gd name="T14" fmla="*/ 31 w 52"/>
                <a:gd name="T15" fmla="*/ 29 h 37"/>
                <a:gd name="T16" fmla="*/ 17 w 52"/>
                <a:gd name="T17" fmla="*/ 33 h 37"/>
                <a:gd name="T18" fmla="*/ 11 w 52"/>
                <a:gd name="T19" fmla="*/ 36 h 37"/>
                <a:gd name="T20" fmla="*/ 0 w 52"/>
                <a:gd name="T21" fmla="*/ 31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37"/>
                <a:gd name="T35" fmla="*/ 52 w 52"/>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37">
                  <a:moveTo>
                    <a:pt x="0" y="31"/>
                  </a:moveTo>
                  <a:lnTo>
                    <a:pt x="0" y="17"/>
                  </a:lnTo>
                  <a:lnTo>
                    <a:pt x="8" y="6"/>
                  </a:lnTo>
                  <a:lnTo>
                    <a:pt x="21" y="0"/>
                  </a:lnTo>
                  <a:lnTo>
                    <a:pt x="35" y="3"/>
                  </a:lnTo>
                  <a:lnTo>
                    <a:pt x="48" y="11"/>
                  </a:lnTo>
                  <a:lnTo>
                    <a:pt x="51" y="20"/>
                  </a:lnTo>
                  <a:lnTo>
                    <a:pt x="31" y="29"/>
                  </a:lnTo>
                  <a:lnTo>
                    <a:pt x="17" y="33"/>
                  </a:lnTo>
                  <a:lnTo>
                    <a:pt x="11" y="36"/>
                  </a:lnTo>
                  <a:lnTo>
                    <a:pt x="0" y="31"/>
                  </a:lnTo>
                </a:path>
              </a:pathLst>
            </a:custGeom>
            <a:solidFill>
              <a:srgbClr val="FFC0B6"/>
            </a:solidFill>
            <a:ln w="12700" cap="rnd">
              <a:noFill/>
              <a:round/>
              <a:headEnd/>
              <a:tailEnd/>
            </a:ln>
          </p:spPr>
          <p:txBody>
            <a:bodyPr/>
            <a:lstStyle/>
            <a:p>
              <a:endParaRPr lang="zh-CN" altLang="en-US"/>
            </a:p>
          </p:txBody>
        </p:sp>
        <p:sp>
          <p:nvSpPr>
            <p:cNvPr id="47139" name="Freeform 33"/>
            <p:cNvSpPr>
              <a:spLocks/>
            </p:cNvSpPr>
            <p:nvPr/>
          </p:nvSpPr>
          <p:spPr bwMode="auto">
            <a:xfrm>
              <a:off x="2951" y="2297"/>
              <a:ext cx="43" cy="39"/>
            </a:xfrm>
            <a:custGeom>
              <a:avLst/>
              <a:gdLst>
                <a:gd name="T0" fmla="*/ 9 w 43"/>
                <a:gd name="T1" fmla="*/ 38 h 39"/>
                <a:gd name="T2" fmla="*/ 0 w 43"/>
                <a:gd name="T3" fmla="*/ 30 h 39"/>
                <a:gd name="T4" fmla="*/ 0 w 43"/>
                <a:gd name="T5" fmla="*/ 14 h 39"/>
                <a:gd name="T6" fmla="*/ 5 w 43"/>
                <a:gd name="T7" fmla="*/ 0 h 39"/>
                <a:gd name="T8" fmla="*/ 20 w 43"/>
                <a:gd name="T9" fmla="*/ 0 h 39"/>
                <a:gd name="T10" fmla="*/ 35 w 43"/>
                <a:gd name="T11" fmla="*/ 3 h 39"/>
                <a:gd name="T12" fmla="*/ 42 w 43"/>
                <a:gd name="T13" fmla="*/ 12 h 39"/>
                <a:gd name="T14" fmla="*/ 28 w 43"/>
                <a:gd name="T15" fmla="*/ 26 h 39"/>
                <a:gd name="T16" fmla="*/ 16 w 43"/>
                <a:gd name="T17" fmla="*/ 34 h 39"/>
                <a:gd name="T18" fmla="*/ 9 w 43"/>
                <a:gd name="T19" fmla="*/ 38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39"/>
                <a:gd name="T32" fmla="*/ 43 w 43"/>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39">
                  <a:moveTo>
                    <a:pt x="9" y="38"/>
                  </a:moveTo>
                  <a:lnTo>
                    <a:pt x="0" y="30"/>
                  </a:lnTo>
                  <a:lnTo>
                    <a:pt x="0" y="14"/>
                  </a:lnTo>
                  <a:lnTo>
                    <a:pt x="5" y="0"/>
                  </a:lnTo>
                  <a:lnTo>
                    <a:pt x="20" y="0"/>
                  </a:lnTo>
                  <a:lnTo>
                    <a:pt x="35" y="3"/>
                  </a:lnTo>
                  <a:lnTo>
                    <a:pt x="42" y="12"/>
                  </a:lnTo>
                  <a:lnTo>
                    <a:pt x="28" y="26"/>
                  </a:lnTo>
                  <a:lnTo>
                    <a:pt x="16" y="34"/>
                  </a:lnTo>
                  <a:lnTo>
                    <a:pt x="9" y="38"/>
                  </a:lnTo>
                </a:path>
              </a:pathLst>
            </a:custGeom>
            <a:solidFill>
              <a:srgbClr val="FFC0B6"/>
            </a:solidFill>
            <a:ln w="12700" cap="rnd">
              <a:noFill/>
              <a:round/>
              <a:headEnd/>
              <a:tailEnd/>
            </a:ln>
          </p:spPr>
          <p:txBody>
            <a:bodyPr/>
            <a:lstStyle/>
            <a:p>
              <a:endParaRPr lang="zh-CN" altLang="en-US"/>
            </a:p>
          </p:txBody>
        </p:sp>
        <p:sp>
          <p:nvSpPr>
            <p:cNvPr id="47140" name="Line 34"/>
            <p:cNvSpPr>
              <a:spLocks noChangeShapeType="1"/>
            </p:cNvSpPr>
            <p:nvPr/>
          </p:nvSpPr>
          <p:spPr bwMode="auto">
            <a:xfrm flipH="1" flipV="1">
              <a:off x="2067" y="1529"/>
              <a:ext cx="614" cy="471"/>
            </a:xfrm>
            <a:prstGeom prst="line">
              <a:avLst/>
            </a:prstGeom>
            <a:noFill/>
            <a:ln w="12700">
              <a:solidFill>
                <a:srgbClr val="FFFFFF"/>
              </a:solidFill>
              <a:round/>
              <a:headEnd/>
              <a:tailEnd/>
            </a:ln>
          </p:spPr>
          <p:txBody>
            <a:bodyPr wrap="none" anchor="ctr"/>
            <a:lstStyle/>
            <a:p>
              <a:endParaRPr lang="zh-CN" altLang="en-US"/>
            </a:p>
          </p:txBody>
        </p:sp>
        <p:sp>
          <p:nvSpPr>
            <p:cNvPr id="47141" name="Line 35"/>
            <p:cNvSpPr>
              <a:spLocks noChangeShapeType="1"/>
            </p:cNvSpPr>
            <p:nvPr/>
          </p:nvSpPr>
          <p:spPr bwMode="auto">
            <a:xfrm flipH="1" flipV="1">
              <a:off x="2061" y="1535"/>
              <a:ext cx="628" cy="493"/>
            </a:xfrm>
            <a:prstGeom prst="line">
              <a:avLst/>
            </a:prstGeom>
            <a:noFill/>
            <a:ln w="12700">
              <a:solidFill>
                <a:srgbClr val="4F4F4F"/>
              </a:solidFill>
              <a:round/>
              <a:headEnd/>
              <a:tailEnd/>
            </a:ln>
          </p:spPr>
          <p:txBody>
            <a:bodyPr wrap="none" anchor="ctr"/>
            <a:lstStyle/>
            <a:p>
              <a:endParaRPr lang="zh-CN" altLang="en-US"/>
            </a:p>
          </p:txBody>
        </p:sp>
        <p:sp>
          <p:nvSpPr>
            <p:cNvPr id="47142" name="Freeform 36"/>
            <p:cNvSpPr>
              <a:spLocks/>
            </p:cNvSpPr>
            <p:nvPr/>
          </p:nvSpPr>
          <p:spPr bwMode="auto">
            <a:xfrm>
              <a:off x="2918" y="2350"/>
              <a:ext cx="526" cy="83"/>
            </a:xfrm>
            <a:custGeom>
              <a:avLst/>
              <a:gdLst>
                <a:gd name="T0" fmla="*/ 525 w 526"/>
                <a:gd name="T1" fmla="*/ 26 h 83"/>
                <a:gd name="T2" fmla="*/ 525 w 526"/>
                <a:gd name="T3" fmla="*/ 81 h 83"/>
                <a:gd name="T4" fmla="*/ 367 w 526"/>
                <a:gd name="T5" fmla="*/ 56 h 83"/>
                <a:gd name="T6" fmla="*/ 334 w 526"/>
                <a:gd name="T7" fmla="*/ 53 h 83"/>
                <a:gd name="T8" fmla="*/ 316 w 526"/>
                <a:gd name="T9" fmla="*/ 53 h 83"/>
                <a:gd name="T10" fmla="*/ 309 w 526"/>
                <a:gd name="T11" fmla="*/ 53 h 83"/>
                <a:gd name="T12" fmla="*/ 300 w 526"/>
                <a:gd name="T13" fmla="*/ 53 h 83"/>
                <a:gd name="T14" fmla="*/ 239 w 526"/>
                <a:gd name="T15" fmla="*/ 76 h 83"/>
                <a:gd name="T16" fmla="*/ 214 w 526"/>
                <a:gd name="T17" fmla="*/ 80 h 83"/>
                <a:gd name="T18" fmla="*/ 200 w 526"/>
                <a:gd name="T19" fmla="*/ 82 h 83"/>
                <a:gd name="T20" fmla="*/ 188 w 526"/>
                <a:gd name="T21" fmla="*/ 82 h 83"/>
                <a:gd name="T22" fmla="*/ 95 w 526"/>
                <a:gd name="T23" fmla="*/ 59 h 83"/>
                <a:gd name="T24" fmla="*/ 28 w 526"/>
                <a:gd name="T25" fmla="*/ 36 h 83"/>
                <a:gd name="T26" fmla="*/ 0 w 526"/>
                <a:gd name="T27" fmla="*/ 20 h 83"/>
                <a:gd name="T28" fmla="*/ 39 w 526"/>
                <a:gd name="T29" fmla="*/ 0 h 83"/>
                <a:gd name="T30" fmla="*/ 47 w 526"/>
                <a:gd name="T31" fmla="*/ 17 h 83"/>
                <a:gd name="T32" fmla="*/ 61 w 526"/>
                <a:gd name="T33" fmla="*/ 31 h 83"/>
                <a:gd name="T34" fmla="*/ 120 w 526"/>
                <a:gd name="T35" fmla="*/ 50 h 83"/>
                <a:gd name="T36" fmla="*/ 156 w 526"/>
                <a:gd name="T37" fmla="*/ 57 h 83"/>
                <a:gd name="T38" fmla="*/ 171 w 526"/>
                <a:gd name="T39" fmla="*/ 59 h 83"/>
                <a:gd name="T40" fmla="*/ 183 w 526"/>
                <a:gd name="T41" fmla="*/ 59 h 83"/>
                <a:gd name="T42" fmla="*/ 248 w 526"/>
                <a:gd name="T43" fmla="*/ 43 h 83"/>
                <a:gd name="T44" fmla="*/ 261 w 526"/>
                <a:gd name="T45" fmla="*/ 36 h 83"/>
                <a:gd name="T46" fmla="*/ 271 w 526"/>
                <a:gd name="T47" fmla="*/ 23 h 83"/>
                <a:gd name="T48" fmla="*/ 280 w 526"/>
                <a:gd name="T49" fmla="*/ 12 h 83"/>
                <a:gd name="T50" fmla="*/ 286 w 526"/>
                <a:gd name="T51" fmla="*/ 9 h 83"/>
                <a:gd name="T52" fmla="*/ 294 w 526"/>
                <a:gd name="T53" fmla="*/ 8 h 83"/>
                <a:gd name="T54" fmla="*/ 378 w 526"/>
                <a:gd name="T55" fmla="*/ 26 h 83"/>
                <a:gd name="T56" fmla="*/ 419 w 526"/>
                <a:gd name="T57" fmla="*/ 28 h 83"/>
                <a:gd name="T58" fmla="*/ 461 w 526"/>
                <a:gd name="T59" fmla="*/ 22 h 83"/>
                <a:gd name="T60" fmla="*/ 477 w 526"/>
                <a:gd name="T61" fmla="*/ 19 h 83"/>
                <a:gd name="T62" fmla="*/ 488 w 526"/>
                <a:gd name="T63" fmla="*/ 19 h 83"/>
                <a:gd name="T64" fmla="*/ 499 w 526"/>
                <a:gd name="T65" fmla="*/ 21 h 83"/>
                <a:gd name="T66" fmla="*/ 525 w 526"/>
                <a:gd name="T67" fmla="*/ 26 h 8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26"/>
                <a:gd name="T103" fmla="*/ 0 h 83"/>
                <a:gd name="T104" fmla="*/ 526 w 526"/>
                <a:gd name="T105" fmla="*/ 83 h 8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26" h="83">
                  <a:moveTo>
                    <a:pt x="525" y="26"/>
                  </a:moveTo>
                  <a:lnTo>
                    <a:pt x="525" y="81"/>
                  </a:lnTo>
                  <a:lnTo>
                    <a:pt x="367" y="56"/>
                  </a:lnTo>
                  <a:lnTo>
                    <a:pt x="334" y="53"/>
                  </a:lnTo>
                  <a:lnTo>
                    <a:pt x="316" y="53"/>
                  </a:lnTo>
                  <a:lnTo>
                    <a:pt x="309" y="53"/>
                  </a:lnTo>
                  <a:lnTo>
                    <a:pt x="300" y="53"/>
                  </a:lnTo>
                  <a:lnTo>
                    <a:pt x="239" y="76"/>
                  </a:lnTo>
                  <a:lnTo>
                    <a:pt x="214" y="80"/>
                  </a:lnTo>
                  <a:lnTo>
                    <a:pt x="200" y="82"/>
                  </a:lnTo>
                  <a:lnTo>
                    <a:pt x="188" y="82"/>
                  </a:lnTo>
                  <a:lnTo>
                    <a:pt x="95" y="59"/>
                  </a:lnTo>
                  <a:lnTo>
                    <a:pt x="28" y="36"/>
                  </a:lnTo>
                  <a:lnTo>
                    <a:pt x="0" y="20"/>
                  </a:lnTo>
                  <a:lnTo>
                    <a:pt x="39" y="0"/>
                  </a:lnTo>
                  <a:lnTo>
                    <a:pt x="47" y="17"/>
                  </a:lnTo>
                  <a:lnTo>
                    <a:pt x="61" y="31"/>
                  </a:lnTo>
                  <a:lnTo>
                    <a:pt x="120" y="50"/>
                  </a:lnTo>
                  <a:lnTo>
                    <a:pt x="156" y="57"/>
                  </a:lnTo>
                  <a:lnTo>
                    <a:pt x="171" y="59"/>
                  </a:lnTo>
                  <a:lnTo>
                    <a:pt x="183" y="59"/>
                  </a:lnTo>
                  <a:lnTo>
                    <a:pt x="248" y="43"/>
                  </a:lnTo>
                  <a:lnTo>
                    <a:pt x="261" y="36"/>
                  </a:lnTo>
                  <a:lnTo>
                    <a:pt x="271" y="23"/>
                  </a:lnTo>
                  <a:lnTo>
                    <a:pt x="280" y="12"/>
                  </a:lnTo>
                  <a:lnTo>
                    <a:pt x="286" y="9"/>
                  </a:lnTo>
                  <a:lnTo>
                    <a:pt x="294" y="8"/>
                  </a:lnTo>
                  <a:lnTo>
                    <a:pt x="378" y="26"/>
                  </a:lnTo>
                  <a:lnTo>
                    <a:pt x="419" y="28"/>
                  </a:lnTo>
                  <a:lnTo>
                    <a:pt x="461" y="22"/>
                  </a:lnTo>
                  <a:lnTo>
                    <a:pt x="477" y="19"/>
                  </a:lnTo>
                  <a:lnTo>
                    <a:pt x="488" y="19"/>
                  </a:lnTo>
                  <a:lnTo>
                    <a:pt x="499" y="21"/>
                  </a:lnTo>
                  <a:lnTo>
                    <a:pt x="525" y="26"/>
                  </a:lnTo>
                </a:path>
              </a:pathLst>
            </a:custGeom>
            <a:solidFill>
              <a:srgbClr val="A13F00"/>
            </a:solidFill>
            <a:ln w="12700" cap="rnd">
              <a:noFill/>
              <a:round/>
              <a:headEnd/>
              <a:tailEnd/>
            </a:ln>
          </p:spPr>
          <p:txBody>
            <a:bodyPr/>
            <a:lstStyle/>
            <a:p>
              <a:endParaRPr lang="zh-CN" altLang="en-US"/>
            </a:p>
          </p:txBody>
        </p:sp>
        <p:sp>
          <p:nvSpPr>
            <p:cNvPr id="47143" name="Freeform 37"/>
            <p:cNvSpPr>
              <a:spLocks/>
            </p:cNvSpPr>
            <p:nvPr/>
          </p:nvSpPr>
          <p:spPr bwMode="auto">
            <a:xfrm>
              <a:off x="2716" y="2213"/>
              <a:ext cx="160" cy="40"/>
            </a:xfrm>
            <a:custGeom>
              <a:avLst/>
              <a:gdLst>
                <a:gd name="T0" fmla="*/ 159 w 160"/>
                <a:gd name="T1" fmla="*/ 12 h 40"/>
                <a:gd name="T2" fmla="*/ 152 w 160"/>
                <a:gd name="T3" fmla="*/ 6 h 40"/>
                <a:gd name="T4" fmla="*/ 134 w 160"/>
                <a:gd name="T5" fmla="*/ 0 h 40"/>
                <a:gd name="T6" fmla="*/ 124 w 160"/>
                <a:gd name="T7" fmla="*/ 0 h 40"/>
                <a:gd name="T8" fmla="*/ 114 w 160"/>
                <a:gd name="T9" fmla="*/ 3 h 40"/>
                <a:gd name="T10" fmla="*/ 63 w 160"/>
                <a:gd name="T11" fmla="*/ 10 h 40"/>
                <a:gd name="T12" fmla="*/ 56 w 160"/>
                <a:gd name="T13" fmla="*/ 27 h 40"/>
                <a:gd name="T14" fmla="*/ 37 w 160"/>
                <a:gd name="T15" fmla="*/ 23 h 40"/>
                <a:gd name="T16" fmla="*/ 17 w 160"/>
                <a:gd name="T17" fmla="*/ 15 h 40"/>
                <a:gd name="T18" fmla="*/ 0 w 160"/>
                <a:gd name="T19" fmla="*/ 9 h 40"/>
                <a:gd name="T20" fmla="*/ 39 w 160"/>
                <a:gd name="T21" fmla="*/ 37 h 40"/>
                <a:gd name="T22" fmla="*/ 56 w 160"/>
                <a:gd name="T23" fmla="*/ 39 h 40"/>
                <a:gd name="T24" fmla="*/ 76 w 160"/>
                <a:gd name="T25" fmla="*/ 37 h 40"/>
                <a:gd name="T26" fmla="*/ 159 w 160"/>
                <a:gd name="T27" fmla="*/ 12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0"/>
                <a:gd name="T43" fmla="*/ 0 h 40"/>
                <a:gd name="T44" fmla="*/ 160 w 160"/>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0" h="40">
                  <a:moveTo>
                    <a:pt x="159" y="12"/>
                  </a:moveTo>
                  <a:lnTo>
                    <a:pt x="152" y="6"/>
                  </a:lnTo>
                  <a:lnTo>
                    <a:pt x="134" y="0"/>
                  </a:lnTo>
                  <a:lnTo>
                    <a:pt x="124" y="0"/>
                  </a:lnTo>
                  <a:lnTo>
                    <a:pt x="114" y="3"/>
                  </a:lnTo>
                  <a:lnTo>
                    <a:pt x="63" y="10"/>
                  </a:lnTo>
                  <a:lnTo>
                    <a:pt x="56" y="27"/>
                  </a:lnTo>
                  <a:lnTo>
                    <a:pt x="37" y="23"/>
                  </a:lnTo>
                  <a:lnTo>
                    <a:pt x="17" y="15"/>
                  </a:lnTo>
                  <a:lnTo>
                    <a:pt x="0" y="9"/>
                  </a:lnTo>
                  <a:lnTo>
                    <a:pt x="39" y="37"/>
                  </a:lnTo>
                  <a:lnTo>
                    <a:pt x="56" y="39"/>
                  </a:lnTo>
                  <a:lnTo>
                    <a:pt x="76" y="37"/>
                  </a:lnTo>
                  <a:lnTo>
                    <a:pt x="159" y="12"/>
                  </a:lnTo>
                </a:path>
              </a:pathLst>
            </a:custGeom>
            <a:solidFill>
              <a:srgbClr val="BF4100"/>
            </a:solidFill>
            <a:ln w="12700" cap="rnd">
              <a:noFill/>
              <a:round/>
              <a:headEnd/>
              <a:tailEnd/>
            </a:ln>
          </p:spPr>
          <p:txBody>
            <a:bodyPr/>
            <a:lstStyle/>
            <a:p>
              <a:endParaRPr lang="zh-CN" altLang="en-US"/>
            </a:p>
          </p:txBody>
        </p:sp>
        <p:sp>
          <p:nvSpPr>
            <p:cNvPr id="47144" name="Freeform 38"/>
            <p:cNvSpPr>
              <a:spLocks/>
            </p:cNvSpPr>
            <p:nvPr/>
          </p:nvSpPr>
          <p:spPr bwMode="auto">
            <a:xfrm>
              <a:off x="2752" y="2282"/>
              <a:ext cx="172" cy="39"/>
            </a:xfrm>
            <a:custGeom>
              <a:avLst/>
              <a:gdLst>
                <a:gd name="T0" fmla="*/ 171 w 172"/>
                <a:gd name="T1" fmla="*/ 4 h 39"/>
                <a:gd name="T2" fmla="*/ 159 w 172"/>
                <a:gd name="T3" fmla="*/ 0 h 39"/>
                <a:gd name="T4" fmla="*/ 135 w 172"/>
                <a:gd name="T5" fmla="*/ 1 h 39"/>
                <a:gd name="T6" fmla="*/ 128 w 172"/>
                <a:gd name="T7" fmla="*/ 6 h 39"/>
                <a:gd name="T8" fmla="*/ 119 w 172"/>
                <a:gd name="T9" fmla="*/ 12 h 39"/>
                <a:gd name="T10" fmla="*/ 99 w 172"/>
                <a:gd name="T11" fmla="*/ 12 h 39"/>
                <a:gd name="T12" fmla="*/ 85 w 172"/>
                <a:gd name="T13" fmla="*/ 12 h 39"/>
                <a:gd name="T14" fmla="*/ 75 w 172"/>
                <a:gd name="T15" fmla="*/ 13 h 39"/>
                <a:gd name="T16" fmla="*/ 57 w 172"/>
                <a:gd name="T17" fmla="*/ 25 h 39"/>
                <a:gd name="T18" fmla="*/ 48 w 172"/>
                <a:gd name="T19" fmla="*/ 25 h 39"/>
                <a:gd name="T20" fmla="*/ 35 w 172"/>
                <a:gd name="T21" fmla="*/ 25 h 39"/>
                <a:gd name="T22" fmla="*/ 12 w 172"/>
                <a:gd name="T23" fmla="*/ 19 h 39"/>
                <a:gd name="T24" fmla="*/ 4 w 172"/>
                <a:gd name="T25" fmla="*/ 19 h 39"/>
                <a:gd name="T26" fmla="*/ 0 w 172"/>
                <a:gd name="T27" fmla="*/ 21 h 39"/>
                <a:gd name="T28" fmla="*/ 44 w 172"/>
                <a:gd name="T29" fmla="*/ 36 h 39"/>
                <a:gd name="T30" fmla="*/ 61 w 172"/>
                <a:gd name="T31" fmla="*/ 38 h 39"/>
                <a:gd name="T32" fmla="*/ 82 w 172"/>
                <a:gd name="T33" fmla="*/ 34 h 39"/>
                <a:gd name="T34" fmla="*/ 171 w 172"/>
                <a:gd name="T35" fmla="*/ 4 h 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2"/>
                <a:gd name="T55" fmla="*/ 0 h 39"/>
                <a:gd name="T56" fmla="*/ 172 w 172"/>
                <a:gd name="T57" fmla="*/ 39 h 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2" h="39">
                  <a:moveTo>
                    <a:pt x="171" y="4"/>
                  </a:moveTo>
                  <a:lnTo>
                    <a:pt x="159" y="0"/>
                  </a:lnTo>
                  <a:lnTo>
                    <a:pt x="135" y="1"/>
                  </a:lnTo>
                  <a:lnTo>
                    <a:pt x="128" y="6"/>
                  </a:lnTo>
                  <a:lnTo>
                    <a:pt x="119" y="12"/>
                  </a:lnTo>
                  <a:lnTo>
                    <a:pt x="99" y="12"/>
                  </a:lnTo>
                  <a:lnTo>
                    <a:pt x="85" y="12"/>
                  </a:lnTo>
                  <a:lnTo>
                    <a:pt x="75" y="13"/>
                  </a:lnTo>
                  <a:lnTo>
                    <a:pt x="57" y="25"/>
                  </a:lnTo>
                  <a:lnTo>
                    <a:pt x="48" y="25"/>
                  </a:lnTo>
                  <a:lnTo>
                    <a:pt x="35" y="25"/>
                  </a:lnTo>
                  <a:lnTo>
                    <a:pt x="12" y="19"/>
                  </a:lnTo>
                  <a:lnTo>
                    <a:pt x="4" y="19"/>
                  </a:lnTo>
                  <a:lnTo>
                    <a:pt x="0" y="21"/>
                  </a:lnTo>
                  <a:lnTo>
                    <a:pt x="44" y="36"/>
                  </a:lnTo>
                  <a:lnTo>
                    <a:pt x="61" y="38"/>
                  </a:lnTo>
                  <a:lnTo>
                    <a:pt x="82" y="34"/>
                  </a:lnTo>
                  <a:lnTo>
                    <a:pt x="171" y="4"/>
                  </a:lnTo>
                </a:path>
              </a:pathLst>
            </a:custGeom>
            <a:solidFill>
              <a:srgbClr val="BF4100"/>
            </a:solidFill>
            <a:ln w="12700" cap="rnd">
              <a:noFill/>
              <a:round/>
              <a:headEnd/>
              <a:tailEnd/>
            </a:ln>
          </p:spPr>
          <p:txBody>
            <a:bodyPr/>
            <a:lstStyle/>
            <a:p>
              <a:endParaRPr lang="zh-CN" altLang="en-US"/>
            </a:p>
          </p:txBody>
        </p:sp>
        <p:sp>
          <p:nvSpPr>
            <p:cNvPr id="47145" name="Freeform 39"/>
            <p:cNvSpPr>
              <a:spLocks/>
            </p:cNvSpPr>
            <p:nvPr/>
          </p:nvSpPr>
          <p:spPr bwMode="auto">
            <a:xfrm>
              <a:off x="2817" y="2338"/>
              <a:ext cx="157" cy="54"/>
            </a:xfrm>
            <a:custGeom>
              <a:avLst/>
              <a:gdLst>
                <a:gd name="T0" fmla="*/ 156 w 157"/>
                <a:gd name="T1" fmla="*/ 0 h 54"/>
                <a:gd name="T2" fmla="*/ 136 w 157"/>
                <a:gd name="T3" fmla="*/ 3 h 54"/>
                <a:gd name="T4" fmla="*/ 111 w 157"/>
                <a:gd name="T5" fmla="*/ 7 h 54"/>
                <a:gd name="T6" fmla="*/ 94 w 157"/>
                <a:gd name="T7" fmla="*/ 17 h 54"/>
                <a:gd name="T8" fmla="*/ 77 w 157"/>
                <a:gd name="T9" fmla="*/ 29 h 54"/>
                <a:gd name="T10" fmla="*/ 61 w 157"/>
                <a:gd name="T11" fmla="*/ 27 h 54"/>
                <a:gd name="T12" fmla="*/ 51 w 157"/>
                <a:gd name="T13" fmla="*/ 26 h 54"/>
                <a:gd name="T14" fmla="*/ 41 w 157"/>
                <a:gd name="T15" fmla="*/ 28 h 54"/>
                <a:gd name="T16" fmla="*/ 40 w 157"/>
                <a:gd name="T17" fmla="*/ 34 h 54"/>
                <a:gd name="T18" fmla="*/ 38 w 157"/>
                <a:gd name="T19" fmla="*/ 40 h 54"/>
                <a:gd name="T20" fmla="*/ 35 w 157"/>
                <a:gd name="T21" fmla="*/ 45 h 54"/>
                <a:gd name="T22" fmla="*/ 32 w 157"/>
                <a:gd name="T23" fmla="*/ 46 h 54"/>
                <a:gd name="T24" fmla="*/ 0 w 157"/>
                <a:gd name="T25" fmla="*/ 43 h 54"/>
                <a:gd name="T26" fmla="*/ 22 w 157"/>
                <a:gd name="T27" fmla="*/ 53 h 54"/>
                <a:gd name="T28" fmla="*/ 31 w 157"/>
                <a:gd name="T29" fmla="*/ 53 h 54"/>
                <a:gd name="T30" fmla="*/ 41 w 157"/>
                <a:gd name="T31" fmla="*/ 53 h 54"/>
                <a:gd name="T32" fmla="*/ 61 w 157"/>
                <a:gd name="T33" fmla="*/ 48 h 54"/>
                <a:gd name="T34" fmla="*/ 136 w 157"/>
                <a:gd name="T35" fmla="*/ 11 h 54"/>
                <a:gd name="T36" fmla="*/ 156 w 157"/>
                <a:gd name="T37" fmla="*/ 0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7"/>
                <a:gd name="T58" fmla="*/ 0 h 54"/>
                <a:gd name="T59" fmla="*/ 157 w 157"/>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7" h="54">
                  <a:moveTo>
                    <a:pt x="156" y="0"/>
                  </a:moveTo>
                  <a:lnTo>
                    <a:pt x="136" y="3"/>
                  </a:lnTo>
                  <a:lnTo>
                    <a:pt x="111" y="7"/>
                  </a:lnTo>
                  <a:lnTo>
                    <a:pt x="94" y="17"/>
                  </a:lnTo>
                  <a:lnTo>
                    <a:pt x="77" y="29"/>
                  </a:lnTo>
                  <a:lnTo>
                    <a:pt x="61" y="27"/>
                  </a:lnTo>
                  <a:lnTo>
                    <a:pt x="51" y="26"/>
                  </a:lnTo>
                  <a:lnTo>
                    <a:pt x="41" y="28"/>
                  </a:lnTo>
                  <a:lnTo>
                    <a:pt x="40" y="34"/>
                  </a:lnTo>
                  <a:lnTo>
                    <a:pt x="38" y="40"/>
                  </a:lnTo>
                  <a:lnTo>
                    <a:pt x="35" y="45"/>
                  </a:lnTo>
                  <a:lnTo>
                    <a:pt x="32" y="46"/>
                  </a:lnTo>
                  <a:lnTo>
                    <a:pt x="0" y="43"/>
                  </a:lnTo>
                  <a:lnTo>
                    <a:pt x="22" y="53"/>
                  </a:lnTo>
                  <a:lnTo>
                    <a:pt x="31" y="53"/>
                  </a:lnTo>
                  <a:lnTo>
                    <a:pt x="41" y="53"/>
                  </a:lnTo>
                  <a:lnTo>
                    <a:pt x="61" y="48"/>
                  </a:lnTo>
                  <a:lnTo>
                    <a:pt x="136" y="11"/>
                  </a:lnTo>
                  <a:lnTo>
                    <a:pt x="156" y="0"/>
                  </a:lnTo>
                </a:path>
              </a:pathLst>
            </a:custGeom>
            <a:solidFill>
              <a:srgbClr val="BF4100"/>
            </a:solidFill>
            <a:ln w="12700" cap="rnd">
              <a:noFill/>
              <a:round/>
              <a:headEnd/>
              <a:tailEnd/>
            </a:ln>
          </p:spPr>
          <p:txBody>
            <a:bodyPr/>
            <a:lstStyle/>
            <a:p>
              <a:endParaRPr lang="zh-CN" altLang="en-US"/>
            </a:p>
          </p:txBody>
        </p:sp>
        <p:sp>
          <p:nvSpPr>
            <p:cNvPr id="47146" name="Freeform 40"/>
            <p:cNvSpPr>
              <a:spLocks/>
            </p:cNvSpPr>
            <p:nvPr/>
          </p:nvSpPr>
          <p:spPr bwMode="auto">
            <a:xfrm>
              <a:off x="2921" y="2367"/>
              <a:ext cx="522" cy="78"/>
            </a:xfrm>
            <a:custGeom>
              <a:avLst/>
              <a:gdLst>
                <a:gd name="T0" fmla="*/ 521 w 522"/>
                <a:gd name="T1" fmla="*/ 77 h 78"/>
                <a:gd name="T2" fmla="*/ 300 w 522"/>
                <a:gd name="T3" fmla="*/ 48 h 78"/>
                <a:gd name="T4" fmla="*/ 264 w 522"/>
                <a:gd name="T5" fmla="*/ 56 h 78"/>
                <a:gd name="T6" fmla="*/ 201 w 522"/>
                <a:gd name="T7" fmla="*/ 68 h 78"/>
                <a:gd name="T8" fmla="*/ 167 w 522"/>
                <a:gd name="T9" fmla="*/ 65 h 78"/>
                <a:gd name="T10" fmla="*/ 94 w 522"/>
                <a:gd name="T11" fmla="*/ 44 h 78"/>
                <a:gd name="T12" fmla="*/ 15 w 522"/>
                <a:gd name="T13" fmla="*/ 14 h 78"/>
                <a:gd name="T14" fmla="*/ 0 w 522"/>
                <a:gd name="T15" fmla="*/ 0 h 78"/>
                <a:gd name="T16" fmla="*/ 0 60000 65536"/>
                <a:gd name="T17" fmla="*/ 0 60000 65536"/>
                <a:gd name="T18" fmla="*/ 0 60000 65536"/>
                <a:gd name="T19" fmla="*/ 0 60000 65536"/>
                <a:gd name="T20" fmla="*/ 0 60000 65536"/>
                <a:gd name="T21" fmla="*/ 0 60000 65536"/>
                <a:gd name="T22" fmla="*/ 0 60000 65536"/>
                <a:gd name="T23" fmla="*/ 0 60000 65536"/>
                <a:gd name="T24" fmla="*/ 0 w 522"/>
                <a:gd name="T25" fmla="*/ 0 h 78"/>
                <a:gd name="T26" fmla="*/ 522 w 522"/>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2" h="78">
                  <a:moveTo>
                    <a:pt x="521" y="77"/>
                  </a:moveTo>
                  <a:lnTo>
                    <a:pt x="300" y="48"/>
                  </a:lnTo>
                  <a:lnTo>
                    <a:pt x="264" y="56"/>
                  </a:lnTo>
                  <a:lnTo>
                    <a:pt x="201" y="68"/>
                  </a:lnTo>
                  <a:lnTo>
                    <a:pt x="167" y="65"/>
                  </a:lnTo>
                  <a:lnTo>
                    <a:pt x="94" y="44"/>
                  </a:lnTo>
                  <a:lnTo>
                    <a:pt x="15" y="14"/>
                  </a:lnTo>
                  <a:lnTo>
                    <a:pt x="0" y="0"/>
                  </a:lnTo>
                </a:path>
              </a:pathLst>
            </a:custGeom>
            <a:noFill/>
            <a:ln w="12700" cap="rnd">
              <a:solidFill>
                <a:srgbClr val="400000"/>
              </a:solidFill>
              <a:round/>
              <a:headEnd/>
              <a:tailEnd/>
            </a:ln>
          </p:spPr>
          <p:txBody>
            <a:bodyPr/>
            <a:lstStyle/>
            <a:p>
              <a:endParaRPr lang="zh-CN" altLang="en-US"/>
            </a:p>
          </p:txBody>
        </p:sp>
        <p:sp>
          <p:nvSpPr>
            <p:cNvPr id="47147" name="Freeform 41"/>
            <p:cNvSpPr>
              <a:spLocks/>
            </p:cNvSpPr>
            <p:nvPr/>
          </p:nvSpPr>
          <p:spPr bwMode="auto">
            <a:xfrm>
              <a:off x="2722" y="1969"/>
              <a:ext cx="721" cy="212"/>
            </a:xfrm>
            <a:custGeom>
              <a:avLst/>
              <a:gdLst>
                <a:gd name="T0" fmla="*/ 720 w 721"/>
                <a:gd name="T1" fmla="*/ 205 h 212"/>
                <a:gd name="T2" fmla="*/ 608 w 721"/>
                <a:gd name="T3" fmla="*/ 211 h 212"/>
                <a:gd name="T4" fmla="*/ 596 w 721"/>
                <a:gd name="T5" fmla="*/ 211 h 212"/>
                <a:gd name="T6" fmla="*/ 588 w 721"/>
                <a:gd name="T7" fmla="*/ 211 h 212"/>
                <a:gd name="T8" fmla="*/ 580 w 721"/>
                <a:gd name="T9" fmla="*/ 211 h 212"/>
                <a:gd name="T10" fmla="*/ 564 w 721"/>
                <a:gd name="T11" fmla="*/ 211 h 212"/>
                <a:gd name="T12" fmla="*/ 552 w 721"/>
                <a:gd name="T13" fmla="*/ 209 h 212"/>
                <a:gd name="T14" fmla="*/ 508 w 721"/>
                <a:gd name="T15" fmla="*/ 189 h 212"/>
                <a:gd name="T16" fmla="*/ 467 w 721"/>
                <a:gd name="T17" fmla="*/ 163 h 212"/>
                <a:gd name="T18" fmla="*/ 415 w 721"/>
                <a:gd name="T19" fmla="*/ 116 h 212"/>
                <a:gd name="T20" fmla="*/ 321 w 721"/>
                <a:gd name="T21" fmla="*/ 58 h 212"/>
                <a:gd name="T22" fmla="*/ 260 w 721"/>
                <a:gd name="T23" fmla="*/ 25 h 212"/>
                <a:gd name="T24" fmla="*/ 194 w 721"/>
                <a:gd name="T25" fmla="*/ 0 h 212"/>
                <a:gd name="T26" fmla="*/ 186 w 721"/>
                <a:gd name="T27" fmla="*/ 0 h 212"/>
                <a:gd name="T28" fmla="*/ 175 w 721"/>
                <a:gd name="T29" fmla="*/ 0 h 212"/>
                <a:gd name="T30" fmla="*/ 153 w 721"/>
                <a:gd name="T31" fmla="*/ 1 h 212"/>
                <a:gd name="T32" fmla="*/ 75 w 721"/>
                <a:gd name="T33" fmla="*/ 14 h 212"/>
                <a:gd name="T34" fmla="*/ 0 w 721"/>
                <a:gd name="T35" fmla="*/ 20 h 2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21"/>
                <a:gd name="T55" fmla="*/ 0 h 212"/>
                <a:gd name="T56" fmla="*/ 721 w 721"/>
                <a:gd name="T57" fmla="*/ 212 h 2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21" h="212">
                  <a:moveTo>
                    <a:pt x="720" y="205"/>
                  </a:moveTo>
                  <a:lnTo>
                    <a:pt x="608" y="211"/>
                  </a:lnTo>
                  <a:lnTo>
                    <a:pt x="596" y="211"/>
                  </a:lnTo>
                  <a:lnTo>
                    <a:pt x="588" y="211"/>
                  </a:lnTo>
                  <a:lnTo>
                    <a:pt x="580" y="211"/>
                  </a:lnTo>
                  <a:lnTo>
                    <a:pt x="564" y="211"/>
                  </a:lnTo>
                  <a:lnTo>
                    <a:pt x="552" y="209"/>
                  </a:lnTo>
                  <a:lnTo>
                    <a:pt x="508" y="189"/>
                  </a:lnTo>
                  <a:lnTo>
                    <a:pt x="467" y="163"/>
                  </a:lnTo>
                  <a:lnTo>
                    <a:pt x="415" y="116"/>
                  </a:lnTo>
                  <a:lnTo>
                    <a:pt x="321" y="58"/>
                  </a:lnTo>
                  <a:lnTo>
                    <a:pt x="260" y="25"/>
                  </a:lnTo>
                  <a:lnTo>
                    <a:pt x="194" y="0"/>
                  </a:lnTo>
                  <a:lnTo>
                    <a:pt x="186" y="0"/>
                  </a:lnTo>
                  <a:lnTo>
                    <a:pt x="175" y="0"/>
                  </a:lnTo>
                  <a:lnTo>
                    <a:pt x="153" y="1"/>
                  </a:lnTo>
                  <a:lnTo>
                    <a:pt x="75" y="14"/>
                  </a:lnTo>
                  <a:lnTo>
                    <a:pt x="0" y="20"/>
                  </a:lnTo>
                </a:path>
              </a:pathLst>
            </a:custGeom>
            <a:noFill/>
            <a:ln w="12700" cap="rnd">
              <a:solidFill>
                <a:srgbClr val="400000"/>
              </a:solidFill>
              <a:round/>
              <a:headEnd/>
              <a:tailEnd/>
            </a:ln>
          </p:spPr>
          <p:txBody>
            <a:bodyPr/>
            <a:lstStyle/>
            <a:p>
              <a:endParaRPr lang="zh-CN" altLang="en-US"/>
            </a:p>
          </p:txBody>
        </p:sp>
        <p:sp>
          <p:nvSpPr>
            <p:cNvPr id="47148" name="Freeform 42"/>
            <p:cNvSpPr>
              <a:spLocks/>
            </p:cNvSpPr>
            <p:nvPr/>
          </p:nvSpPr>
          <p:spPr bwMode="auto">
            <a:xfrm>
              <a:off x="3012" y="2330"/>
              <a:ext cx="134" cy="48"/>
            </a:xfrm>
            <a:custGeom>
              <a:avLst/>
              <a:gdLst>
                <a:gd name="T0" fmla="*/ 129 w 134"/>
                <a:gd name="T1" fmla="*/ 14 h 48"/>
                <a:gd name="T2" fmla="*/ 122 w 134"/>
                <a:gd name="T3" fmla="*/ 4 h 48"/>
                <a:gd name="T4" fmla="*/ 95 w 134"/>
                <a:gd name="T5" fmla="*/ 0 h 48"/>
                <a:gd name="T6" fmla="*/ 81 w 134"/>
                <a:gd name="T7" fmla="*/ 0 h 48"/>
                <a:gd name="T8" fmla="*/ 74 w 134"/>
                <a:gd name="T9" fmla="*/ 0 h 48"/>
                <a:gd name="T10" fmla="*/ 67 w 134"/>
                <a:gd name="T11" fmla="*/ 0 h 48"/>
                <a:gd name="T12" fmla="*/ 61 w 134"/>
                <a:gd name="T13" fmla="*/ 0 h 48"/>
                <a:gd name="T14" fmla="*/ 51 w 134"/>
                <a:gd name="T15" fmla="*/ 0 h 48"/>
                <a:gd name="T16" fmla="*/ 33 w 134"/>
                <a:gd name="T17" fmla="*/ 4 h 48"/>
                <a:gd name="T18" fmla="*/ 14 w 134"/>
                <a:gd name="T19" fmla="*/ 11 h 48"/>
                <a:gd name="T20" fmla="*/ 0 w 134"/>
                <a:gd name="T21" fmla="*/ 25 h 48"/>
                <a:gd name="T22" fmla="*/ 8 w 134"/>
                <a:gd name="T23" fmla="*/ 42 h 48"/>
                <a:gd name="T24" fmla="*/ 25 w 134"/>
                <a:gd name="T25" fmla="*/ 46 h 48"/>
                <a:gd name="T26" fmla="*/ 35 w 134"/>
                <a:gd name="T27" fmla="*/ 47 h 48"/>
                <a:gd name="T28" fmla="*/ 45 w 134"/>
                <a:gd name="T29" fmla="*/ 46 h 48"/>
                <a:gd name="T30" fmla="*/ 73 w 134"/>
                <a:gd name="T31" fmla="*/ 33 h 48"/>
                <a:gd name="T32" fmla="*/ 79 w 134"/>
                <a:gd name="T33" fmla="*/ 27 h 48"/>
                <a:gd name="T34" fmla="*/ 92 w 134"/>
                <a:gd name="T35" fmla="*/ 42 h 48"/>
                <a:gd name="T36" fmla="*/ 106 w 134"/>
                <a:gd name="T37" fmla="*/ 33 h 48"/>
                <a:gd name="T38" fmla="*/ 106 w 134"/>
                <a:gd name="T39" fmla="*/ 25 h 48"/>
                <a:gd name="T40" fmla="*/ 116 w 134"/>
                <a:gd name="T41" fmla="*/ 29 h 48"/>
                <a:gd name="T42" fmla="*/ 133 w 134"/>
                <a:gd name="T43" fmla="*/ 27 h 48"/>
                <a:gd name="T44" fmla="*/ 131 w 134"/>
                <a:gd name="T45" fmla="*/ 11 h 48"/>
                <a:gd name="T46" fmla="*/ 129 w 134"/>
                <a:gd name="T47" fmla="*/ 14 h 4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4"/>
                <a:gd name="T73" fmla="*/ 0 h 48"/>
                <a:gd name="T74" fmla="*/ 134 w 134"/>
                <a:gd name="T75" fmla="*/ 48 h 4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4" h="48">
                  <a:moveTo>
                    <a:pt x="129" y="14"/>
                  </a:moveTo>
                  <a:lnTo>
                    <a:pt x="122" y="4"/>
                  </a:lnTo>
                  <a:lnTo>
                    <a:pt x="95" y="0"/>
                  </a:lnTo>
                  <a:lnTo>
                    <a:pt x="81" y="0"/>
                  </a:lnTo>
                  <a:lnTo>
                    <a:pt x="74" y="0"/>
                  </a:lnTo>
                  <a:lnTo>
                    <a:pt x="67" y="0"/>
                  </a:lnTo>
                  <a:lnTo>
                    <a:pt x="61" y="0"/>
                  </a:lnTo>
                  <a:lnTo>
                    <a:pt x="51" y="0"/>
                  </a:lnTo>
                  <a:lnTo>
                    <a:pt x="33" y="4"/>
                  </a:lnTo>
                  <a:lnTo>
                    <a:pt x="14" y="11"/>
                  </a:lnTo>
                  <a:lnTo>
                    <a:pt x="0" y="25"/>
                  </a:lnTo>
                  <a:lnTo>
                    <a:pt x="8" y="42"/>
                  </a:lnTo>
                  <a:lnTo>
                    <a:pt x="25" y="46"/>
                  </a:lnTo>
                  <a:lnTo>
                    <a:pt x="35" y="47"/>
                  </a:lnTo>
                  <a:lnTo>
                    <a:pt x="45" y="46"/>
                  </a:lnTo>
                  <a:lnTo>
                    <a:pt x="73" y="33"/>
                  </a:lnTo>
                  <a:lnTo>
                    <a:pt x="79" y="27"/>
                  </a:lnTo>
                  <a:lnTo>
                    <a:pt x="92" y="42"/>
                  </a:lnTo>
                  <a:lnTo>
                    <a:pt x="106" y="33"/>
                  </a:lnTo>
                  <a:lnTo>
                    <a:pt x="106" y="25"/>
                  </a:lnTo>
                  <a:lnTo>
                    <a:pt x="116" y="29"/>
                  </a:lnTo>
                  <a:lnTo>
                    <a:pt x="133" y="27"/>
                  </a:lnTo>
                  <a:lnTo>
                    <a:pt x="131" y="11"/>
                  </a:lnTo>
                  <a:lnTo>
                    <a:pt x="129" y="14"/>
                  </a:lnTo>
                </a:path>
              </a:pathLst>
            </a:custGeom>
            <a:solidFill>
              <a:srgbClr val="FF8141"/>
            </a:solidFill>
            <a:ln w="12700" cap="rnd">
              <a:noFill/>
              <a:round/>
              <a:headEnd/>
              <a:tailEnd/>
            </a:ln>
          </p:spPr>
          <p:txBody>
            <a:bodyPr/>
            <a:lstStyle/>
            <a:p>
              <a:endParaRPr lang="zh-CN" altLang="en-US"/>
            </a:p>
          </p:txBody>
        </p:sp>
      </p:grpSp>
      <p:sp>
        <p:nvSpPr>
          <p:cNvPr id="50" name="AutoShape 43"/>
          <p:cNvSpPr>
            <a:spLocks noChangeArrowheads="1"/>
          </p:cNvSpPr>
          <p:nvPr/>
        </p:nvSpPr>
        <p:spPr bwMode="auto">
          <a:xfrm>
            <a:off x="323528" y="4084545"/>
            <a:ext cx="8435280" cy="1219299"/>
          </a:xfrm>
          <a:prstGeom prst="roundRect">
            <a:avLst>
              <a:gd name="adj" fmla="val 4167"/>
            </a:avLst>
          </a:prstGeom>
          <a:solidFill>
            <a:srgbClr val="FFFF00"/>
          </a:solidFill>
          <a:ln w="9525" algn="ctr">
            <a:solidFill>
              <a:srgbClr val="4D4D4D"/>
            </a:solidFill>
            <a:round/>
            <a:headEnd/>
            <a:tailEnd/>
          </a:ln>
          <a:effectLst>
            <a:outerShdw dist="35921" dir="2700000" algn="ctr" rotWithShape="0">
              <a:srgbClr val="AFAFAF"/>
            </a:outerShdw>
          </a:effectLst>
        </p:spPr>
        <p:txBody>
          <a:bodyPr lIns="88343" tIns="44172" rIns="88343" bIns="44172"/>
          <a:lstStyle/>
          <a:p>
            <a:pPr defTabSz="431800" eaLnBrk="0" hangingPunct="0"/>
            <a:r>
              <a:rPr lang="zh-CN" altLang="en-US" sz="3200" b="1" dirty="0">
                <a:solidFill>
                  <a:srgbClr val="0000CC"/>
                </a:solidFill>
              </a:rPr>
              <a:t>中国信息安全测评中心副总工程师郭涛指出信息安全的根源所在是</a:t>
            </a:r>
            <a:r>
              <a:rPr lang="zh-CN" altLang="en-US" sz="3200" b="1" dirty="0" smtClean="0">
                <a:solidFill>
                  <a:srgbClr val="0000CC"/>
                </a:solidFill>
              </a:rPr>
              <a:t>漏洞</a:t>
            </a:r>
            <a:endParaRPr lang="zh-CN" altLang="en-US" sz="3200" b="1" dirty="0">
              <a:solidFill>
                <a:srgbClr val="0000CC"/>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74859"/>
                                        </p:tgtEl>
                                        <p:attrNameLst>
                                          <p:attrName>style.visibility</p:attrName>
                                        </p:attrNameLst>
                                      </p:cBhvr>
                                      <p:to>
                                        <p:strVal val="visible"/>
                                      </p:to>
                                    </p:set>
                                    <p:anim calcmode="lin" valueType="num">
                                      <p:cBhvr additive="base">
                                        <p:cTn id="7" dur="500" fill="hold"/>
                                        <p:tgtEl>
                                          <p:spTgt spid="674859"/>
                                        </p:tgtEl>
                                        <p:attrNameLst>
                                          <p:attrName>ppt_x</p:attrName>
                                        </p:attrNameLst>
                                      </p:cBhvr>
                                      <p:tavLst>
                                        <p:tav tm="0">
                                          <p:val>
                                            <p:strVal val="#ppt_x"/>
                                          </p:val>
                                        </p:tav>
                                        <p:tav tm="100000">
                                          <p:val>
                                            <p:strVal val="#ppt_x"/>
                                          </p:val>
                                        </p:tav>
                                      </p:tavLst>
                                    </p:anim>
                                    <p:anim calcmode="lin" valueType="num">
                                      <p:cBhvr additive="base">
                                        <p:cTn id="8" dur="500" fill="hold"/>
                                        <p:tgtEl>
                                          <p:spTgt spid="67485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additive="base">
                                        <p:cTn id="17" dur="500" fill="hold"/>
                                        <p:tgtEl>
                                          <p:spTgt spid="50"/>
                                        </p:tgtEl>
                                        <p:attrNameLst>
                                          <p:attrName>ppt_x</p:attrName>
                                        </p:attrNameLst>
                                      </p:cBhvr>
                                      <p:tavLst>
                                        <p:tav tm="0">
                                          <p:val>
                                            <p:strVal val="#ppt_x"/>
                                          </p:val>
                                        </p:tav>
                                        <p:tav tm="100000">
                                          <p:val>
                                            <p:strVal val="#ppt_x"/>
                                          </p:val>
                                        </p:tav>
                                      </p:tavLst>
                                    </p:anim>
                                    <p:anim calcmode="lin" valueType="num">
                                      <p:cBhvr additive="base">
                                        <p:cTn id="1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859" grpId="0" animBg="1"/>
      <p:bldP spid="5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idx="1"/>
          </p:nvPr>
        </p:nvSpPr>
        <p:spPr/>
        <p:txBody>
          <a:bodyPr/>
          <a:lstStyle/>
          <a:p>
            <a:r>
              <a:rPr lang="zh-CN" altLang="en-US" smtClean="0"/>
              <a:t>内忧外患</a:t>
            </a:r>
            <a:endParaRPr lang="en-US" altLang="zh-CN" smtClean="0"/>
          </a:p>
          <a:p>
            <a:pPr lvl="1"/>
            <a:r>
              <a:rPr lang="zh-CN" altLang="en-US" smtClean="0"/>
              <a:t>内因：信息系统复杂性</a:t>
            </a:r>
            <a:endParaRPr lang="en-US" altLang="zh-CN" smtClean="0"/>
          </a:p>
          <a:p>
            <a:pPr lvl="2"/>
            <a:r>
              <a:rPr lang="zh-CN" altLang="en-US" smtClean="0"/>
              <a:t>过程复杂</a:t>
            </a:r>
            <a:endParaRPr lang="en-US" altLang="zh-CN" smtClean="0"/>
          </a:p>
          <a:p>
            <a:pPr lvl="2"/>
            <a:r>
              <a:rPr lang="zh-CN" altLang="en-US" smtClean="0"/>
              <a:t>结构复杂</a:t>
            </a:r>
            <a:endParaRPr lang="en-US" altLang="zh-CN" smtClean="0"/>
          </a:p>
          <a:p>
            <a:pPr lvl="2"/>
            <a:r>
              <a:rPr lang="zh-CN" altLang="en-US" smtClean="0"/>
              <a:t>应用复杂</a:t>
            </a:r>
          </a:p>
          <a:p>
            <a:pPr lvl="1"/>
            <a:r>
              <a:rPr lang="zh-CN" altLang="en-US" smtClean="0"/>
              <a:t>外因：威胁与破坏</a:t>
            </a:r>
            <a:endParaRPr lang="en-US" altLang="zh-CN" smtClean="0"/>
          </a:p>
          <a:p>
            <a:pPr lvl="2"/>
            <a:r>
              <a:rPr lang="zh-CN" altLang="en-US" smtClean="0"/>
              <a:t>人为，虎视眈眈</a:t>
            </a:r>
            <a:endParaRPr lang="en-US" altLang="zh-CN" smtClean="0"/>
          </a:p>
          <a:p>
            <a:pPr lvl="2"/>
            <a:r>
              <a:rPr lang="zh-CN" altLang="en-US" smtClean="0"/>
              <a:t>环境，恶劣</a:t>
            </a:r>
            <a:endParaRPr lang="en-US" altLang="zh-CN" smtClean="0"/>
          </a:p>
        </p:txBody>
      </p:sp>
      <p:sp>
        <p:nvSpPr>
          <p:cNvPr id="48131" name="标题 3"/>
          <p:cNvSpPr>
            <a:spLocks noGrp="1"/>
          </p:cNvSpPr>
          <p:nvPr>
            <p:ph type="title"/>
          </p:nvPr>
        </p:nvSpPr>
        <p:spPr/>
        <p:txBody>
          <a:bodyPr/>
          <a:lstStyle/>
          <a:p>
            <a:r>
              <a:rPr lang="zh-CN" altLang="en-US" smtClean="0"/>
              <a:t>信息安全问题产生根源</a:t>
            </a:r>
          </a:p>
        </p:txBody>
      </p:sp>
      <p:sp>
        <p:nvSpPr>
          <p:cNvPr id="48132" name="灯片编号占位符 3"/>
          <p:cNvSpPr>
            <a:spLocks noGrp="1"/>
          </p:cNvSpPr>
          <p:nvPr>
            <p:ph type="sldNum" sz="quarter" idx="4294967295"/>
          </p:nvPr>
        </p:nvSpPr>
        <p:spPr bwMode="auto">
          <a:xfrm>
            <a:off x="1008063" y="6245225"/>
            <a:ext cx="8135937" cy="476250"/>
          </a:xfrm>
          <a:prstGeom prst="rect">
            <a:avLst/>
          </a:prstGeom>
          <a:noFill/>
          <a:ln>
            <a:miter lim="800000"/>
            <a:headEnd/>
            <a:tailEnd/>
          </a:ln>
        </p:spPr>
        <p:txBody>
          <a:bodyPr/>
          <a:lstStyle/>
          <a:p>
            <a:pPr algn="ctr"/>
            <a:fld id="{A65CAED3-5B14-4C1B-80A8-04AF01B0AA55}" type="slidenum">
              <a:rPr lang="zh-CN" altLang="en-US" sz="1400">
                <a:latin typeface="Arial" pitchFamily="34" charset="0"/>
              </a:rPr>
              <a:pPr algn="ctr"/>
              <a:t>58</a:t>
            </a:fld>
            <a:endParaRPr lang="en-US" altLang="zh-CN" sz="1400">
              <a:latin typeface="Arial" pitchFamily="34" charset="0"/>
            </a:endParaRPr>
          </a:p>
        </p:txBody>
      </p:sp>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type="body" idx="1"/>
          </p:nvPr>
        </p:nvSpPr>
        <p:spPr/>
        <p:txBody>
          <a:bodyPr>
            <a:normAutofit fontScale="85000" lnSpcReduction="20000"/>
          </a:bodyPr>
          <a:lstStyle/>
          <a:p>
            <a:r>
              <a:rPr lang="zh-CN" altLang="en-US" dirty="0" smtClean="0"/>
              <a:t>系统理论：在程序与数据上存在“不确定性”，如多线程并发错误、数据竞争等</a:t>
            </a:r>
          </a:p>
          <a:p>
            <a:r>
              <a:rPr lang="zh-CN" altLang="en-US" dirty="0" smtClean="0"/>
              <a:t>设计：安全性优先级相对于易用性、代码大小、执行程度等次要</a:t>
            </a:r>
            <a:endParaRPr lang="en-US" altLang="zh-CN" dirty="0" smtClean="0"/>
          </a:p>
          <a:p>
            <a:pPr lvl="1"/>
            <a:r>
              <a:rPr lang="zh-CN" altLang="en-US" dirty="0" smtClean="0"/>
              <a:t>安全属于功能还是性能需求？</a:t>
            </a:r>
          </a:p>
          <a:p>
            <a:r>
              <a:rPr lang="zh-CN" altLang="en-US" dirty="0" smtClean="0"/>
              <a:t>实现：人性弱点和程序设计方法学不完善，软件总存在</a:t>
            </a:r>
            <a:r>
              <a:rPr lang="en-US" altLang="zh-CN" dirty="0" smtClean="0"/>
              <a:t>BUG</a:t>
            </a:r>
            <a:r>
              <a:rPr lang="zh-CN" altLang="en-US" dirty="0" smtClean="0"/>
              <a:t>。</a:t>
            </a:r>
          </a:p>
          <a:p>
            <a:r>
              <a:rPr lang="zh-CN" altLang="en-US" dirty="0" smtClean="0"/>
              <a:t>使用、运行：人为无意失误</a:t>
            </a:r>
            <a:r>
              <a:rPr lang="en-US" altLang="zh-CN" dirty="0" smtClean="0"/>
              <a:t>/</a:t>
            </a:r>
            <a:r>
              <a:rPr lang="zh-CN" altLang="en-US" dirty="0" smtClean="0"/>
              <a:t>恶意攻击</a:t>
            </a:r>
          </a:p>
          <a:p>
            <a:pPr lvl="1"/>
            <a:r>
              <a:rPr lang="zh-CN" altLang="en-US" dirty="0" smtClean="0"/>
              <a:t>如：无意的文件删除、修改</a:t>
            </a:r>
          </a:p>
          <a:p>
            <a:pPr lvl="1"/>
            <a:r>
              <a:rPr lang="zh-CN" altLang="en-US" dirty="0" smtClean="0"/>
              <a:t>主动攻击：利用病毒、入侵工具实施的操作</a:t>
            </a:r>
          </a:p>
          <a:p>
            <a:pPr lvl="1"/>
            <a:r>
              <a:rPr lang="zh-CN" altLang="en-US" dirty="0" smtClean="0"/>
              <a:t>被动攻击：监听、截包</a:t>
            </a:r>
          </a:p>
          <a:p>
            <a:r>
              <a:rPr lang="zh-CN" altLang="en-US" dirty="0" smtClean="0"/>
              <a:t>维护</a:t>
            </a:r>
          </a:p>
          <a:p>
            <a:pPr lvl="1"/>
            <a:r>
              <a:rPr lang="zh-CN" altLang="en-US" dirty="0" smtClean="0"/>
              <a:t>技术体系中安全设计和实现的不完整。</a:t>
            </a:r>
          </a:p>
          <a:p>
            <a:pPr lvl="1"/>
            <a:r>
              <a:rPr lang="zh-CN" altLang="en-US" dirty="0" smtClean="0"/>
              <a:t>技术管理或组织管理的不完善，给威胁提供了机会。</a:t>
            </a:r>
          </a:p>
        </p:txBody>
      </p:sp>
      <p:sp>
        <p:nvSpPr>
          <p:cNvPr id="49155" name="标题 3"/>
          <p:cNvSpPr>
            <a:spLocks noGrp="1"/>
          </p:cNvSpPr>
          <p:nvPr>
            <p:ph type="title"/>
          </p:nvPr>
        </p:nvSpPr>
        <p:spPr/>
        <p:txBody>
          <a:bodyPr/>
          <a:lstStyle/>
          <a:p>
            <a:r>
              <a:rPr lang="zh-CN" altLang="en-US" smtClean="0"/>
              <a:t>内因</a:t>
            </a:r>
            <a:r>
              <a:rPr lang="en-US" altLang="zh-CN" smtClean="0"/>
              <a:t>-</a:t>
            </a:r>
            <a:r>
              <a:rPr lang="zh-CN" altLang="en-US" smtClean="0"/>
              <a:t>信息系统过程复杂</a:t>
            </a:r>
          </a:p>
        </p:txBody>
      </p:sp>
      <p:sp>
        <p:nvSpPr>
          <p:cNvPr id="49156" name="灯片编号占位符 3"/>
          <p:cNvSpPr>
            <a:spLocks noGrp="1"/>
          </p:cNvSpPr>
          <p:nvPr>
            <p:ph type="sldNum" sz="quarter" idx="4294967295"/>
          </p:nvPr>
        </p:nvSpPr>
        <p:spPr bwMode="auto">
          <a:xfrm>
            <a:off x="1008063" y="6245225"/>
            <a:ext cx="8135937" cy="476250"/>
          </a:xfrm>
          <a:prstGeom prst="rect">
            <a:avLst/>
          </a:prstGeom>
          <a:noFill/>
          <a:ln>
            <a:miter lim="800000"/>
            <a:headEnd/>
            <a:tailEnd/>
          </a:ln>
        </p:spPr>
        <p:txBody>
          <a:bodyPr/>
          <a:lstStyle/>
          <a:p>
            <a:pPr algn="ctr"/>
            <a:fld id="{0DA0FEAF-0457-414D-B3A5-2538DE70AD90}" type="slidenum">
              <a:rPr lang="zh-CN" altLang="en-US" sz="1400">
                <a:latin typeface="Arial" pitchFamily="34" charset="0"/>
              </a:rPr>
              <a:pPr algn="ctr"/>
              <a:t>59</a:t>
            </a:fld>
            <a:endParaRPr lang="en-US" altLang="zh-CN" sz="1400">
              <a:latin typeface="Arial" pitchFamily="34" charset="0"/>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027"/>
          <p:cNvSpPr>
            <a:spLocks noGrp="1" noChangeArrowheads="1"/>
          </p:cNvSpPr>
          <p:nvPr>
            <p:ph idx="1"/>
          </p:nvPr>
        </p:nvSpPr>
        <p:spPr/>
        <p:txBody>
          <a:bodyPr>
            <a:normAutofit fontScale="85000" lnSpcReduction="20000"/>
          </a:bodyPr>
          <a:lstStyle/>
          <a:p>
            <a:r>
              <a:rPr lang="zh-CN" altLang="en-US"/>
              <a:t>曹天杰，张永平，毕方明，计算机系统安全（第二版），高等教育出版社，</a:t>
            </a:r>
            <a:r>
              <a:rPr lang="en-US" altLang="zh-CN"/>
              <a:t>2007.11</a:t>
            </a:r>
          </a:p>
          <a:p>
            <a:r>
              <a:rPr lang="zh-CN" altLang="en-US" smtClean="0"/>
              <a:t>彭飞，龙敏，计算机网络安全，清华大学出版社，</a:t>
            </a:r>
            <a:r>
              <a:rPr lang="en-US" altLang="zh-CN" smtClean="0"/>
              <a:t>2013.4</a:t>
            </a:r>
            <a:r>
              <a:rPr lang="zh-CN" altLang="en-US" smtClean="0"/>
              <a:t> </a:t>
            </a:r>
          </a:p>
          <a:p>
            <a:r>
              <a:rPr lang="en-US" altLang="zh-CN" smtClean="0"/>
              <a:t>William Stallings</a:t>
            </a:r>
            <a:r>
              <a:rPr lang="zh-CN" altLang="en-US" smtClean="0"/>
              <a:t>，密码</a:t>
            </a:r>
            <a:r>
              <a:rPr lang="zh-CN" altLang="en-US"/>
              <a:t>编码学与网络</a:t>
            </a:r>
            <a:r>
              <a:rPr lang="zh-CN" altLang="en-US" smtClean="0"/>
              <a:t>安全（第六版）</a:t>
            </a:r>
            <a:r>
              <a:rPr lang="en-US" altLang="zh-CN" smtClean="0"/>
              <a:t>.2015,3</a:t>
            </a:r>
            <a:endParaRPr lang="en-US" altLang="zh-CN"/>
          </a:p>
          <a:p>
            <a:r>
              <a:rPr lang="en-US" altLang="zh-CN"/>
              <a:t>William </a:t>
            </a:r>
            <a:r>
              <a:rPr lang="en-US" altLang="zh-CN" smtClean="0"/>
              <a:t>Stallings</a:t>
            </a:r>
            <a:r>
              <a:rPr lang="zh-CN" altLang="en-US" smtClean="0"/>
              <a:t>，网络安全基础</a:t>
            </a:r>
            <a:r>
              <a:rPr lang="en-US" altLang="zh-CN" smtClean="0"/>
              <a:t>-</a:t>
            </a:r>
            <a:r>
              <a:rPr lang="zh-CN" altLang="en-US" smtClean="0"/>
              <a:t>应用与标准（第五版）</a:t>
            </a:r>
            <a:r>
              <a:rPr lang="en-US" altLang="zh-CN" smtClean="0"/>
              <a:t>,2014,5</a:t>
            </a:r>
          </a:p>
          <a:p>
            <a:r>
              <a:rPr lang="zh-CN" altLang="en-US" smtClean="0"/>
              <a:t>周世杰，陈伟，罗旭成，计算机系统与网络安全，高等教育出版社，</a:t>
            </a:r>
            <a:r>
              <a:rPr lang="en-US" altLang="zh-CN" smtClean="0"/>
              <a:t>2011.4</a:t>
            </a:r>
          </a:p>
          <a:p>
            <a:r>
              <a:rPr lang="zh-CN" altLang="en-US" smtClean="0"/>
              <a:t>郝玉洁，刘贵松，秦科，宴华，信息安全概论，电子科技大学出版社，</a:t>
            </a:r>
            <a:r>
              <a:rPr lang="en-US" altLang="zh-CN" smtClean="0"/>
              <a:t>2007.8</a:t>
            </a:r>
          </a:p>
          <a:p>
            <a:r>
              <a:rPr lang="zh-CN" altLang="en-US" smtClean="0"/>
              <a:t>周学广，刘艺，信息安全学，机械工业出版社，</a:t>
            </a:r>
            <a:r>
              <a:rPr lang="en-US" altLang="zh-CN" smtClean="0"/>
              <a:t>2008</a:t>
            </a:r>
          </a:p>
          <a:p>
            <a:endParaRPr lang="en-US" altLang="zh-CN" smtClean="0"/>
          </a:p>
        </p:txBody>
      </p:sp>
      <p:sp>
        <p:nvSpPr>
          <p:cNvPr id="6147" name="Rectangle 1026"/>
          <p:cNvSpPr>
            <a:spLocks noGrp="1" noChangeArrowheads="1"/>
          </p:cNvSpPr>
          <p:nvPr>
            <p:ph type="title"/>
          </p:nvPr>
        </p:nvSpPr>
        <p:spPr/>
        <p:txBody>
          <a:bodyPr/>
          <a:lstStyle/>
          <a:p>
            <a:r>
              <a:rPr lang="zh-CN" altLang="en-US" smtClean="0"/>
              <a:t>参考教材</a:t>
            </a:r>
          </a:p>
        </p:txBody>
      </p:sp>
      <p:sp>
        <p:nvSpPr>
          <p:cNvPr id="12291" name="灯片编号占位符 5"/>
          <p:cNvSpPr>
            <a:spLocks noGrp="1"/>
          </p:cNvSpPr>
          <p:nvPr>
            <p:ph type="sldNum" sz="quarter" idx="4294967295"/>
          </p:nvPr>
        </p:nvSpPr>
        <p:spPr>
          <a:xfrm>
            <a:off x="0" y="6408738"/>
            <a:ext cx="511175" cy="449262"/>
          </a:xfrm>
          <a:prstGeom prst="rect">
            <a:avLst/>
          </a:prstGeom>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fld id="{3447E038-0204-4E72-8686-D5899311AD8B}" type="slidenum">
              <a:rPr lang="en-US" altLang="zh-CN" smtClean="0"/>
              <a:pPr/>
              <a:t>6</a:t>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4084638" y="1844824"/>
            <a:ext cx="4879975" cy="2952750"/>
            <a:chOff x="1446" y="1044"/>
            <a:chExt cx="4524" cy="2736"/>
          </a:xfrm>
        </p:grpSpPr>
        <p:grpSp>
          <p:nvGrpSpPr>
            <p:cNvPr id="3" name="Group 4"/>
            <p:cNvGrpSpPr>
              <a:grpSpLocks/>
            </p:cNvGrpSpPr>
            <p:nvPr/>
          </p:nvGrpSpPr>
          <p:grpSpPr bwMode="auto">
            <a:xfrm>
              <a:off x="2278" y="1380"/>
              <a:ext cx="780" cy="384"/>
              <a:chOff x="1248" y="1104"/>
              <a:chExt cx="720" cy="384"/>
            </a:xfrm>
          </p:grpSpPr>
          <p:grpSp>
            <p:nvGrpSpPr>
              <p:cNvPr id="4" name="Group 5"/>
              <p:cNvGrpSpPr>
                <a:grpSpLocks/>
              </p:cNvGrpSpPr>
              <p:nvPr/>
            </p:nvGrpSpPr>
            <p:grpSpPr bwMode="auto">
              <a:xfrm>
                <a:off x="1584" y="1104"/>
                <a:ext cx="384" cy="384"/>
                <a:chOff x="1584" y="1104"/>
                <a:chExt cx="384" cy="384"/>
              </a:xfrm>
            </p:grpSpPr>
            <p:sp>
              <p:nvSpPr>
                <p:cNvPr id="50336" name="AutoShape 6"/>
                <p:cNvSpPr>
                  <a:spLocks noChangeArrowheads="1"/>
                </p:cNvSpPr>
                <p:nvPr/>
              </p:nvSpPr>
              <p:spPr bwMode="auto">
                <a:xfrm>
                  <a:off x="1632" y="1104"/>
                  <a:ext cx="288" cy="230"/>
                </a:xfrm>
                <a:prstGeom prst="roundRect">
                  <a:avLst>
                    <a:gd name="adj" fmla="val 16667"/>
                  </a:avLst>
                </a:prstGeom>
                <a:solidFill>
                  <a:srgbClr val="FFCC00"/>
                </a:solidFill>
                <a:ln w="19050">
                  <a:solidFill>
                    <a:schemeClr val="tx1"/>
                  </a:solidFill>
                  <a:round/>
                  <a:headEnd/>
                  <a:tailEnd/>
                </a:ln>
              </p:spPr>
              <p:txBody>
                <a:bodyPr wrap="none" anchor="ctr"/>
                <a:lstStyle/>
                <a:p>
                  <a:endParaRPr lang="zh-CN" altLang="zh-CN"/>
                </a:p>
              </p:txBody>
            </p:sp>
            <p:sp>
              <p:nvSpPr>
                <p:cNvPr id="50337" name="Rectangle 7"/>
                <p:cNvSpPr>
                  <a:spLocks noChangeArrowheads="1"/>
                </p:cNvSpPr>
                <p:nvPr/>
              </p:nvSpPr>
              <p:spPr bwMode="auto">
                <a:xfrm>
                  <a:off x="1584" y="1392"/>
                  <a:ext cx="384" cy="96"/>
                </a:xfrm>
                <a:prstGeom prst="rect">
                  <a:avLst/>
                </a:prstGeom>
                <a:solidFill>
                  <a:srgbClr val="FFCC00"/>
                </a:solidFill>
                <a:ln w="19050">
                  <a:solidFill>
                    <a:schemeClr val="tx1"/>
                  </a:solidFill>
                  <a:miter lim="800000"/>
                  <a:headEnd/>
                  <a:tailEnd/>
                </a:ln>
              </p:spPr>
              <p:txBody>
                <a:bodyPr wrap="none" anchor="ctr"/>
                <a:lstStyle/>
                <a:p>
                  <a:endParaRPr lang="zh-CN" altLang="zh-CN"/>
                </a:p>
              </p:txBody>
            </p:sp>
          </p:grpSp>
          <p:sp>
            <p:nvSpPr>
              <p:cNvPr id="50334" name="AutoShape 8"/>
              <p:cNvSpPr>
                <a:spLocks noChangeArrowheads="1"/>
              </p:cNvSpPr>
              <p:nvPr/>
            </p:nvSpPr>
            <p:spPr bwMode="auto">
              <a:xfrm>
                <a:off x="1248" y="1104"/>
                <a:ext cx="192" cy="240"/>
              </a:xfrm>
              <a:prstGeom prst="can">
                <a:avLst>
                  <a:gd name="adj" fmla="val 31250"/>
                </a:avLst>
              </a:prstGeom>
              <a:solidFill>
                <a:srgbClr val="FFCC00"/>
              </a:solidFill>
              <a:ln w="19050">
                <a:solidFill>
                  <a:schemeClr val="tx1"/>
                </a:solidFill>
                <a:round/>
                <a:headEnd/>
                <a:tailEnd/>
              </a:ln>
            </p:spPr>
            <p:txBody>
              <a:bodyPr wrap="none" anchor="ctr"/>
              <a:lstStyle/>
              <a:p>
                <a:endParaRPr lang="zh-CN" altLang="zh-CN"/>
              </a:p>
            </p:txBody>
          </p:sp>
          <p:sp>
            <p:nvSpPr>
              <p:cNvPr id="50335" name="Line 9"/>
              <p:cNvSpPr>
                <a:spLocks noChangeShapeType="1"/>
              </p:cNvSpPr>
              <p:nvPr/>
            </p:nvSpPr>
            <p:spPr bwMode="auto">
              <a:xfrm flipH="1">
                <a:off x="1440" y="1248"/>
                <a:ext cx="192" cy="0"/>
              </a:xfrm>
              <a:prstGeom prst="line">
                <a:avLst/>
              </a:prstGeom>
              <a:noFill/>
              <a:ln w="19050">
                <a:solidFill>
                  <a:schemeClr val="tx1"/>
                </a:solidFill>
                <a:round/>
                <a:headEnd/>
                <a:tailEnd/>
              </a:ln>
            </p:spPr>
            <p:txBody>
              <a:bodyPr wrap="none" anchor="ctr"/>
              <a:lstStyle/>
              <a:p>
                <a:endParaRPr lang="zh-CN" altLang="en-US"/>
              </a:p>
            </p:txBody>
          </p:sp>
        </p:grpSp>
        <p:grpSp>
          <p:nvGrpSpPr>
            <p:cNvPr id="6" name="Group 10"/>
            <p:cNvGrpSpPr>
              <a:grpSpLocks/>
            </p:cNvGrpSpPr>
            <p:nvPr/>
          </p:nvGrpSpPr>
          <p:grpSpPr bwMode="auto">
            <a:xfrm>
              <a:off x="1966" y="1332"/>
              <a:ext cx="132" cy="381"/>
              <a:chOff x="816" y="912"/>
              <a:chExt cx="122" cy="381"/>
            </a:xfrm>
          </p:grpSpPr>
          <p:sp>
            <p:nvSpPr>
              <p:cNvPr id="50331" name="Oval 11"/>
              <p:cNvSpPr>
                <a:spLocks noChangeArrowheads="1"/>
              </p:cNvSpPr>
              <p:nvPr/>
            </p:nvSpPr>
            <p:spPr bwMode="auto">
              <a:xfrm>
                <a:off x="816" y="912"/>
                <a:ext cx="122" cy="122"/>
              </a:xfrm>
              <a:prstGeom prst="ellipse">
                <a:avLst/>
              </a:prstGeom>
              <a:solidFill>
                <a:schemeClr val="accent1"/>
              </a:solidFill>
              <a:ln w="19050">
                <a:solidFill>
                  <a:schemeClr val="tx1"/>
                </a:solidFill>
                <a:round/>
                <a:headEnd/>
                <a:tailEnd/>
              </a:ln>
            </p:spPr>
            <p:txBody>
              <a:bodyPr wrap="none" anchor="ctr"/>
              <a:lstStyle/>
              <a:p>
                <a:endParaRPr lang="zh-CN" altLang="zh-CN"/>
              </a:p>
            </p:txBody>
          </p:sp>
          <p:sp>
            <p:nvSpPr>
              <p:cNvPr id="50332" name="Freeform 12"/>
              <p:cNvSpPr>
                <a:spLocks/>
              </p:cNvSpPr>
              <p:nvPr/>
            </p:nvSpPr>
            <p:spPr bwMode="auto">
              <a:xfrm>
                <a:off x="816" y="1104"/>
                <a:ext cx="109" cy="189"/>
              </a:xfrm>
              <a:custGeom>
                <a:avLst/>
                <a:gdLst>
                  <a:gd name="T0" fmla="*/ 0 w 116"/>
                  <a:gd name="T1" fmla="*/ 0 h 232"/>
                  <a:gd name="T2" fmla="*/ 21 w 116"/>
                  <a:gd name="T3" fmla="*/ 0 h 232"/>
                  <a:gd name="T4" fmla="*/ 0 w 116"/>
                  <a:gd name="T5" fmla="*/ 2 h 232"/>
                  <a:gd name="T6" fmla="*/ 0 w 116"/>
                  <a:gd name="T7" fmla="*/ 0 h 232"/>
                  <a:gd name="T8" fmla="*/ 0 60000 65536"/>
                  <a:gd name="T9" fmla="*/ 0 60000 65536"/>
                  <a:gd name="T10" fmla="*/ 0 60000 65536"/>
                  <a:gd name="T11" fmla="*/ 0 60000 65536"/>
                  <a:gd name="T12" fmla="*/ 0 w 116"/>
                  <a:gd name="T13" fmla="*/ 0 h 232"/>
                  <a:gd name="T14" fmla="*/ 116 w 116"/>
                  <a:gd name="T15" fmla="*/ 232 h 232"/>
                </a:gdLst>
                <a:ahLst/>
                <a:cxnLst>
                  <a:cxn ang="T8">
                    <a:pos x="T0" y="T1"/>
                  </a:cxn>
                  <a:cxn ang="T9">
                    <a:pos x="T2" y="T3"/>
                  </a:cxn>
                  <a:cxn ang="T10">
                    <a:pos x="T4" y="T5"/>
                  </a:cxn>
                  <a:cxn ang="T11">
                    <a:pos x="T6" y="T7"/>
                  </a:cxn>
                </a:cxnLst>
                <a:rect l="T12" t="T13" r="T14" b="T15"/>
                <a:pathLst>
                  <a:path w="116" h="232">
                    <a:moveTo>
                      <a:pt x="0" y="0"/>
                    </a:moveTo>
                    <a:lnTo>
                      <a:pt x="116" y="0"/>
                    </a:lnTo>
                    <a:lnTo>
                      <a:pt x="0" y="232"/>
                    </a:lnTo>
                    <a:lnTo>
                      <a:pt x="0" y="0"/>
                    </a:lnTo>
                    <a:close/>
                  </a:path>
                </a:pathLst>
              </a:custGeom>
              <a:solidFill>
                <a:schemeClr val="accent1"/>
              </a:solidFill>
              <a:ln w="19050">
                <a:solidFill>
                  <a:schemeClr val="tx1"/>
                </a:solidFill>
                <a:round/>
                <a:headEnd/>
                <a:tailEnd/>
              </a:ln>
            </p:spPr>
            <p:txBody>
              <a:bodyPr wrap="none" anchor="ctr"/>
              <a:lstStyle/>
              <a:p>
                <a:endParaRPr lang="zh-CN" altLang="en-US"/>
              </a:p>
            </p:txBody>
          </p:sp>
        </p:grpSp>
        <p:grpSp>
          <p:nvGrpSpPr>
            <p:cNvPr id="7" name="Group 13"/>
            <p:cNvGrpSpPr>
              <a:grpSpLocks/>
            </p:cNvGrpSpPr>
            <p:nvPr/>
          </p:nvGrpSpPr>
          <p:grpSpPr bwMode="auto">
            <a:xfrm>
              <a:off x="2226" y="1044"/>
              <a:ext cx="260" cy="1007"/>
              <a:chOff x="1200" y="768"/>
              <a:chExt cx="240" cy="1007"/>
            </a:xfrm>
          </p:grpSpPr>
          <p:grpSp>
            <p:nvGrpSpPr>
              <p:cNvPr id="8" name="Group 14"/>
              <p:cNvGrpSpPr>
                <a:grpSpLocks/>
              </p:cNvGrpSpPr>
              <p:nvPr/>
            </p:nvGrpSpPr>
            <p:grpSpPr bwMode="auto">
              <a:xfrm>
                <a:off x="1200" y="1536"/>
                <a:ext cx="240" cy="239"/>
                <a:chOff x="1152" y="1584"/>
                <a:chExt cx="240" cy="239"/>
              </a:xfrm>
            </p:grpSpPr>
            <p:sp>
              <p:nvSpPr>
                <p:cNvPr id="50329" name="AutoShape 15"/>
                <p:cNvSpPr>
                  <a:spLocks noChangeArrowheads="1"/>
                </p:cNvSpPr>
                <p:nvPr/>
              </p:nvSpPr>
              <p:spPr bwMode="auto">
                <a:xfrm>
                  <a:off x="1152" y="1584"/>
                  <a:ext cx="240" cy="239"/>
                </a:xfrm>
                <a:prstGeom prst="roundRect">
                  <a:avLst>
                    <a:gd name="adj" fmla="val 16667"/>
                  </a:avLst>
                </a:prstGeom>
                <a:solidFill>
                  <a:srgbClr val="008000"/>
                </a:solidFill>
                <a:ln w="19050">
                  <a:solidFill>
                    <a:schemeClr val="tx1"/>
                  </a:solidFill>
                  <a:round/>
                  <a:headEnd/>
                  <a:tailEnd/>
                </a:ln>
              </p:spPr>
              <p:txBody>
                <a:bodyPr wrap="none" anchor="ctr"/>
                <a:lstStyle/>
                <a:p>
                  <a:endParaRPr lang="zh-CN" altLang="zh-CN"/>
                </a:p>
              </p:txBody>
            </p:sp>
            <p:sp>
              <p:nvSpPr>
                <p:cNvPr id="50330" name="AutoShape 16"/>
                <p:cNvSpPr>
                  <a:spLocks noChangeArrowheads="1"/>
                </p:cNvSpPr>
                <p:nvPr/>
              </p:nvSpPr>
              <p:spPr bwMode="auto">
                <a:xfrm>
                  <a:off x="1200" y="1584"/>
                  <a:ext cx="108" cy="74"/>
                </a:xfrm>
                <a:prstGeom prst="roundRect">
                  <a:avLst>
                    <a:gd name="adj" fmla="val 16667"/>
                  </a:avLst>
                </a:prstGeom>
                <a:solidFill>
                  <a:srgbClr val="008000"/>
                </a:solidFill>
                <a:ln w="19050">
                  <a:solidFill>
                    <a:schemeClr val="tx1"/>
                  </a:solidFill>
                  <a:round/>
                  <a:headEnd/>
                  <a:tailEnd/>
                </a:ln>
              </p:spPr>
              <p:txBody>
                <a:bodyPr wrap="none" anchor="ctr"/>
                <a:lstStyle/>
                <a:p>
                  <a:endParaRPr lang="zh-CN" altLang="zh-CN"/>
                </a:p>
              </p:txBody>
            </p:sp>
          </p:grpSp>
          <p:grpSp>
            <p:nvGrpSpPr>
              <p:cNvPr id="9" name="Group 17"/>
              <p:cNvGrpSpPr>
                <a:grpSpLocks/>
              </p:cNvGrpSpPr>
              <p:nvPr/>
            </p:nvGrpSpPr>
            <p:grpSpPr bwMode="auto">
              <a:xfrm>
                <a:off x="1200" y="768"/>
                <a:ext cx="240" cy="144"/>
                <a:chOff x="1104" y="816"/>
                <a:chExt cx="240" cy="144"/>
              </a:xfrm>
            </p:grpSpPr>
            <p:sp>
              <p:nvSpPr>
                <p:cNvPr id="50326" name="AutoShape 18"/>
                <p:cNvSpPr>
                  <a:spLocks noChangeArrowheads="1"/>
                </p:cNvSpPr>
                <p:nvPr/>
              </p:nvSpPr>
              <p:spPr bwMode="auto">
                <a:xfrm>
                  <a:off x="1104" y="816"/>
                  <a:ext cx="240" cy="144"/>
                </a:xfrm>
                <a:prstGeom prst="roundRect">
                  <a:avLst>
                    <a:gd name="adj" fmla="val 16667"/>
                  </a:avLst>
                </a:prstGeom>
                <a:solidFill>
                  <a:srgbClr val="008000"/>
                </a:solidFill>
                <a:ln w="19050">
                  <a:solidFill>
                    <a:schemeClr val="tx1"/>
                  </a:solidFill>
                  <a:round/>
                  <a:headEnd/>
                  <a:tailEnd/>
                </a:ln>
              </p:spPr>
              <p:txBody>
                <a:bodyPr wrap="none" anchor="ctr"/>
                <a:lstStyle/>
                <a:p>
                  <a:endParaRPr lang="zh-CN" altLang="zh-CN"/>
                </a:p>
              </p:txBody>
            </p:sp>
            <p:sp>
              <p:nvSpPr>
                <p:cNvPr id="50327" name="Oval 19"/>
                <p:cNvSpPr>
                  <a:spLocks noChangeArrowheads="1"/>
                </p:cNvSpPr>
                <p:nvPr/>
              </p:nvSpPr>
              <p:spPr bwMode="auto">
                <a:xfrm>
                  <a:off x="1152" y="864"/>
                  <a:ext cx="48" cy="48"/>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328" name="Oval 20"/>
                <p:cNvSpPr>
                  <a:spLocks noChangeArrowheads="1"/>
                </p:cNvSpPr>
                <p:nvPr/>
              </p:nvSpPr>
              <p:spPr bwMode="auto">
                <a:xfrm>
                  <a:off x="1248" y="864"/>
                  <a:ext cx="48" cy="48"/>
                </a:xfrm>
                <a:prstGeom prst="ellipse">
                  <a:avLst/>
                </a:prstGeom>
                <a:solidFill>
                  <a:srgbClr val="FFFFFF"/>
                </a:solidFill>
                <a:ln w="19050">
                  <a:solidFill>
                    <a:schemeClr val="tx1"/>
                  </a:solidFill>
                  <a:round/>
                  <a:headEnd/>
                  <a:tailEnd/>
                </a:ln>
              </p:spPr>
              <p:txBody>
                <a:bodyPr wrap="none" anchor="ctr"/>
                <a:lstStyle/>
                <a:p>
                  <a:endParaRPr lang="zh-CN" altLang="zh-CN"/>
                </a:p>
              </p:txBody>
            </p:sp>
          </p:grpSp>
        </p:grpSp>
        <p:grpSp>
          <p:nvGrpSpPr>
            <p:cNvPr id="10" name="Group 21"/>
            <p:cNvGrpSpPr>
              <a:grpSpLocks/>
            </p:cNvGrpSpPr>
            <p:nvPr/>
          </p:nvGrpSpPr>
          <p:grpSpPr bwMode="auto">
            <a:xfrm>
              <a:off x="1498" y="1764"/>
              <a:ext cx="2652" cy="1104"/>
              <a:chOff x="528" y="1488"/>
              <a:chExt cx="2448" cy="1104"/>
            </a:xfrm>
          </p:grpSpPr>
          <p:sp useBgFill="1">
            <p:nvSpPr>
              <p:cNvPr id="50309" name="Oval 22"/>
              <p:cNvSpPr>
                <a:spLocks noChangeArrowheads="1"/>
              </p:cNvSpPr>
              <p:nvPr/>
            </p:nvSpPr>
            <p:spPr bwMode="auto">
              <a:xfrm>
                <a:off x="1632" y="1872"/>
                <a:ext cx="288" cy="288"/>
              </a:xfrm>
              <a:prstGeom prst="ellipse">
                <a:avLst/>
              </a:prstGeom>
              <a:ln w="19050">
                <a:solidFill>
                  <a:schemeClr val="tx1"/>
                </a:solidFill>
                <a:round/>
                <a:headEnd/>
                <a:tailEnd/>
              </a:ln>
            </p:spPr>
            <p:txBody>
              <a:bodyPr wrap="none" anchor="ctr"/>
              <a:lstStyle/>
              <a:p>
                <a:endParaRPr lang="zh-CN" altLang="zh-CN"/>
              </a:p>
            </p:txBody>
          </p:sp>
          <p:sp>
            <p:nvSpPr>
              <p:cNvPr id="50310" name="Line 23"/>
              <p:cNvSpPr>
                <a:spLocks noChangeShapeType="1"/>
              </p:cNvSpPr>
              <p:nvPr/>
            </p:nvSpPr>
            <p:spPr bwMode="auto">
              <a:xfrm>
                <a:off x="2784" y="2016"/>
                <a:ext cx="0" cy="192"/>
              </a:xfrm>
              <a:prstGeom prst="line">
                <a:avLst/>
              </a:prstGeom>
              <a:noFill/>
              <a:ln w="19050">
                <a:solidFill>
                  <a:schemeClr val="tx1"/>
                </a:solidFill>
                <a:round/>
                <a:headEnd/>
                <a:tailEnd/>
              </a:ln>
            </p:spPr>
            <p:txBody>
              <a:bodyPr wrap="none" anchor="ctr"/>
              <a:lstStyle/>
              <a:p>
                <a:endParaRPr lang="zh-CN" altLang="en-US"/>
              </a:p>
            </p:txBody>
          </p:sp>
          <p:sp>
            <p:nvSpPr>
              <p:cNvPr id="50311" name="Line 24"/>
              <p:cNvSpPr>
                <a:spLocks noChangeShapeType="1"/>
              </p:cNvSpPr>
              <p:nvPr/>
            </p:nvSpPr>
            <p:spPr bwMode="auto">
              <a:xfrm flipV="1">
                <a:off x="864" y="2016"/>
                <a:ext cx="768" cy="0"/>
              </a:xfrm>
              <a:prstGeom prst="line">
                <a:avLst/>
              </a:prstGeom>
              <a:noFill/>
              <a:ln w="19050">
                <a:solidFill>
                  <a:schemeClr val="tx1"/>
                </a:solidFill>
                <a:round/>
                <a:headEnd/>
                <a:tailEnd/>
              </a:ln>
            </p:spPr>
            <p:txBody>
              <a:bodyPr wrap="none" anchor="ctr"/>
              <a:lstStyle/>
              <a:p>
                <a:endParaRPr lang="zh-CN" altLang="en-US"/>
              </a:p>
            </p:txBody>
          </p:sp>
          <p:grpSp>
            <p:nvGrpSpPr>
              <p:cNvPr id="11" name="Group 25"/>
              <p:cNvGrpSpPr>
                <a:grpSpLocks/>
              </p:cNvGrpSpPr>
              <p:nvPr/>
            </p:nvGrpSpPr>
            <p:grpSpPr bwMode="auto">
              <a:xfrm>
                <a:off x="528" y="1872"/>
                <a:ext cx="384" cy="384"/>
                <a:chOff x="1584" y="1104"/>
                <a:chExt cx="384" cy="384"/>
              </a:xfrm>
            </p:grpSpPr>
            <p:sp>
              <p:nvSpPr>
                <p:cNvPr id="50322" name="AutoShape 26"/>
                <p:cNvSpPr>
                  <a:spLocks noChangeArrowheads="1"/>
                </p:cNvSpPr>
                <p:nvPr/>
              </p:nvSpPr>
              <p:spPr bwMode="auto">
                <a:xfrm>
                  <a:off x="1632" y="1104"/>
                  <a:ext cx="288" cy="230"/>
                </a:xfrm>
                <a:prstGeom prst="roundRect">
                  <a:avLst>
                    <a:gd name="adj" fmla="val 16667"/>
                  </a:avLst>
                </a:prstGeom>
                <a:solidFill>
                  <a:schemeClr val="hlink"/>
                </a:solidFill>
                <a:ln w="19050">
                  <a:solidFill>
                    <a:schemeClr val="tx1"/>
                  </a:solidFill>
                  <a:round/>
                  <a:headEnd/>
                  <a:tailEnd/>
                </a:ln>
              </p:spPr>
              <p:txBody>
                <a:bodyPr wrap="none" anchor="ctr"/>
                <a:lstStyle/>
                <a:p>
                  <a:endParaRPr lang="zh-CN" altLang="zh-CN"/>
                </a:p>
              </p:txBody>
            </p:sp>
            <p:sp>
              <p:nvSpPr>
                <p:cNvPr id="50323" name="Rectangle 27"/>
                <p:cNvSpPr>
                  <a:spLocks noChangeArrowheads="1"/>
                </p:cNvSpPr>
                <p:nvPr/>
              </p:nvSpPr>
              <p:spPr bwMode="auto">
                <a:xfrm>
                  <a:off x="1584" y="1392"/>
                  <a:ext cx="384" cy="96"/>
                </a:xfrm>
                <a:prstGeom prst="rect">
                  <a:avLst/>
                </a:prstGeom>
                <a:solidFill>
                  <a:schemeClr val="hlink"/>
                </a:solidFill>
                <a:ln w="19050">
                  <a:solidFill>
                    <a:schemeClr val="tx1"/>
                  </a:solidFill>
                  <a:miter lim="800000"/>
                  <a:headEnd/>
                  <a:tailEnd/>
                </a:ln>
              </p:spPr>
              <p:txBody>
                <a:bodyPr wrap="none" anchor="ctr"/>
                <a:lstStyle/>
                <a:p>
                  <a:endParaRPr lang="zh-CN" altLang="zh-CN"/>
                </a:p>
              </p:txBody>
            </p:sp>
          </p:grpSp>
          <p:sp>
            <p:nvSpPr>
              <p:cNvPr id="50313" name="Line 28"/>
              <p:cNvSpPr>
                <a:spLocks noChangeShapeType="1"/>
              </p:cNvSpPr>
              <p:nvPr/>
            </p:nvSpPr>
            <p:spPr bwMode="auto">
              <a:xfrm>
                <a:off x="1776" y="1488"/>
                <a:ext cx="0" cy="384"/>
              </a:xfrm>
              <a:prstGeom prst="line">
                <a:avLst/>
              </a:prstGeom>
              <a:noFill/>
              <a:ln w="19050">
                <a:solidFill>
                  <a:schemeClr val="tx1"/>
                </a:solidFill>
                <a:round/>
                <a:headEnd/>
                <a:tailEnd/>
              </a:ln>
            </p:spPr>
            <p:txBody>
              <a:bodyPr wrap="none" anchor="ctr"/>
              <a:lstStyle/>
              <a:p>
                <a:endParaRPr lang="zh-CN" altLang="en-US"/>
              </a:p>
            </p:txBody>
          </p:sp>
          <p:sp>
            <p:nvSpPr>
              <p:cNvPr id="50314" name="Line 29"/>
              <p:cNvSpPr>
                <a:spLocks noChangeShapeType="1"/>
              </p:cNvSpPr>
              <p:nvPr/>
            </p:nvSpPr>
            <p:spPr bwMode="auto">
              <a:xfrm>
                <a:off x="2304" y="2016"/>
                <a:ext cx="0" cy="192"/>
              </a:xfrm>
              <a:prstGeom prst="line">
                <a:avLst/>
              </a:prstGeom>
              <a:noFill/>
              <a:ln w="19050">
                <a:solidFill>
                  <a:schemeClr val="tx1"/>
                </a:solidFill>
                <a:round/>
                <a:headEnd/>
                <a:tailEnd/>
              </a:ln>
            </p:spPr>
            <p:txBody>
              <a:bodyPr wrap="none" anchor="ctr"/>
              <a:lstStyle/>
              <a:p>
                <a:endParaRPr lang="zh-CN" altLang="en-US"/>
              </a:p>
            </p:txBody>
          </p:sp>
          <p:grpSp>
            <p:nvGrpSpPr>
              <p:cNvPr id="12" name="Group 30"/>
              <p:cNvGrpSpPr>
                <a:grpSpLocks/>
              </p:cNvGrpSpPr>
              <p:nvPr/>
            </p:nvGrpSpPr>
            <p:grpSpPr bwMode="auto">
              <a:xfrm>
                <a:off x="2112" y="2208"/>
                <a:ext cx="384" cy="384"/>
                <a:chOff x="1584" y="1104"/>
                <a:chExt cx="384" cy="384"/>
              </a:xfrm>
            </p:grpSpPr>
            <p:sp>
              <p:nvSpPr>
                <p:cNvPr id="50320" name="AutoShape 31"/>
                <p:cNvSpPr>
                  <a:spLocks noChangeArrowheads="1"/>
                </p:cNvSpPr>
                <p:nvPr/>
              </p:nvSpPr>
              <p:spPr bwMode="auto">
                <a:xfrm>
                  <a:off x="1632" y="1104"/>
                  <a:ext cx="288" cy="230"/>
                </a:xfrm>
                <a:prstGeom prst="roundRect">
                  <a:avLst>
                    <a:gd name="adj" fmla="val 16667"/>
                  </a:avLst>
                </a:prstGeom>
                <a:solidFill>
                  <a:schemeClr val="hlink"/>
                </a:solidFill>
                <a:ln w="19050">
                  <a:solidFill>
                    <a:schemeClr val="tx1"/>
                  </a:solidFill>
                  <a:round/>
                  <a:headEnd/>
                  <a:tailEnd/>
                </a:ln>
              </p:spPr>
              <p:txBody>
                <a:bodyPr wrap="none" anchor="ctr"/>
                <a:lstStyle/>
                <a:p>
                  <a:endParaRPr lang="zh-CN" altLang="zh-CN"/>
                </a:p>
              </p:txBody>
            </p:sp>
            <p:sp>
              <p:nvSpPr>
                <p:cNvPr id="50321" name="Rectangle 32"/>
                <p:cNvSpPr>
                  <a:spLocks noChangeArrowheads="1"/>
                </p:cNvSpPr>
                <p:nvPr/>
              </p:nvSpPr>
              <p:spPr bwMode="auto">
                <a:xfrm>
                  <a:off x="1584" y="1392"/>
                  <a:ext cx="384" cy="96"/>
                </a:xfrm>
                <a:prstGeom prst="rect">
                  <a:avLst/>
                </a:prstGeom>
                <a:solidFill>
                  <a:schemeClr val="hlink"/>
                </a:solidFill>
                <a:ln w="19050">
                  <a:solidFill>
                    <a:schemeClr val="tx1"/>
                  </a:solidFill>
                  <a:miter lim="800000"/>
                  <a:headEnd/>
                  <a:tailEnd/>
                </a:ln>
              </p:spPr>
              <p:txBody>
                <a:bodyPr wrap="none" anchor="ctr"/>
                <a:lstStyle/>
                <a:p>
                  <a:endParaRPr lang="zh-CN" altLang="zh-CN"/>
                </a:p>
              </p:txBody>
            </p:sp>
          </p:grpSp>
          <p:grpSp>
            <p:nvGrpSpPr>
              <p:cNvPr id="13" name="Group 33"/>
              <p:cNvGrpSpPr>
                <a:grpSpLocks/>
              </p:cNvGrpSpPr>
              <p:nvPr/>
            </p:nvGrpSpPr>
            <p:grpSpPr bwMode="auto">
              <a:xfrm>
                <a:off x="2592" y="2208"/>
                <a:ext cx="384" cy="384"/>
                <a:chOff x="1584" y="1104"/>
                <a:chExt cx="384" cy="384"/>
              </a:xfrm>
            </p:grpSpPr>
            <p:sp>
              <p:nvSpPr>
                <p:cNvPr id="50318" name="AutoShape 34"/>
                <p:cNvSpPr>
                  <a:spLocks noChangeArrowheads="1"/>
                </p:cNvSpPr>
                <p:nvPr/>
              </p:nvSpPr>
              <p:spPr bwMode="auto">
                <a:xfrm>
                  <a:off x="1632" y="1104"/>
                  <a:ext cx="288" cy="230"/>
                </a:xfrm>
                <a:prstGeom prst="roundRect">
                  <a:avLst>
                    <a:gd name="adj" fmla="val 16667"/>
                  </a:avLst>
                </a:prstGeom>
                <a:solidFill>
                  <a:schemeClr val="hlink"/>
                </a:solidFill>
                <a:ln w="19050">
                  <a:solidFill>
                    <a:schemeClr val="tx1"/>
                  </a:solidFill>
                  <a:round/>
                  <a:headEnd/>
                  <a:tailEnd/>
                </a:ln>
              </p:spPr>
              <p:txBody>
                <a:bodyPr wrap="none" anchor="ctr"/>
                <a:lstStyle/>
                <a:p>
                  <a:endParaRPr lang="zh-CN" altLang="zh-CN"/>
                </a:p>
              </p:txBody>
            </p:sp>
            <p:sp>
              <p:nvSpPr>
                <p:cNvPr id="50319" name="Rectangle 35"/>
                <p:cNvSpPr>
                  <a:spLocks noChangeArrowheads="1"/>
                </p:cNvSpPr>
                <p:nvPr/>
              </p:nvSpPr>
              <p:spPr bwMode="auto">
                <a:xfrm>
                  <a:off x="1584" y="1392"/>
                  <a:ext cx="384" cy="96"/>
                </a:xfrm>
                <a:prstGeom prst="rect">
                  <a:avLst/>
                </a:prstGeom>
                <a:solidFill>
                  <a:schemeClr val="hlink"/>
                </a:solidFill>
                <a:ln w="19050">
                  <a:solidFill>
                    <a:schemeClr val="tx1"/>
                  </a:solidFill>
                  <a:miter lim="800000"/>
                  <a:headEnd/>
                  <a:tailEnd/>
                </a:ln>
              </p:spPr>
              <p:txBody>
                <a:bodyPr wrap="none" anchor="ctr"/>
                <a:lstStyle/>
                <a:p>
                  <a:endParaRPr lang="zh-CN" altLang="zh-CN"/>
                </a:p>
              </p:txBody>
            </p:sp>
          </p:grpSp>
          <p:sp>
            <p:nvSpPr>
              <p:cNvPr id="50317" name="Line 36"/>
              <p:cNvSpPr>
                <a:spLocks noChangeShapeType="1"/>
              </p:cNvSpPr>
              <p:nvPr/>
            </p:nvSpPr>
            <p:spPr bwMode="auto">
              <a:xfrm flipV="1">
                <a:off x="1920" y="2016"/>
                <a:ext cx="864" cy="0"/>
              </a:xfrm>
              <a:prstGeom prst="line">
                <a:avLst/>
              </a:prstGeom>
              <a:noFill/>
              <a:ln w="19050">
                <a:solidFill>
                  <a:schemeClr val="tx1"/>
                </a:solidFill>
                <a:round/>
                <a:headEnd/>
                <a:tailEnd/>
              </a:ln>
            </p:spPr>
            <p:txBody>
              <a:bodyPr wrap="none" anchor="ctr"/>
              <a:lstStyle/>
              <a:p>
                <a:endParaRPr lang="zh-CN" altLang="en-US"/>
              </a:p>
            </p:txBody>
          </p:sp>
        </p:grpSp>
        <p:grpSp>
          <p:nvGrpSpPr>
            <p:cNvPr id="14" name="Group 37"/>
            <p:cNvGrpSpPr>
              <a:grpSpLocks/>
            </p:cNvGrpSpPr>
            <p:nvPr/>
          </p:nvGrpSpPr>
          <p:grpSpPr bwMode="auto">
            <a:xfrm>
              <a:off x="3474" y="1908"/>
              <a:ext cx="1144" cy="852"/>
              <a:chOff x="2352" y="1632"/>
              <a:chExt cx="1056" cy="852"/>
            </a:xfrm>
          </p:grpSpPr>
          <p:sp>
            <p:nvSpPr>
              <p:cNvPr id="50304" name="Line 38"/>
              <p:cNvSpPr>
                <a:spLocks noChangeShapeType="1"/>
              </p:cNvSpPr>
              <p:nvPr/>
            </p:nvSpPr>
            <p:spPr bwMode="auto">
              <a:xfrm>
                <a:off x="2784" y="2016"/>
                <a:ext cx="480" cy="0"/>
              </a:xfrm>
              <a:prstGeom prst="line">
                <a:avLst/>
              </a:prstGeom>
              <a:noFill/>
              <a:ln w="19050">
                <a:solidFill>
                  <a:schemeClr val="tx1"/>
                </a:solidFill>
                <a:round/>
                <a:headEnd/>
                <a:tailEnd/>
              </a:ln>
            </p:spPr>
            <p:txBody>
              <a:bodyPr wrap="none" anchor="ctr"/>
              <a:lstStyle/>
              <a:p>
                <a:endParaRPr lang="zh-CN" altLang="en-US"/>
              </a:p>
            </p:txBody>
          </p:sp>
          <p:sp>
            <p:nvSpPr>
              <p:cNvPr id="50305" name="Line 39"/>
              <p:cNvSpPr>
                <a:spLocks noChangeShapeType="1"/>
              </p:cNvSpPr>
              <p:nvPr/>
            </p:nvSpPr>
            <p:spPr bwMode="auto">
              <a:xfrm>
                <a:off x="3264" y="2016"/>
                <a:ext cx="0" cy="192"/>
              </a:xfrm>
              <a:prstGeom prst="line">
                <a:avLst/>
              </a:prstGeom>
              <a:noFill/>
              <a:ln w="19050">
                <a:solidFill>
                  <a:schemeClr val="tx1"/>
                </a:solidFill>
                <a:round/>
                <a:headEnd/>
                <a:tailEnd/>
              </a:ln>
            </p:spPr>
            <p:txBody>
              <a:bodyPr wrap="none" anchor="ctr"/>
              <a:lstStyle/>
              <a:p>
                <a:endParaRPr lang="zh-CN" altLang="en-US"/>
              </a:p>
            </p:txBody>
          </p:sp>
          <p:sp>
            <p:nvSpPr>
              <p:cNvPr id="50306" name="Line 40"/>
              <p:cNvSpPr>
                <a:spLocks noChangeShapeType="1"/>
              </p:cNvSpPr>
              <p:nvPr/>
            </p:nvSpPr>
            <p:spPr bwMode="auto">
              <a:xfrm>
                <a:off x="2544" y="1824"/>
                <a:ext cx="0" cy="192"/>
              </a:xfrm>
              <a:prstGeom prst="line">
                <a:avLst/>
              </a:prstGeom>
              <a:noFill/>
              <a:ln w="19050">
                <a:solidFill>
                  <a:schemeClr val="tx1"/>
                </a:solidFill>
                <a:round/>
                <a:headEnd/>
                <a:tailEnd/>
              </a:ln>
            </p:spPr>
            <p:txBody>
              <a:bodyPr wrap="none" anchor="ctr"/>
              <a:lstStyle/>
              <a:p>
                <a:endParaRPr lang="zh-CN" altLang="en-US"/>
              </a:p>
            </p:txBody>
          </p:sp>
          <p:sp>
            <p:nvSpPr>
              <p:cNvPr id="50307" name="Freeform 41"/>
              <p:cNvSpPr>
                <a:spLocks/>
              </p:cNvSpPr>
              <p:nvPr/>
            </p:nvSpPr>
            <p:spPr bwMode="auto">
              <a:xfrm>
                <a:off x="2352" y="1632"/>
                <a:ext cx="384" cy="192"/>
              </a:xfrm>
              <a:custGeom>
                <a:avLst/>
                <a:gdLst>
                  <a:gd name="T0" fmla="*/ 0 w 384"/>
                  <a:gd name="T1" fmla="*/ 192 h 192"/>
                  <a:gd name="T2" fmla="*/ 384 w 384"/>
                  <a:gd name="T3" fmla="*/ 192 h 192"/>
                  <a:gd name="T4" fmla="*/ 384 w 384"/>
                  <a:gd name="T5" fmla="*/ 0 h 192"/>
                  <a:gd name="T6" fmla="*/ 336 w 384"/>
                  <a:gd name="T7" fmla="*/ 0 h 192"/>
                  <a:gd name="T8" fmla="*/ 96 w 384"/>
                  <a:gd name="T9" fmla="*/ 48 h 192"/>
                  <a:gd name="T10" fmla="*/ 96 w 384"/>
                  <a:gd name="T11" fmla="*/ 0 h 192"/>
                  <a:gd name="T12" fmla="*/ 0 w 384"/>
                  <a:gd name="T13" fmla="*/ 0 h 192"/>
                  <a:gd name="T14" fmla="*/ 0 w 384"/>
                  <a:gd name="T15" fmla="*/ 192 h 192"/>
                  <a:gd name="T16" fmla="*/ 0 60000 65536"/>
                  <a:gd name="T17" fmla="*/ 0 60000 65536"/>
                  <a:gd name="T18" fmla="*/ 0 60000 65536"/>
                  <a:gd name="T19" fmla="*/ 0 60000 65536"/>
                  <a:gd name="T20" fmla="*/ 0 60000 65536"/>
                  <a:gd name="T21" fmla="*/ 0 60000 65536"/>
                  <a:gd name="T22" fmla="*/ 0 60000 65536"/>
                  <a:gd name="T23" fmla="*/ 0 60000 65536"/>
                  <a:gd name="T24" fmla="*/ 0 w 384"/>
                  <a:gd name="T25" fmla="*/ 0 h 192"/>
                  <a:gd name="T26" fmla="*/ 384 w 384"/>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4" h="192">
                    <a:moveTo>
                      <a:pt x="0" y="192"/>
                    </a:moveTo>
                    <a:lnTo>
                      <a:pt x="384" y="192"/>
                    </a:lnTo>
                    <a:lnTo>
                      <a:pt x="384" y="0"/>
                    </a:lnTo>
                    <a:lnTo>
                      <a:pt x="336" y="0"/>
                    </a:lnTo>
                    <a:lnTo>
                      <a:pt x="96" y="48"/>
                    </a:lnTo>
                    <a:lnTo>
                      <a:pt x="96" y="0"/>
                    </a:lnTo>
                    <a:lnTo>
                      <a:pt x="0" y="0"/>
                    </a:lnTo>
                    <a:lnTo>
                      <a:pt x="0" y="192"/>
                    </a:lnTo>
                    <a:close/>
                  </a:path>
                </a:pathLst>
              </a:custGeom>
              <a:solidFill>
                <a:srgbClr val="FF7F00"/>
              </a:solidFill>
              <a:ln w="19050">
                <a:solidFill>
                  <a:schemeClr val="tx1"/>
                </a:solidFill>
                <a:round/>
                <a:headEnd/>
                <a:tailEnd/>
              </a:ln>
            </p:spPr>
            <p:txBody>
              <a:bodyPr wrap="none" anchor="ctr"/>
              <a:lstStyle/>
              <a:p>
                <a:endParaRPr lang="zh-CN" altLang="en-US"/>
              </a:p>
            </p:txBody>
          </p:sp>
          <p:sp>
            <p:nvSpPr>
              <p:cNvPr id="50308" name="AutoShape 42"/>
              <p:cNvSpPr>
                <a:spLocks noChangeArrowheads="1"/>
              </p:cNvSpPr>
              <p:nvPr/>
            </p:nvSpPr>
            <p:spPr bwMode="auto">
              <a:xfrm>
                <a:off x="3120" y="2208"/>
                <a:ext cx="288" cy="276"/>
              </a:xfrm>
              <a:prstGeom prst="pentagon">
                <a:avLst/>
              </a:prstGeom>
              <a:solidFill>
                <a:srgbClr val="FE7F00"/>
              </a:solidFill>
              <a:ln w="19050">
                <a:solidFill>
                  <a:schemeClr val="tx1"/>
                </a:solidFill>
                <a:miter lim="800000"/>
                <a:headEnd/>
                <a:tailEnd/>
              </a:ln>
            </p:spPr>
            <p:txBody>
              <a:bodyPr wrap="none" anchor="ctr"/>
              <a:lstStyle/>
              <a:p>
                <a:endParaRPr lang="zh-CN" altLang="zh-CN"/>
              </a:p>
            </p:txBody>
          </p:sp>
        </p:grpSp>
        <p:grpSp>
          <p:nvGrpSpPr>
            <p:cNvPr id="15" name="Group 43"/>
            <p:cNvGrpSpPr>
              <a:grpSpLocks/>
            </p:cNvGrpSpPr>
            <p:nvPr/>
          </p:nvGrpSpPr>
          <p:grpSpPr bwMode="auto">
            <a:xfrm>
              <a:off x="4462" y="1380"/>
              <a:ext cx="922" cy="912"/>
              <a:chOff x="3264" y="1104"/>
              <a:chExt cx="851" cy="912"/>
            </a:xfrm>
          </p:grpSpPr>
          <p:grpSp>
            <p:nvGrpSpPr>
              <p:cNvPr id="16" name="Group 44"/>
              <p:cNvGrpSpPr>
                <a:grpSpLocks/>
              </p:cNvGrpSpPr>
              <p:nvPr/>
            </p:nvGrpSpPr>
            <p:grpSpPr bwMode="auto">
              <a:xfrm>
                <a:off x="3744" y="1104"/>
                <a:ext cx="371" cy="283"/>
                <a:chOff x="4236" y="485"/>
                <a:chExt cx="607" cy="463"/>
              </a:xfrm>
            </p:grpSpPr>
            <p:sp>
              <p:nvSpPr>
                <p:cNvPr id="50297" name="Oval 45"/>
                <p:cNvSpPr>
                  <a:spLocks noChangeArrowheads="1"/>
                </p:cNvSpPr>
                <p:nvPr/>
              </p:nvSpPr>
              <p:spPr bwMode="auto">
                <a:xfrm>
                  <a:off x="4395" y="485"/>
                  <a:ext cx="282" cy="260"/>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298" name="Oval 46"/>
                <p:cNvSpPr>
                  <a:spLocks noChangeArrowheads="1"/>
                </p:cNvSpPr>
                <p:nvPr/>
              </p:nvSpPr>
              <p:spPr bwMode="auto">
                <a:xfrm>
                  <a:off x="4561" y="587"/>
                  <a:ext cx="282" cy="216"/>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299" name="Oval 47"/>
                <p:cNvSpPr>
                  <a:spLocks noChangeArrowheads="1"/>
                </p:cNvSpPr>
                <p:nvPr/>
              </p:nvSpPr>
              <p:spPr bwMode="auto">
                <a:xfrm>
                  <a:off x="4424" y="666"/>
                  <a:ext cx="232" cy="260"/>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300" name="Oval 48"/>
                <p:cNvSpPr>
                  <a:spLocks noChangeArrowheads="1"/>
                </p:cNvSpPr>
                <p:nvPr/>
              </p:nvSpPr>
              <p:spPr bwMode="auto">
                <a:xfrm>
                  <a:off x="4367" y="709"/>
                  <a:ext cx="253" cy="239"/>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301" name="Oval 49"/>
                <p:cNvSpPr>
                  <a:spLocks noChangeArrowheads="1"/>
                </p:cNvSpPr>
                <p:nvPr/>
              </p:nvSpPr>
              <p:spPr bwMode="auto">
                <a:xfrm>
                  <a:off x="4244" y="565"/>
                  <a:ext cx="217" cy="216"/>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302" name="Oval 50"/>
                <p:cNvSpPr>
                  <a:spLocks noChangeArrowheads="1"/>
                </p:cNvSpPr>
                <p:nvPr/>
              </p:nvSpPr>
              <p:spPr bwMode="auto">
                <a:xfrm>
                  <a:off x="4236" y="695"/>
                  <a:ext cx="253" cy="217"/>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303" name="Oval 51"/>
                <p:cNvSpPr>
                  <a:spLocks noChangeArrowheads="1"/>
                </p:cNvSpPr>
                <p:nvPr/>
              </p:nvSpPr>
              <p:spPr bwMode="auto">
                <a:xfrm>
                  <a:off x="4574" y="744"/>
                  <a:ext cx="217" cy="158"/>
                </a:xfrm>
                <a:prstGeom prst="ellipse">
                  <a:avLst/>
                </a:prstGeom>
                <a:solidFill>
                  <a:srgbClr val="FFFFFF"/>
                </a:solidFill>
                <a:ln w="19050">
                  <a:solidFill>
                    <a:schemeClr val="tx1"/>
                  </a:solidFill>
                  <a:round/>
                  <a:headEnd/>
                  <a:tailEnd/>
                </a:ln>
              </p:spPr>
              <p:txBody>
                <a:bodyPr wrap="none" anchor="ctr"/>
                <a:lstStyle/>
                <a:p>
                  <a:endParaRPr lang="zh-CN" altLang="zh-CN"/>
                </a:p>
              </p:txBody>
            </p:sp>
          </p:grpSp>
          <p:sp>
            <p:nvSpPr>
              <p:cNvPr id="50294" name="AutoShape 52"/>
              <p:cNvSpPr>
                <a:spLocks noChangeArrowheads="1"/>
              </p:cNvSpPr>
              <p:nvPr/>
            </p:nvSpPr>
            <p:spPr bwMode="auto">
              <a:xfrm>
                <a:off x="3264" y="1104"/>
                <a:ext cx="288" cy="2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5400 w 21600"/>
                  <a:gd name="T13" fmla="*/ 5400 h 21600"/>
                  <a:gd name="T14" fmla="*/ 16200 w 21600"/>
                  <a:gd name="T15" fmla="*/ 16200 h 21600"/>
                </a:gdLst>
                <a:ahLst/>
                <a:cxnLst>
                  <a:cxn ang="T8">
                    <a:pos x="T0" y="T1"/>
                  </a:cxn>
                  <a:cxn ang="T9">
                    <a:pos x="T2" y="T3"/>
                  </a:cxn>
                  <a:cxn ang="T10">
                    <a:pos x="T4" y="T5"/>
                  </a:cxn>
                  <a:cxn ang="T11">
                    <a:pos x="T6" y="T7"/>
                  </a:cxn>
                </a:cxnLst>
                <a:rect l="T12" t="T13" r="T14" b="T15"/>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lnTo>
                      <a:pt x="5400" y="5400"/>
                    </a:lnTo>
                    <a:close/>
                  </a:path>
                </a:pathLst>
              </a:custGeom>
              <a:solidFill>
                <a:srgbClr val="008000"/>
              </a:solidFill>
              <a:ln w="19050">
                <a:solidFill>
                  <a:schemeClr val="tx1"/>
                </a:solidFill>
                <a:miter lim="800000"/>
                <a:headEnd/>
                <a:tailEnd/>
              </a:ln>
            </p:spPr>
            <p:txBody>
              <a:bodyPr wrap="none" anchor="ctr"/>
              <a:lstStyle/>
              <a:p>
                <a:endParaRPr lang="zh-CN" altLang="en-US"/>
              </a:p>
            </p:txBody>
          </p:sp>
          <p:sp>
            <p:nvSpPr>
              <p:cNvPr id="50295" name="Line 53"/>
              <p:cNvSpPr>
                <a:spLocks noChangeShapeType="1"/>
              </p:cNvSpPr>
              <p:nvPr/>
            </p:nvSpPr>
            <p:spPr bwMode="auto">
              <a:xfrm>
                <a:off x="3552" y="1248"/>
                <a:ext cx="240" cy="0"/>
              </a:xfrm>
              <a:prstGeom prst="line">
                <a:avLst/>
              </a:prstGeom>
              <a:noFill/>
              <a:ln w="19050">
                <a:solidFill>
                  <a:schemeClr val="tx1"/>
                </a:solidFill>
                <a:round/>
                <a:headEnd/>
                <a:tailEnd/>
              </a:ln>
            </p:spPr>
            <p:txBody>
              <a:bodyPr wrap="none" anchor="ctr"/>
              <a:lstStyle/>
              <a:p>
                <a:endParaRPr lang="zh-CN" altLang="en-US"/>
              </a:p>
            </p:txBody>
          </p:sp>
          <p:sp>
            <p:nvSpPr>
              <p:cNvPr id="50296" name="Freeform 54"/>
              <p:cNvSpPr>
                <a:spLocks/>
              </p:cNvSpPr>
              <p:nvPr/>
            </p:nvSpPr>
            <p:spPr bwMode="auto">
              <a:xfrm>
                <a:off x="3264" y="1392"/>
                <a:ext cx="144" cy="624"/>
              </a:xfrm>
              <a:custGeom>
                <a:avLst/>
                <a:gdLst>
                  <a:gd name="T0" fmla="*/ 144 w 144"/>
                  <a:gd name="T1" fmla="*/ 0 h 624"/>
                  <a:gd name="T2" fmla="*/ 144 w 144"/>
                  <a:gd name="T3" fmla="*/ 624 h 624"/>
                  <a:gd name="T4" fmla="*/ 0 w 144"/>
                  <a:gd name="T5" fmla="*/ 624 h 624"/>
                  <a:gd name="T6" fmla="*/ 0 60000 65536"/>
                  <a:gd name="T7" fmla="*/ 0 60000 65536"/>
                  <a:gd name="T8" fmla="*/ 0 60000 65536"/>
                  <a:gd name="T9" fmla="*/ 0 w 144"/>
                  <a:gd name="T10" fmla="*/ 0 h 624"/>
                  <a:gd name="T11" fmla="*/ 144 w 144"/>
                  <a:gd name="T12" fmla="*/ 624 h 624"/>
                </a:gdLst>
                <a:ahLst/>
                <a:cxnLst>
                  <a:cxn ang="T6">
                    <a:pos x="T0" y="T1"/>
                  </a:cxn>
                  <a:cxn ang="T7">
                    <a:pos x="T2" y="T3"/>
                  </a:cxn>
                  <a:cxn ang="T8">
                    <a:pos x="T4" y="T5"/>
                  </a:cxn>
                </a:cxnLst>
                <a:rect l="T9" t="T10" r="T11" b="T12"/>
                <a:pathLst>
                  <a:path w="144" h="624">
                    <a:moveTo>
                      <a:pt x="144" y="0"/>
                    </a:moveTo>
                    <a:lnTo>
                      <a:pt x="144" y="624"/>
                    </a:lnTo>
                    <a:lnTo>
                      <a:pt x="0" y="624"/>
                    </a:lnTo>
                  </a:path>
                </a:pathLst>
              </a:custGeom>
              <a:noFill/>
              <a:ln w="19050">
                <a:solidFill>
                  <a:schemeClr val="tx1"/>
                </a:solidFill>
                <a:round/>
                <a:headEnd/>
                <a:tailEnd/>
              </a:ln>
            </p:spPr>
            <p:txBody>
              <a:bodyPr wrap="none" anchor="ctr"/>
              <a:lstStyle/>
              <a:p>
                <a:endParaRPr lang="zh-CN" altLang="en-US"/>
              </a:p>
            </p:txBody>
          </p:sp>
        </p:grpSp>
        <p:grpSp>
          <p:nvGrpSpPr>
            <p:cNvPr id="17" name="Group 55"/>
            <p:cNvGrpSpPr>
              <a:grpSpLocks/>
            </p:cNvGrpSpPr>
            <p:nvPr/>
          </p:nvGrpSpPr>
          <p:grpSpPr bwMode="auto">
            <a:xfrm>
              <a:off x="2070" y="2436"/>
              <a:ext cx="988" cy="1344"/>
              <a:chOff x="1056" y="2160"/>
              <a:chExt cx="912" cy="1344"/>
            </a:xfrm>
          </p:grpSpPr>
          <p:sp>
            <p:nvSpPr>
              <p:cNvPr id="50282" name="Line 56"/>
              <p:cNvSpPr>
                <a:spLocks noChangeShapeType="1"/>
              </p:cNvSpPr>
              <p:nvPr/>
            </p:nvSpPr>
            <p:spPr bwMode="auto">
              <a:xfrm>
                <a:off x="1776" y="2160"/>
                <a:ext cx="0" cy="480"/>
              </a:xfrm>
              <a:prstGeom prst="line">
                <a:avLst/>
              </a:prstGeom>
              <a:noFill/>
              <a:ln w="19050">
                <a:solidFill>
                  <a:schemeClr val="tx1"/>
                </a:solidFill>
                <a:round/>
                <a:headEnd/>
                <a:tailEnd/>
              </a:ln>
            </p:spPr>
            <p:txBody>
              <a:bodyPr wrap="none" anchor="ctr"/>
              <a:lstStyle/>
              <a:p>
                <a:endParaRPr lang="zh-CN" altLang="en-US"/>
              </a:p>
            </p:txBody>
          </p:sp>
          <p:sp>
            <p:nvSpPr>
              <p:cNvPr id="50283" name="AutoShape 57"/>
              <p:cNvSpPr>
                <a:spLocks noChangeArrowheads="1"/>
              </p:cNvSpPr>
              <p:nvPr/>
            </p:nvSpPr>
            <p:spPr bwMode="auto">
              <a:xfrm>
                <a:off x="1632" y="2256"/>
                <a:ext cx="288" cy="2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5400 w 21600"/>
                  <a:gd name="T13" fmla="*/ 5400 h 21600"/>
                  <a:gd name="T14" fmla="*/ 16200 w 21600"/>
                  <a:gd name="T15" fmla="*/ 16200 h 21600"/>
                </a:gdLst>
                <a:ahLst/>
                <a:cxnLst>
                  <a:cxn ang="T8">
                    <a:pos x="T0" y="T1"/>
                  </a:cxn>
                  <a:cxn ang="T9">
                    <a:pos x="T2" y="T3"/>
                  </a:cxn>
                  <a:cxn ang="T10">
                    <a:pos x="T4" y="T5"/>
                  </a:cxn>
                  <a:cxn ang="T11">
                    <a:pos x="T6" y="T7"/>
                  </a:cxn>
                </a:cxnLst>
                <a:rect l="T12" t="T13" r="T14" b="T15"/>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lnTo>
                      <a:pt x="5400" y="5400"/>
                    </a:lnTo>
                    <a:close/>
                  </a:path>
                </a:pathLst>
              </a:custGeom>
              <a:solidFill>
                <a:srgbClr val="008000"/>
              </a:solidFill>
              <a:ln w="19050">
                <a:solidFill>
                  <a:schemeClr val="tx1"/>
                </a:solidFill>
                <a:miter lim="800000"/>
                <a:headEnd/>
                <a:tailEnd/>
              </a:ln>
            </p:spPr>
            <p:txBody>
              <a:bodyPr wrap="none" anchor="ctr"/>
              <a:lstStyle/>
              <a:p>
                <a:endParaRPr lang="zh-CN" altLang="en-US"/>
              </a:p>
            </p:txBody>
          </p:sp>
          <p:sp useBgFill="1">
            <p:nvSpPr>
              <p:cNvPr id="50284" name="Oval 58"/>
              <p:cNvSpPr>
                <a:spLocks noChangeArrowheads="1"/>
              </p:cNvSpPr>
              <p:nvPr/>
            </p:nvSpPr>
            <p:spPr bwMode="auto">
              <a:xfrm>
                <a:off x="1632" y="2640"/>
                <a:ext cx="288" cy="288"/>
              </a:xfrm>
              <a:prstGeom prst="ellipse">
                <a:avLst/>
              </a:prstGeom>
              <a:ln w="19050">
                <a:solidFill>
                  <a:schemeClr val="tx1"/>
                </a:solidFill>
                <a:round/>
                <a:headEnd/>
                <a:tailEnd/>
              </a:ln>
            </p:spPr>
            <p:txBody>
              <a:bodyPr wrap="none" anchor="ctr"/>
              <a:lstStyle/>
              <a:p>
                <a:endParaRPr lang="zh-CN" altLang="zh-CN"/>
              </a:p>
            </p:txBody>
          </p:sp>
          <p:grpSp>
            <p:nvGrpSpPr>
              <p:cNvPr id="18" name="Group 59"/>
              <p:cNvGrpSpPr>
                <a:grpSpLocks/>
              </p:cNvGrpSpPr>
              <p:nvPr/>
            </p:nvGrpSpPr>
            <p:grpSpPr bwMode="auto">
              <a:xfrm>
                <a:off x="1056" y="2640"/>
                <a:ext cx="384" cy="384"/>
                <a:chOff x="1584" y="1104"/>
                <a:chExt cx="384" cy="384"/>
              </a:xfrm>
            </p:grpSpPr>
            <p:sp>
              <p:nvSpPr>
                <p:cNvPr id="50291" name="AutoShape 60"/>
                <p:cNvSpPr>
                  <a:spLocks noChangeArrowheads="1"/>
                </p:cNvSpPr>
                <p:nvPr/>
              </p:nvSpPr>
              <p:spPr bwMode="auto">
                <a:xfrm>
                  <a:off x="1632" y="1104"/>
                  <a:ext cx="288" cy="230"/>
                </a:xfrm>
                <a:prstGeom prst="roundRect">
                  <a:avLst>
                    <a:gd name="adj" fmla="val 16667"/>
                  </a:avLst>
                </a:prstGeom>
                <a:solidFill>
                  <a:srgbClr val="CC00CC"/>
                </a:solidFill>
                <a:ln w="19050">
                  <a:solidFill>
                    <a:schemeClr val="tx1"/>
                  </a:solidFill>
                  <a:round/>
                  <a:headEnd/>
                  <a:tailEnd/>
                </a:ln>
              </p:spPr>
              <p:txBody>
                <a:bodyPr wrap="none" anchor="ctr"/>
                <a:lstStyle/>
                <a:p>
                  <a:endParaRPr lang="zh-CN" altLang="zh-CN"/>
                </a:p>
              </p:txBody>
            </p:sp>
            <p:sp>
              <p:nvSpPr>
                <p:cNvPr id="50292" name="Rectangle 61"/>
                <p:cNvSpPr>
                  <a:spLocks noChangeArrowheads="1"/>
                </p:cNvSpPr>
                <p:nvPr/>
              </p:nvSpPr>
              <p:spPr bwMode="auto">
                <a:xfrm>
                  <a:off x="1584" y="1392"/>
                  <a:ext cx="384" cy="96"/>
                </a:xfrm>
                <a:prstGeom prst="rect">
                  <a:avLst/>
                </a:prstGeom>
                <a:solidFill>
                  <a:srgbClr val="CC00CC"/>
                </a:solidFill>
                <a:ln w="19050">
                  <a:solidFill>
                    <a:schemeClr val="tx1"/>
                  </a:solidFill>
                  <a:miter lim="800000"/>
                  <a:headEnd/>
                  <a:tailEnd/>
                </a:ln>
              </p:spPr>
              <p:txBody>
                <a:bodyPr wrap="none" anchor="ctr"/>
                <a:lstStyle/>
                <a:p>
                  <a:endParaRPr lang="zh-CN" altLang="zh-CN"/>
                </a:p>
              </p:txBody>
            </p:sp>
          </p:grpSp>
          <p:grpSp>
            <p:nvGrpSpPr>
              <p:cNvPr id="19" name="Group 62"/>
              <p:cNvGrpSpPr>
                <a:grpSpLocks/>
              </p:cNvGrpSpPr>
              <p:nvPr/>
            </p:nvGrpSpPr>
            <p:grpSpPr bwMode="auto">
              <a:xfrm>
                <a:off x="1584" y="3120"/>
                <a:ext cx="384" cy="384"/>
                <a:chOff x="1584" y="1104"/>
                <a:chExt cx="384" cy="384"/>
              </a:xfrm>
            </p:grpSpPr>
            <p:sp>
              <p:nvSpPr>
                <p:cNvPr id="50289" name="AutoShape 63"/>
                <p:cNvSpPr>
                  <a:spLocks noChangeArrowheads="1"/>
                </p:cNvSpPr>
                <p:nvPr/>
              </p:nvSpPr>
              <p:spPr bwMode="auto">
                <a:xfrm>
                  <a:off x="1632" y="1104"/>
                  <a:ext cx="288" cy="230"/>
                </a:xfrm>
                <a:prstGeom prst="roundRect">
                  <a:avLst>
                    <a:gd name="adj" fmla="val 16667"/>
                  </a:avLst>
                </a:prstGeom>
                <a:solidFill>
                  <a:srgbClr val="CC00CC"/>
                </a:solidFill>
                <a:ln w="19050">
                  <a:solidFill>
                    <a:schemeClr val="tx1"/>
                  </a:solidFill>
                  <a:round/>
                  <a:headEnd/>
                  <a:tailEnd/>
                </a:ln>
              </p:spPr>
              <p:txBody>
                <a:bodyPr wrap="none" anchor="ctr"/>
                <a:lstStyle/>
                <a:p>
                  <a:endParaRPr lang="zh-CN" altLang="zh-CN"/>
                </a:p>
              </p:txBody>
            </p:sp>
            <p:sp>
              <p:nvSpPr>
                <p:cNvPr id="50290" name="Rectangle 64"/>
                <p:cNvSpPr>
                  <a:spLocks noChangeArrowheads="1"/>
                </p:cNvSpPr>
                <p:nvPr/>
              </p:nvSpPr>
              <p:spPr bwMode="auto">
                <a:xfrm>
                  <a:off x="1584" y="1392"/>
                  <a:ext cx="384" cy="96"/>
                </a:xfrm>
                <a:prstGeom prst="rect">
                  <a:avLst/>
                </a:prstGeom>
                <a:solidFill>
                  <a:srgbClr val="CC00CC"/>
                </a:solidFill>
                <a:ln w="19050">
                  <a:solidFill>
                    <a:schemeClr val="tx1"/>
                  </a:solidFill>
                  <a:miter lim="800000"/>
                  <a:headEnd/>
                  <a:tailEnd/>
                </a:ln>
              </p:spPr>
              <p:txBody>
                <a:bodyPr wrap="none" anchor="ctr"/>
                <a:lstStyle/>
                <a:p>
                  <a:endParaRPr lang="zh-CN" altLang="zh-CN"/>
                </a:p>
              </p:txBody>
            </p:sp>
          </p:grpSp>
          <p:sp>
            <p:nvSpPr>
              <p:cNvPr id="50287" name="Line 65"/>
              <p:cNvSpPr>
                <a:spLocks noChangeShapeType="1"/>
              </p:cNvSpPr>
              <p:nvPr/>
            </p:nvSpPr>
            <p:spPr bwMode="auto">
              <a:xfrm>
                <a:off x="1776" y="2928"/>
                <a:ext cx="0" cy="192"/>
              </a:xfrm>
              <a:prstGeom prst="line">
                <a:avLst/>
              </a:prstGeom>
              <a:noFill/>
              <a:ln w="19050">
                <a:solidFill>
                  <a:schemeClr val="tx1"/>
                </a:solidFill>
                <a:round/>
                <a:headEnd/>
                <a:tailEnd/>
              </a:ln>
            </p:spPr>
            <p:txBody>
              <a:bodyPr wrap="none" anchor="ctr"/>
              <a:lstStyle/>
              <a:p>
                <a:endParaRPr lang="zh-CN" altLang="en-US"/>
              </a:p>
            </p:txBody>
          </p:sp>
          <p:sp>
            <p:nvSpPr>
              <p:cNvPr id="50288" name="Line 66"/>
              <p:cNvSpPr>
                <a:spLocks noChangeShapeType="1"/>
              </p:cNvSpPr>
              <p:nvPr/>
            </p:nvSpPr>
            <p:spPr bwMode="auto">
              <a:xfrm flipH="1">
                <a:off x="1392" y="2784"/>
                <a:ext cx="240" cy="0"/>
              </a:xfrm>
              <a:prstGeom prst="line">
                <a:avLst/>
              </a:prstGeom>
              <a:noFill/>
              <a:ln w="19050">
                <a:solidFill>
                  <a:schemeClr val="tx1"/>
                </a:solidFill>
                <a:round/>
                <a:headEnd/>
                <a:tailEnd/>
              </a:ln>
            </p:spPr>
            <p:txBody>
              <a:bodyPr wrap="none" anchor="ctr"/>
              <a:lstStyle/>
              <a:p>
                <a:endParaRPr lang="zh-CN" altLang="en-US"/>
              </a:p>
            </p:txBody>
          </p:sp>
        </p:grpSp>
        <p:grpSp>
          <p:nvGrpSpPr>
            <p:cNvPr id="20" name="Group 67"/>
            <p:cNvGrpSpPr>
              <a:grpSpLocks/>
            </p:cNvGrpSpPr>
            <p:nvPr/>
          </p:nvGrpSpPr>
          <p:grpSpPr bwMode="auto">
            <a:xfrm>
              <a:off x="3006" y="2916"/>
              <a:ext cx="2430" cy="288"/>
              <a:chOff x="1920" y="2640"/>
              <a:chExt cx="2243" cy="288"/>
            </a:xfrm>
          </p:grpSpPr>
          <p:sp>
            <p:nvSpPr>
              <p:cNvPr id="50272" name="Line 68"/>
              <p:cNvSpPr>
                <a:spLocks noChangeShapeType="1"/>
              </p:cNvSpPr>
              <p:nvPr/>
            </p:nvSpPr>
            <p:spPr bwMode="auto">
              <a:xfrm>
                <a:off x="1920" y="2784"/>
                <a:ext cx="1920" cy="0"/>
              </a:xfrm>
              <a:prstGeom prst="line">
                <a:avLst/>
              </a:prstGeom>
              <a:noFill/>
              <a:ln w="19050">
                <a:solidFill>
                  <a:schemeClr val="tx1"/>
                </a:solidFill>
                <a:round/>
                <a:headEnd/>
                <a:tailEnd/>
              </a:ln>
            </p:spPr>
            <p:txBody>
              <a:bodyPr wrap="none" anchor="ctr"/>
              <a:lstStyle/>
              <a:p>
                <a:endParaRPr lang="zh-CN" altLang="en-US"/>
              </a:p>
            </p:txBody>
          </p:sp>
          <p:sp>
            <p:nvSpPr>
              <p:cNvPr id="50273" name="AutoShape 69"/>
              <p:cNvSpPr>
                <a:spLocks noChangeArrowheads="1"/>
              </p:cNvSpPr>
              <p:nvPr/>
            </p:nvSpPr>
            <p:spPr bwMode="auto">
              <a:xfrm>
                <a:off x="2976" y="2640"/>
                <a:ext cx="288" cy="2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5400 w 21600"/>
                  <a:gd name="T13" fmla="*/ 5400 h 21600"/>
                  <a:gd name="T14" fmla="*/ 16200 w 21600"/>
                  <a:gd name="T15" fmla="*/ 16200 h 21600"/>
                </a:gdLst>
                <a:ahLst/>
                <a:cxnLst>
                  <a:cxn ang="T8">
                    <a:pos x="T0" y="T1"/>
                  </a:cxn>
                  <a:cxn ang="T9">
                    <a:pos x="T2" y="T3"/>
                  </a:cxn>
                  <a:cxn ang="T10">
                    <a:pos x="T4" y="T5"/>
                  </a:cxn>
                  <a:cxn ang="T11">
                    <a:pos x="T6" y="T7"/>
                  </a:cxn>
                </a:cxnLst>
                <a:rect l="T12" t="T13" r="T14" b="T15"/>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lnTo>
                      <a:pt x="5400" y="5400"/>
                    </a:lnTo>
                    <a:close/>
                  </a:path>
                </a:pathLst>
              </a:custGeom>
              <a:solidFill>
                <a:srgbClr val="008000"/>
              </a:solidFill>
              <a:ln w="19050">
                <a:solidFill>
                  <a:schemeClr val="tx1"/>
                </a:solidFill>
                <a:miter lim="800000"/>
                <a:headEnd/>
                <a:tailEnd/>
              </a:ln>
            </p:spPr>
            <p:txBody>
              <a:bodyPr wrap="none" anchor="ctr"/>
              <a:lstStyle/>
              <a:p>
                <a:endParaRPr lang="zh-CN" altLang="en-US"/>
              </a:p>
            </p:txBody>
          </p:sp>
          <p:grpSp>
            <p:nvGrpSpPr>
              <p:cNvPr id="21" name="Group 70"/>
              <p:cNvGrpSpPr>
                <a:grpSpLocks/>
              </p:cNvGrpSpPr>
              <p:nvPr/>
            </p:nvGrpSpPr>
            <p:grpSpPr bwMode="auto">
              <a:xfrm>
                <a:off x="3792" y="2640"/>
                <a:ext cx="371" cy="283"/>
                <a:chOff x="4236" y="485"/>
                <a:chExt cx="607" cy="463"/>
              </a:xfrm>
            </p:grpSpPr>
            <p:sp>
              <p:nvSpPr>
                <p:cNvPr id="50275" name="Oval 71"/>
                <p:cNvSpPr>
                  <a:spLocks noChangeArrowheads="1"/>
                </p:cNvSpPr>
                <p:nvPr/>
              </p:nvSpPr>
              <p:spPr bwMode="auto">
                <a:xfrm>
                  <a:off x="4395" y="485"/>
                  <a:ext cx="282" cy="260"/>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276" name="Oval 72"/>
                <p:cNvSpPr>
                  <a:spLocks noChangeArrowheads="1"/>
                </p:cNvSpPr>
                <p:nvPr/>
              </p:nvSpPr>
              <p:spPr bwMode="auto">
                <a:xfrm>
                  <a:off x="4561" y="587"/>
                  <a:ext cx="282" cy="216"/>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277" name="Oval 73"/>
                <p:cNvSpPr>
                  <a:spLocks noChangeArrowheads="1"/>
                </p:cNvSpPr>
                <p:nvPr/>
              </p:nvSpPr>
              <p:spPr bwMode="auto">
                <a:xfrm>
                  <a:off x="4424" y="666"/>
                  <a:ext cx="232" cy="260"/>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278" name="Oval 74"/>
                <p:cNvSpPr>
                  <a:spLocks noChangeArrowheads="1"/>
                </p:cNvSpPr>
                <p:nvPr/>
              </p:nvSpPr>
              <p:spPr bwMode="auto">
                <a:xfrm>
                  <a:off x="4367" y="709"/>
                  <a:ext cx="253" cy="239"/>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279" name="Oval 75"/>
                <p:cNvSpPr>
                  <a:spLocks noChangeArrowheads="1"/>
                </p:cNvSpPr>
                <p:nvPr/>
              </p:nvSpPr>
              <p:spPr bwMode="auto">
                <a:xfrm>
                  <a:off x="4244" y="565"/>
                  <a:ext cx="217" cy="216"/>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280" name="Oval 76"/>
                <p:cNvSpPr>
                  <a:spLocks noChangeArrowheads="1"/>
                </p:cNvSpPr>
                <p:nvPr/>
              </p:nvSpPr>
              <p:spPr bwMode="auto">
                <a:xfrm>
                  <a:off x="4236" y="695"/>
                  <a:ext cx="253" cy="217"/>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281" name="Oval 77"/>
                <p:cNvSpPr>
                  <a:spLocks noChangeArrowheads="1"/>
                </p:cNvSpPr>
                <p:nvPr/>
              </p:nvSpPr>
              <p:spPr bwMode="auto">
                <a:xfrm>
                  <a:off x="4574" y="744"/>
                  <a:ext cx="217" cy="158"/>
                </a:xfrm>
                <a:prstGeom prst="ellipse">
                  <a:avLst/>
                </a:prstGeom>
                <a:solidFill>
                  <a:srgbClr val="FFFFFF"/>
                </a:solidFill>
                <a:ln w="19050">
                  <a:solidFill>
                    <a:schemeClr val="tx1"/>
                  </a:solidFill>
                  <a:round/>
                  <a:headEnd/>
                  <a:tailEnd/>
                </a:ln>
              </p:spPr>
              <p:txBody>
                <a:bodyPr wrap="none" anchor="ctr"/>
                <a:lstStyle/>
                <a:p>
                  <a:endParaRPr lang="zh-CN" altLang="zh-CN"/>
                </a:p>
              </p:txBody>
            </p:sp>
          </p:grpSp>
        </p:grpSp>
        <p:grpSp>
          <p:nvGrpSpPr>
            <p:cNvPr id="22" name="Group 78"/>
            <p:cNvGrpSpPr>
              <a:grpSpLocks/>
            </p:cNvGrpSpPr>
            <p:nvPr/>
          </p:nvGrpSpPr>
          <p:grpSpPr bwMode="auto">
            <a:xfrm>
              <a:off x="1446" y="3156"/>
              <a:ext cx="624" cy="619"/>
              <a:chOff x="480" y="2880"/>
              <a:chExt cx="576" cy="619"/>
            </a:xfrm>
          </p:grpSpPr>
          <p:grpSp>
            <p:nvGrpSpPr>
              <p:cNvPr id="23" name="Group 79"/>
              <p:cNvGrpSpPr>
                <a:grpSpLocks/>
              </p:cNvGrpSpPr>
              <p:nvPr/>
            </p:nvGrpSpPr>
            <p:grpSpPr bwMode="auto">
              <a:xfrm>
                <a:off x="480" y="2880"/>
                <a:ext cx="432" cy="144"/>
                <a:chOff x="480" y="2880"/>
                <a:chExt cx="432" cy="144"/>
              </a:xfrm>
            </p:grpSpPr>
            <p:sp>
              <p:nvSpPr>
                <p:cNvPr id="50267" name="AutoShape 80"/>
                <p:cNvSpPr>
                  <a:spLocks noChangeArrowheads="1"/>
                </p:cNvSpPr>
                <p:nvPr/>
              </p:nvSpPr>
              <p:spPr bwMode="auto">
                <a:xfrm>
                  <a:off x="480" y="2880"/>
                  <a:ext cx="432" cy="144"/>
                </a:xfrm>
                <a:prstGeom prst="roundRect">
                  <a:avLst>
                    <a:gd name="adj" fmla="val 22222"/>
                  </a:avLst>
                </a:prstGeom>
                <a:solidFill>
                  <a:srgbClr val="FE7F00"/>
                </a:solidFill>
                <a:ln w="19050">
                  <a:solidFill>
                    <a:schemeClr val="tx1"/>
                  </a:solidFill>
                  <a:round/>
                  <a:headEnd/>
                  <a:tailEnd/>
                </a:ln>
              </p:spPr>
              <p:txBody>
                <a:bodyPr wrap="none" anchor="ctr"/>
                <a:lstStyle/>
                <a:p>
                  <a:endParaRPr lang="zh-CN" altLang="zh-CN"/>
                </a:p>
              </p:txBody>
            </p:sp>
            <p:sp>
              <p:nvSpPr>
                <p:cNvPr id="50268" name="Oval 81"/>
                <p:cNvSpPr>
                  <a:spLocks noChangeArrowheads="1"/>
                </p:cNvSpPr>
                <p:nvPr/>
              </p:nvSpPr>
              <p:spPr bwMode="auto">
                <a:xfrm>
                  <a:off x="528" y="2928"/>
                  <a:ext cx="48" cy="48"/>
                </a:xfrm>
                <a:prstGeom prst="ellipse">
                  <a:avLst/>
                </a:prstGeom>
                <a:solidFill>
                  <a:schemeClr val="tx2"/>
                </a:solidFill>
                <a:ln w="19050">
                  <a:solidFill>
                    <a:schemeClr val="tx1"/>
                  </a:solidFill>
                  <a:round/>
                  <a:headEnd/>
                  <a:tailEnd/>
                </a:ln>
              </p:spPr>
              <p:txBody>
                <a:bodyPr wrap="none" anchor="ctr"/>
                <a:lstStyle/>
                <a:p>
                  <a:endParaRPr lang="zh-CN" altLang="zh-CN"/>
                </a:p>
              </p:txBody>
            </p:sp>
            <p:sp>
              <p:nvSpPr>
                <p:cNvPr id="50269" name="Oval 82"/>
                <p:cNvSpPr>
                  <a:spLocks noChangeArrowheads="1"/>
                </p:cNvSpPr>
                <p:nvPr/>
              </p:nvSpPr>
              <p:spPr bwMode="auto">
                <a:xfrm>
                  <a:off x="624" y="2928"/>
                  <a:ext cx="48" cy="48"/>
                </a:xfrm>
                <a:prstGeom prst="ellipse">
                  <a:avLst/>
                </a:prstGeom>
                <a:solidFill>
                  <a:schemeClr val="tx2"/>
                </a:solidFill>
                <a:ln w="19050">
                  <a:solidFill>
                    <a:schemeClr val="tx1"/>
                  </a:solidFill>
                  <a:round/>
                  <a:headEnd/>
                  <a:tailEnd/>
                </a:ln>
              </p:spPr>
              <p:txBody>
                <a:bodyPr wrap="none" anchor="ctr"/>
                <a:lstStyle/>
                <a:p>
                  <a:endParaRPr lang="zh-CN" altLang="zh-CN"/>
                </a:p>
              </p:txBody>
            </p:sp>
            <p:sp>
              <p:nvSpPr>
                <p:cNvPr id="50270" name="Oval 83"/>
                <p:cNvSpPr>
                  <a:spLocks noChangeArrowheads="1"/>
                </p:cNvSpPr>
                <p:nvPr/>
              </p:nvSpPr>
              <p:spPr bwMode="auto">
                <a:xfrm>
                  <a:off x="720" y="2928"/>
                  <a:ext cx="48" cy="48"/>
                </a:xfrm>
                <a:prstGeom prst="ellipse">
                  <a:avLst/>
                </a:prstGeom>
                <a:solidFill>
                  <a:schemeClr val="tx2"/>
                </a:solidFill>
                <a:ln w="19050">
                  <a:solidFill>
                    <a:schemeClr val="tx1"/>
                  </a:solidFill>
                  <a:round/>
                  <a:headEnd/>
                  <a:tailEnd/>
                </a:ln>
              </p:spPr>
              <p:txBody>
                <a:bodyPr wrap="none" anchor="ctr"/>
                <a:lstStyle/>
                <a:p>
                  <a:endParaRPr lang="zh-CN" altLang="zh-CN"/>
                </a:p>
              </p:txBody>
            </p:sp>
            <p:sp>
              <p:nvSpPr>
                <p:cNvPr id="50271" name="Oval 84"/>
                <p:cNvSpPr>
                  <a:spLocks noChangeArrowheads="1"/>
                </p:cNvSpPr>
                <p:nvPr/>
              </p:nvSpPr>
              <p:spPr bwMode="auto">
                <a:xfrm>
                  <a:off x="816" y="2928"/>
                  <a:ext cx="48" cy="48"/>
                </a:xfrm>
                <a:prstGeom prst="ellipse">
                  <a:avLst/>
                </a:prstGeom>
                <a:solidFill>
                  <a:schemeClr val="tx2"/>
                </a:solidFill>
                <a:ln w="19050">
                  <a:solidFill>
                    <a:schemeClr val="tx1"/>
                  </a:solidFill>
                  <a:round/>
                  <a:headEnd/>
                  <a:tailEnd/>
                </a:ln>
              </p:spPr>
              <p:txBody>
                <a:bodyPr wrap="none" anchor="ctr"/>
                <a:lstStyle/>
                <a:p>
                  <a:endParaRPr lang="zh-CN" altLang="zh-CN"/>
                </a:p>
              </p:txBody>
            </p:sp>
          </p:grpSp>
          <p:grpSp>
            <p:nvGrpSpPr>
              <p:cNvPr id="24" name="Group 85"/>
              <p:cNvGrpSpPr>
                <a:grpSpLocks/>
              </p:cNvGrpSpPr>
              <p:nvPr/>
            </p:nvGrpSpPr>
            <p:grpSpPr bwMode="auto">
              <a:xfrm>
                <a:off x="528" y="3216"/>
                <a:ext cx="371" cy="283"/>
                <a:chOff x="4236" y="485"/>
                <a:chExt cx="607" cy="463"/>
              </a:xfrm>
            </p:grpSpPr>
            <p:sp>
              <p:nvSpPr>
                <p:cNvPr id="50260" name="Oval 86"/>
                <p:cNvSpPr>
                  <a:spLocks noChangeArrowheads="1"/>
                </p:cNvSpPr>
                <p:nvPr/>
              </p:nvSpPr>
              <p:spPr bwMode="auto">
                <a:xfrm>
                  <a:off x="4395" y="485"/>
                  <a:ext cx="282" cy="260"/>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261" name="Oval 87"/>
                <p:cNvSpPr>
                  <a:spLocks noChangeArrowheads="1"/>
                </p:cNvSpPr>
                <p:nvPr/>
              </p:nvSpPr>
              <p:spPr bwMode="auto">
                <a:xfrm>
                  <a:off x="4561" y="587"/>
                  <a:ext cx="282" cy="216"/>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262" name="Oval 88"/>
                <p:cNvSpPr>
                  <a:spLocks noChangeArrowheads="1"/>
                </p:cNvSpPr>
                <p:nvPr/>
              </p:nvSpPr>
              <p:spPr bwMode="auto">
                <a:xfrm>
                  <a:off x="4424" y="666"/>
                  <a:ext cx="232" cy="260"/>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263" name="Oval 89"/>
                <p:cNvSpPr>
                  <a:spLocks noChangeArrowheads="1"/>
                </p:cNvSpPr>
                <p:nvPr/>
              </p:nvSpPr>
              <p:spPr bwMode="auto">
                <a:xfrm>
                  <a:off x="4367" y="709"/>
                  <a:ext cx="253" cy="239"/>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264" name="Oval 90"/>
                <p:cNvSpPr>
                  <a:spLocks noChangeArrowheads="1"/>
                </p:cNvSpPr>
                <p:nvPr/>
              </p:nvSpPr>
              <p:spPr bwMode="auto">
                <a:xfrm>
                  <a:off x="4244" y="565"/>
                  <a:ext cx="217" cy="216"/>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265" name="Oval 91"/>
                <p:cNvSpPr>
                  <a:spLocks noChangeArrowheads="1"/>
                </p:cNvSpPr>
                <p:nvPr/>
              </p:nvSpPr>
              <p:spPr bwMode="auto">
                <a:xfrm>
                  <a:off x="4236" y="695"/>
                  <a:ext cx="253" cy="217"/>
                </a:xfrm>
                <a:prstGeom prst="ellipse">
                  <a:avLst/>
                </a:prstGeom>
                <a:solidFill>
                  <a:srgbClr val="FFFFFF"/>
                </a:solidFill>
                <a:ln w="19050">
                  <a:solidFill>
                    <a:schemeClr val="tx1"/>
                  </a:solidFill>
                  <a:round/>
                  <a:headEnd/>
                  <a:tailEnd/>
                </a:ln>
              </p:spPr>
              <p:txBody>
                <a:bodyPr wrap="none" anchor="ctr"/>
                <a:lstStyle/>
                <a:p>
                  <a:endParaRPr lang="zh-CN" altLang="zh-CN"/>
                </a:p>
              </p:txBody>
            </p:sp>
            <p:sp>
              <p:nvSpPr>
                <p:cNvPr id="50266" name="Oval 92"/>
                <p:cNvSpPr>
                  <a:spLocks noChangeArrowheads="1"/>
                </p:cNvSpPr>
                <p:nvPr/>
              </p:nvSpPr>
              <p:spPr bwMode="auto">
                <a:xfrm>
                  <a:off x="4574" y="744"/>
                  <a:ext cx="217" cy="158"/>
                </a:xfrm>
                <a:prstGeom prst="ellipse">
                  <a:avLst/>
                </a:prstGeom>
                <a:solidFill>
                  <a:srgbClr val="FFFFFF"/>
                </a:solidFill>
                <a:ln w="19050">
                  <a:solidFill>
                    <a:schemeClr val="tx1"/>
                  </a:solidFill>
                  <a:round/>
                  <a:headEnd/>
                  <a:tailEnd/>
                </a:ln>
              </p:spPr>
              <p:txBody>
                <a:bodyPr wrap="none" anchor="ctr"/>
                <a:lstStyle/>
                <a:p>
                  <a:endParaRPr lang="zh-CN" altLang="zh-CN"/>
                </a:p>
              </p:txBody>
            </p:sp>
          </p:grpSp>
          <p:sp>
            <p:nvSpPr>
              <p:cNvPr id="50258" name="Line 93"/>
              <p:cNvSpPr>
                <a:spLocks noChangeShapeType="1"/>
              </p:cNvSpPr>
              <p:nvPr/>
            </p:nvSpPr>
            <p:spPr bwMode="auto">
              <a:xfrm>
                <a:off x="720" y="3024"/>
                <a:ext cx="0" cy="192"/>
              </a:xfrm>
              <a:prstGeom prst="line">
                <a:avLst/>
              </a:prstGeom>
              <a:noFill/>
              <a:ln w="19050">
                <a:solidFill>
                  <a:schemeClr val="tx1"/>
                </a:solidFill>
                <a:round/>
                <a:headEnd/>
                <a:tailEnd/>
              </a:ln>
            </p:spPr>
            <p:txBody>
              <a:bodyPr wrap="none" anchor="ctr"/>
              <a:lstStyle/>
              <a:p>
                <a:endParaRPr lang="zh-CN" altLang="en-US"/>
              </a:p>
            </p:txBody>
          </p:sp>
          <p:sp>
            <p:nvSpPr>
              <p:cNvPr id="50259" name="Line 94"/>
              <p:cNvSpPr>
                <a:spLocks noChangeShapeType="1"/>
              </p:cNvSpPr>
              <p:nvPr/>
            </p:nvSpPr>
            <p:spPr bwMode="auto">
              <a:xfrm flipH="1">
                <a:off x="912" y="2976"/>
                <a:ext cx="144" cy="0"/>
              </a:xfrm>
              <a:prstGeom prst="line">
                <a:avLst/>
              </a:prstGeom>
              <a:noFill/>
              <a:ln w="19050">
                <a:solidFill>
                  <a:schemeClr val="tx1"/>
                </a:solidFill>
                <a:round/>
                <a:headEnd/>
                <a:tailEnd/>
              </a:ln>
            </p:spPr>
            <p:txBody>
              <a:bodyPr wrap="none" anchor="ctr"/>
              <a:lstStyle/>
              <a:p>
                <a:endParaRPr lang="zh-CN" altLang="en-US"/>
              </a:p>
            </p:txBody>
          </p:sp>
        </p:grpSp>
        <p:grpSp>
          <p:nvGrpSpPr>
            <p:cNvPr id="25" name="Group 95"/>
            <p:cNvGrpSpPr>
              <a:grpSpLocks/>
            </p:cNvGrpSpPr>
            <p:nvPr/>
          </p:nvGrpSpPr>
          <p:grpSpPr bwMode="auto">
            <a:xfrm>
              <a:off x="1446" y="1524"/>
              <a:ext cx="312" cy="192"/>
              <a:chOff x="576" y="1680"/>
              <a:chExt cx="288" cy="192"/>
            </a:xfrm>
          </p:grpSpPr>
          <p:sp>
            <p:nvSpPr>
              <p:cNvPr id="50254" name="AutoShape 96"/>
              <p:cNvSpPr>
                <a:spLocks noChangeArrowheads="1"/>
              </p:cNvSpPr>
              <p:nvPr/>
            </p:nvSpPr>
            <p:spPr bwMode="auto">
              <a:xfrm>
                <a:off x="624" y="1728"/>
                <a:ext cx="192" cy="144"/>
              </a:xfrm>
              <a:prstGeom prst="roundRect">
                <a:avLst>
                  <a:gd name="adj" fmla="val 16667"/>
                </a:avLst>
              </a:prstGeom>
              <a:solidFill>
                <a:srgbClr val="FE7F00"/>
              </a:solidFill>
              <a:ln w="19050">
                <a:solidFill>
                  <a:schemeClr val="tx1"/>
                </a:solidFill>
                <a:round/>
                <a:headEnd/>
                <a:tailEnd/>
              </a:ln>
            </p:spPr>
            <p:txBody>
              <a:bodyPr wrap="none" anchor="ctr"/>
              <a:lstStyle/>
              <a:p>
                <a:endParaRPr lang="zh-CN" altLang="zh-CN"/>
              </a:p>
            </p:txBody>
          </p:sp>
          <p:sp>
            <p:nvSpPr>
              <p:cNvPr id="50255" name="Freeform 97"/>
              <p:cNvSpPr>
                <a:spLocks/>
              </p:cNvSpPr>
              <p:nvPr/>
            </p:nvSpPr>
            <p:spPr bwMode="auto">
              <a:xfrm>
                <a:off x="576" y="1680"/>
                <a:ext cx="288" cy="96"/>
              </a:xfrm>
              <a:custGeom>
                <a:avLst/>
                <a:gdLst>
                  <a:gd name="T0" fmla="*/ 0 w 288"/>
                  <a:gd name="T1" fmla="*/ 96 h 96"/>
                  <a:gd name="T2" fmla="*/ 96 w 288"/>
                  <a:gd name="T3" fmla="*/ 96 h 96"/>
                  <a:gd name="T4" fmla="*/ 96 w 288"/>
                  <a:gd name="T5" fmla="*/ 48 h 96"/>
                  <a:gd name="T6" fmla="*/ 192 w 288"/>
                  <a:gd name="T7" fmla="*/ 48 h 96"/>
                  <a:gd name="T8" fmla="*/ 192 w 288"/>
                  <a:gd name="T9" fmla="*/ 96 h 96"/>
                  <a:gd name="T10" fmla="*/ 288 w 288"/>
                  <a:gd name="T11" fmla="*/ 96 h 96"/>
                  <a:gd name="T12" fmla="*/ 288 w 288"/>
                  <a:gd name="T13" fmla="*/ 48 h 96"/>
                  <a:gd name="T14" fmla="*/ 240 w 288"/>
                  <a:gd name="T15" fmla="*/ 0 h 96"/>
                  <a:gd name="T16" fmla="*/ 48 w 288"/>
                  <a:gd name="T17" fmla="*/ 0 h 96"/>
                  <a:gd name="T18" fmla="*/ 0 w 288"/>
                  <a:gd name="T19" fmla="*/ 48 h 96"/>
                  <a:gd name="T20" fmla="*/ 0 w 288"/>
                  <a:gd name="T21" fmla="*/ 96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8"/>
                  <a:gd name="T34" fmla="*/ 0 h 96"/>
                  <a:gd name="T35" fmla="*/ 288 w 288"/>
                  <a:gd name="T36" fmla="*/ 96 h 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8" h="96">
                    <a:moveTo>
                      <a:pt x="0" y="96"/>
                    </a:moveTo>
                    <a:lnTo>
                      <a:pt x="96" y="96"/>
                    </a:lnTo>
                    <a:lnTo>
                      <a:pt x="96" y="48"/>
                    </a:lnTo>
                    <a:lnTo>
                      <a:pt x="192" y="48"/>
                    </a:lnTo>
                    <a:lnTo>
                      <a:pt x="192" y="96"/>
                    </a:lnTo>
                    <a:lnTo>
                      <a:pt x="288" y="96"/>
                    </a:lnTo>
                    <a:lnTo>
                      <a:pt x="288" y="48"/>
                    </a:lnTo>
                    <a:lnTo>
                      <a:pt x="240" y="0"/>
                    </a:lnTo>
                    <a:lnTo>
                      <a:pt x="48" y="0"/>
                    </a:lnTo>
                    <a:lnTo>
                      <a:pt x="0" y="48"/>
                    </a:lnTo>
                    <a:lnTo>
                      <a:pt x="0" y="96"/>
                    </a:lnTo>
                    <a:close/>
                  </a:path>
                </a:pathLst>
              </a:custGeom>
              <a:solidFill>
                <a:srgbClr val="FE7F00"/>
              </a:solidFill>
              <a:ln w="19050">
                <a:solidFill>
                  <a:schemeClr val="tx1"/>
                </a:solidFill>
                <a:round/>
                <a:headEnd/>
                <a:tailEnd/>
              </a:ln>
            </p:spPr>
            <p:txBody>
              <a:bodyPr wrap="none" anchor="ctr"/>
              <a:lstStyle/>
              <a:p>
                <a:endParaRPr lang="zh-CN" altLang="en-US"/>
              </a:p>
            </p:txBody>
          </p:sp>
        </p:grpSp>
        <p:grpSp>
          <p:nvGrpSpPr>
            <p:cNvPr id="26" name="Group 98"/>
            <p:cNvGrpSpPr>
              <a:grpSpLocks/>
            </p:cNvGrpSpPr>
            <p:nvPr/>
          </p:nvGrpSpPr>
          <p:grpSpPr bwMode="auto">
            <a:xfrm>
              <a:off x="2226" y="2436"/>
              <a:ext cx="2080" cy="1296"/>
              <a:chOff x="1200" y="2160"/>
              <a:chExt cx="1920" cy="1296"/>
            </a:xfrm>
          </p:grpSpPr>
          <p:sp>
            <p:nvSpPr>
              <p:cNvPr id="50240" name="Line 99"/>
              <p:cNvSpPr>
                <a:spLocks noChangeShapeType="1"/>
              </p:cNvSpPr>
              <p:nvPr/>
            </p:nvSpPr>
            <p:spPr bwMode="auto">
              <a:xfrm flipH="1">
                <a:off x="2544" y="3024"/>
                <a:ext cx="576" cy="0"/>
              </a:xfrm>
              <a:prstGeom prst="line">
                <a:avLst/>
              </a:prstGeom>
              <a:noFill/>
              <a:ln w="19050">
                <a:solidFill>
                  <a:schemeClr val="tx1"/>
                </a:solidFill>
                <a:round/>
                <a:headEnd/>
                <a:tailEnd/>
              </a:ln>
            </p:spPr>
            <p:txBody>
              <a:bodyPr wrap="none" anchor="ctr"/>
              <a:lstStyle/>
              <a:p>
                <a:endParaRPr lang="zh-CN" altLang="en-US"/>
              </a:p>
            </p:txBody>
          </p:sp>
          <p:grpSp>
            <p:nvGrpSpPr>
              <p:cNvPr id="27" name="Group 100"/>
              <p:cNvGrpSpPr>
                <a:grpSpLocks/>
              </p:cNvGrpSpPr>
              <p:nvPr/>
            </p:nvGrpSpPr>
            <p:grpSpPr bwMode="auto">
              <a:xfrm>
                <a:off x="2448" y="3168"/>
                <a:ext cx="192" cy="288"/>
                <a:chOff x="2448" y="3168"/>
                <a:chExt cx="192" cy="288"/>
              </a:xfrm>
            </p:grpSpPr>
            <p:sp>
              <p:nvSpPr>
                <p:cNvPr id="50252" name="Rectangle 101"/>
                <p:cNvSpPr>
                  <a:spLocks noChangeArrowheads="1"/>
                </p:cNvSpPr>
                <p:nvPr/>
              </p:nvSpPr>
              <p:spPr bwMode="auto">
                <a:xfrm>
                  <a:off x="2448" y="3168"/>
                  <a:ext cx="192" cy="288"/>
                </a:xfrm>
                <a:prstGeom prst="rect">
                  <a:avLst/>
                </a:prstGeom>
                <a:solidFill>
                  <a:srgbClr val="808080"/>
                </a:solidFill>
                <a:ln w="19050">
                  <a:solidFill>
                    <a:schemeClr val="tx1"/>
                  </a:solidFill>
                  <a:miter lim="800000"/>
                  <a:headEnd/>
                  <a:tailEnd/>
                </a:ln>
              </p:spPr>
              <p:txBody>
                <a:bodyPr wrap="none" anchor="ctr"/>
                <a:lstStyle/>
                <a:p>
                  <a:endParaRPr lang="zh-CN" altLang="zh-CN"/>
                </a:p>
              </p:txBody>
            </p:sp>
            <p:sp>
              <p:nvSpPr>
                <p:cNvPr id="50253" name="Rectangle 102"/>
                <p:cNvSpPr>
                  <a:spLocks noChangeArrowheads="1"/>
                </p:cNvSpPr>
                <p:nvPr/>
              </p:nvSpPr>
              <p:spPr bwMode="auto">
                <a:xfrm>
                  <a:off x="2496" y="3360"/>
                  <a:ext cx="96" cy="48"/>
                </a:xfrm>
                <a:prstGeom prst="rect">
                  <a:avLst/>
                </a:prstGeom>
                <a:solidFill>
                  <a:schemeClr val="tx2"/>
                </a:solidFill>
                <a:ln w="19050">
                  <a:solidFill>
                    <a:schemeClr val="tx1"/>
                  </a:solidFill>
                  <a:miter lim="800000"/>
                  <a:headEnd/>
                  <a:tailEnd/>
                </a:ln>
              </p:spPr>
              <p:txBody>
                <a:bodyPr wrap="none" anchor="ctr"/>
                <a:lstStyle/>
                <a:p>
                  <a:endParaRPr lang="zh-CN" altLang="zh-CN"/>
                </a:p>
              </p:txBody>
            </p:sp>
          </p:grpSp>
          <p:grpSp>
            <p:nvGrpSpPr>
              <p:cNvPr id="28" name="Group 103"/>
              <p:cNvGrpSpPr>
                <a:grpSpLocks/>
              </p:cNvGrpSpPr>
              <p:nvPr/>
            </p:nvGrpSpPr>
            <p:grpSpPr bwMode="auto">
              <a:xfrm>
                <a:off x="2832" y="3168"/>
                <a:ext cx="192" cy="288"/>
                <a:chOff x="2832" y="3168"/>
                <a:chExt cx="192" cy="288"/>
              </a:xfrm>
            </p:grpSpPr>
            <p:sp>
              <p:nvSpPr>
                <p:cNvPr id="50250" name="Rectangle 104"/>
                <p:cNvSpPr>
                  <a:spLocks noChangeArrowheads="1"/>
                </p:cNvSpPr>
                <p:nvPr/>
              </p:nvSpPr>
              <p:spPr bwMode="auto">
                <a:xfrm>
                  <a:off x="2832" y="3168"/>
                  <a:ext cx="192" cy="288"/>
                </a:xfrm>
                <a:prstGeom prst="rect">
                  <a:avLst/>
                </a:prstGeom>
                <a:solidFill>
                  <a:srgbClr val="808080"/>
                </a:solidFill>
                <a:ln w="19050">
                  <a:solidFill>
                    <a:schemeClr val="tx1"/>
                  </a:solidFill>
                  <a:miter lim="800000"/>
                  <a:headEnd/>
                  <a:tailEnd/>
                </a:ln>
              </p:spPr>
              <p:txBody>
                <a:bodyPr wrap="none" anchor="ctr"/>
                <a:lstStyle/>
                <a:p>
                  <a:endParaRPr lang="zh-CN" altLang="zh-CN"/>
                </a:p>
              </p:txBody>
            </p:sp>
            <p:sp>
              <p:nvSpPr>
                <p:cNvPr id="50251" name="Rectangle 105"/>
                <p:cNvSpPr>
                  <a:spLocks noChangeArrowheads="1"/>
                </p:cNvSpPr>
                <p:nvPr/>
              </p:nvSpPr>
              <p:spPr bwMode="auto">
                <a:xfrm>
                  <a:off x="2880" y="3360"/>
                  <a:ext cx="96" cy="48"/>
                </a:xfrm>
                <a:prstGeom prst="rect">
                  <a:avLst/>
                </a:prstGeom>
                <a:solidFill>
                  <a:schemeClr val="tx2"/>
                </a:solidFill>
                <a:ln w="19050">
                  <a:solidFill>
                    <a:schemeClr val="tx1"/>
                  </a:solidFill>
                  <a:miter lim="800000"/>
                  <a:headEnd/>
                  <a:tailEnd/>
                </a:ln>
              </p:spPr>
              <p:txBody>
                <a:bodyPr wrap="none" anchor="ctr"/>
                <a:lstStyle/>
                <a:p>
                  <a:endParaRPr lang="zh-CN" altLang="zh-CN"/>
                </a:p>
              </p:txBody>
            </p:sp>
          </p:grpSp>
          <p:sp>
            <p:nvSpPr>
              <p:cNvPr id="50243" name="Line 106"/>
              <p:cNvSpPr>
                <a:spLocks noChangeShapeType="1"/>
              </p:cNvSpPr>
              <p:nvPr/>
            </p:nvSpPr>
            <p:spPr bwMode="auto">
              <a:xfrm>
                <a:off x="3120" y="2928"/>
                <a:ext cx="0" cy="96"/>
              </a:xfrm>
              <a:prstGeom prst="line">
                <a:avLst/>
              </a:prstGeom>
              <a:noFill/>
              <a:ln w="19050">
                <a:solidFill>
                  <a:schemeClr val="tx1"/>
                </a:solidFill>
                <a:round/>
                <a:headEnd/>
                <a:tailEnd/>
              </a:ln>
            </p:spPr>
            <p:txBody>
              <a:bodyPr wrap="none" anchor="ctr"/>
              <a:lstStyle/>
              <a:p>
                <a:endParaRPr lang="zh-CN" altLang="en-US"/>
              </a:p>
            </p:txBody>
          </p:sp>
          <p:sp>
            <p:nvSpPr>
              <p:cNvPr id="50244" name="Line 107"/>
              <p:cNvSpPr>
                <a:spLocks noChangeShapeType="1"/>
              </p:cNvSpPr>
              <p:nvPr/>
            </p:nvSpPr>
            <p:spPr bwMode="auto">
              <a:xfrm>
                <a:off x="2544" y="3024"/>
                <a:ext cx="0" cy="144"/>
              </a:xfrm>
              <a:prstGeom prst="line">
                <a:avLst/>
              </a:prstGeom>
              <a:noFill/>
              <a:ln w="19050">
                <a:solidFill>
                  <a:schemeClr val="tx1"/>
                </a:solidFill>
                <a:round/>
                <a:headEnd/>
                <a:tailEnd/>
              </a:ln>
            </p:spPr>
            <p:txBody>
              <a:bodyPr wrap="none" anchor="ctr"/>
              <a:lstStyle/>
              <a:p>
                <a:endParaRPr lang="zh-CN" altLang="en-US"/>
              </a:p>
            </p:txBody>
          </p:sp>
          <p:sp>
            <p:nvSpPr>
              <p:cNvPr id="50245" name="Line 108"/>
              <p:cNvSpPr>
                <a:spLocks noChangeShapeType="1"/>
              </p:cNvSpPr>
              <p:nvPr/>
            </p:nvSpPr>
            <p:spPr bwMode="auto">
              <a:xfrm>
                <a:off x="2928" y="3024"/>
                <a:ext cx="0" cy="144"/>
              </a:xfrm>
              <a:prstGeom prst="line">
                <a:avLst/>
              </a:prstGeom>
              <a:noFill/>
              <a:ln w="19050">
                <a:solidFill>
                  <a:schemeClr val="tx1"/>
                </a:solidFill>
                <a:round/>
                <a:headEnd/>
                <a:tailEnd/>
              </a:ln>
            </p:spPr>
            <p:txBody>
              <a:bodyPr wrap="none" anchor="ctr"/>
              <a:lstStyle/>
              <a:p>
                <a:endParaRPr lang="zh-CN" altLang="en-US"/>
              </a:p>
            </p:txBody>
          </p:sp>
          <p:grpSp>
            <p:nvGrpSpPr>
              <p:cNvPr id="29" name="Group 109"/>
              <p:cNvGrpSpPr>
                <a:grpSpLocks/>
              </p:cNvGrpSpPr>
              <p:nvPr/>
            </p:nvGrpSpPr>
            <p:grpSpPr bwMode="auto">
              <a:xfrm>
                <a:off x="1200" y="2160"/>
                <a:ext cx="192" cy="288"/>
                <a:chOff x="2448" y="3168"/>
                <a:chExt cx="192" cy="288"/>
              </a:xfrm>
            </p:grpSpPr>
            <p:sp>
              <p:nvSpPr>
                <p:cNvPr id="50248" name="Rectangle 110"/>
                <p:cNvSpPr>
                  <a:spLocks noChangeArrowheads="1"/>
                </p:cNvSpPr>
                <p:nvPr/>
              </p:nvSpPr>
              <p:spPr bwMode="auto">
                <a:xfrm>
                  <a:off x="2448" y="3168"/>
                  <a:ext cx="192" cy="288"/>
                </a:xfrm>
                <a:prstGeom prst="rect">
                  <a:avLst/>
                </a:prstGeom>
                <a:solidFill>
                  <a:srgbClr val="808080"/>
                </a:solidFill>
                <a:ln w="19050">
                  <a:solidFill>
                    <a:schemeClr val="tx1"/>
                  </a:solidFill>
                  <a:miter lim="800000"/>
                  <a:headEnd/>
                  <a:tailEnd/>
                </a:ln>
              </p:spPr>
              <p:txBody>
                <a:bodyPr wrap="none" anchor="ctr"/>
                <a:lstStyle/>
                <a:p>
                  <a:endParaRPr lang="zh-CN" altLang="zh-CN"/>
                </a:p>
              </p:txBody>
            </p:sp>
            <p:sp>
              <p:nvSpPr>
                <p:cNvPr id="50249" name="Rectangle 111"/>
                <p:cNvSpPr>
                  <a:spLocks noChangeArrowheads="1"/>
                </p:cNvSpPr>
                <p:nvPr/>
              </p:nvSpPr>
              <p:spPr bwMode="auto">
                <a:xfrm>
                  <a:off x="2496" y="3360"/>
                  <a:ext cx="96" cy="48"/>
                </a:xfrm>
                <a:prstGeom prst="rect">
                  <a:avLst/>
                </a:prstGeom>
                <a:solidFill>
                  <a:schemeClr val="tx2"/>
                </a:solidFill>
                <a:ln w="19050">
                  <a:solidFill>
                    <a:schemeClr val="tx1"/>
                  </a:solidFill>
                  <a:miter lim="800000"/>
                  <a:headEnd/>
                  <a:tailEnd/>
                </a:ln>
              </p:spPr>
              <p:txBody>
                <a:bodyPr wrap="none" anchor="ctr"/>
                <a:lstStyle/>
                <a:p>
                  <a:endParaRPr lang="zh-CN" altLang="zh-CN"/>
                </a:p>
              </p:txBody>
            </p:sp>
          </p:grpSp>
          <p:sp>
            <p:nvSpPr>
              <p:cNvPr id="50247" name="Line 112"/>
              <p:cNvSpPr>
                <a:spLocks noChangeShapeType="1"/>
              </p:cNvSpPr>
              <p:nvPr/>
            </p:nvSpPr>
            <p:spPr bwMode="auto">
              <a:xfrm flipH="1">
                <a:off x="1392" y="2400"/>
                <a:ext cx="240" cy="0"/>
              </a:xfrm>
              <a:prstGeom prst="line">
                <a:avLst/>
              </a:prstGeom>
              <a:noFill/>
              <a:ln w="19050">
                <a:solidFill>
                  <a:schemeClr val="tx1"/>
                </a:solidFill>
                <a:round/>
                <a:headEnd/>
                <a:tailEnd/>
              </a:ln>
            </p:spPr>
            <p:txBody>
              <a:bodyPr wrap="none" anchor="ctr"/>
              <a:lstStyle/>
              <a:p>
                <a:endParaRPr lang="zh-CN" altLang="en-US"/>
              </a:p>
            </p:txBody>
          </p:sp>
        </p:grpSp>
        <p:grpSp>
          <p:nvGrpSpPr>
            <p:cNvPr id="30" name="Group 113"/>
            <p:cNvGrpSpPr>
              <a:grpSpLocks/>
            </p:cNvGrpSpPr>
            <p:nvPr/>
          </p:nvGrpSpPr>
          <p:grpSpPr bwMode="auto">
            <a:xfrm>
              <a:off x="4982" y="1620"/>
              <a:ext cx="416" cy="576"/>
              <a:chOff x="3744" y="1344"/>
              <a:chExt cx="384" cy="576"/>
            </a:xfrm>
          </p:grpSpPr>
          <p:sp>
            <p:nvSpPr>
              <p:cNvPr id="50236" name="Line 114"/>
              <p:cNvSpPr>
                <a:spLocks noChangeShapeType="1"/>
              </p:cNvSpPr>
              <p:nvPr/>
            </p:nvSpPr>
            <p:spPr bwMode="auto">
              <a:xfrm flipV="1">
                <a:off x="3936" y="1344"/>
                <a:ext cx="0" cy="192"/>
              </a:xfrm>
              <a:prstGeom prst="line">
                <a:avLst/>
              </a:prstGeom>
              <a:noFill/>
              <a:ln w="19050">
                <a:solidFill>
                  <a:schemeClr val="tx1"/>
                </a:solidFill>
                <a:round/>
                <a:headEnd/>
                <a:tailEnd/>
              </a:ln>
            </p:spPr>
            <p:txBody>
              <a:bodyPr wrap="none" anchor="ctr"/>
              <a:lstStyle/>
              <a:p>
                <a:endParaRPr lang="zh-CN" altLang="en-US"/>
              </a:p>
            </p:txBody>
          </p:sp>
          <p:grpSp>
            <p:nvGrpSpPr>
              <p:cNvPr id="31" name="Group 115"/>
              <p:cNvGrpSpPr>
                <a:grpSpLocks/>
              </p:cNvGrpSpPr>
              <p:nvPr/>
            </p:nvGrpSpPr>
            <p:grpSpPr bwMode="auto">
              <a:xfrm>
                <a:off x="3744" y="1536"/>
                <a:ext cx="384" cy="384"/>
                <a:chOff x="1584" y="1104"/>
                <a:chExt cx="384" cy="384"/>
              </a:xfrm>
            </p:grpSpPr>
            <p:sp>
              <p:nvSpPr>
                <p:cNvPr id="50238" name="AutoShape 116"/>
                <p:cNvSpPr>
                  <a:spLocks noChangeArrowheads="1"/>
                </p:cNvSpPr>
                <p:nvPr/>
              </p:nvSpPr>
              <p:spPr bwMode="auto">
                <a:xfrm>
                  <a:off x="1632" y="1104"/>
                  <a:ext cx="288" cy="230"/>
                </a:xfrm>
                <a:prstGeom prst="roundRect">
                  <a:avLst>
                    <a:gd name="adj" fmla="val 16667"/>
                  </a:avLst>
                </a:prstGeom>
                <a:solidFill>
                  <a:srgbClr val="009999"/>
                </a:solidFill>
                <a:ln w="19050">
                  <a:solidFill>
                    <a:schemeClr val="tx1"/>
                  </a:solidFill>
                  <a:round/>
                  <a:headEnd/>
                  <a:tailEnd/>
                </a:ln>
              </p:spPr>
              <p:txBody>
                <a:bodyPr wrap="none" anchor="ctr"/>
                <a:lstStyle/>
                <a:p>
                  <a:endParaRPr lang="zh-CN" altLang="zh-CN"/>
                </a:p>
              </p:txBody>
            </p:sp>
            <p:sp>
              <p:nvSpPr>
                <p:cNvPr id="50239" name="Rectangle 117"/>
                <p:cNvSpPr>
                  <a:spLocks noChangeArrowheads="1"/>
                </p:cNvSpPr>
                <p:nvPr/>
              </p:nvSpPr>
              <p:spPr bwMode="auto">
                <a:xfrm>
                  <a:off x="1584" y="1392"/>
                  <a:ext cx="384" cy="96"/>
                </a:xfrm>
                <a:prstGeom prst="rect">
                  <a:avLst/>
                </a:prstGeom>
                <a:solidFill>
                  <a:srgbClr val="009999"/>
                </a:solidFill>
                <a:ln w="19050">
                  <a:solidFill>
                    <a:schemeClr val="tx1"/>
                  </a:solidFill>
                  <a:miter lim="800000"/>
                  <a:headEnd/>
                  <a:tailEnd/>
                </a:ln>
              </p:spPr>
              <p:txBody>
                <a:bodyPr wrap="none" anchor="ctr"/>
                <a:lstStyle/>
                <a:p>
                  <a:endParaRPr lang="zh-CN" altLang="zh-CN"/>
                </a:p>
              </p:txBody>
            </p:sp>
          </p:grpSp>
        </p:grpSp>
        <p:grpSp>
          <p:nvGrpSpPr>
            <p:cNvPr id="50176" name="Group 118"/>
            <p:cNvGrpSpPr>
              <a:grpSpLocks/>
            </p:cNvGrpSpPr>
            <p:nvPr/>
          </p:nvGrpSpPr>
          <p:grpSpPr bwMode="auto">
            <a:xfrm>
              <a:off x="4826" y="2868"/>
              <a:ext cx="1144" cy="852"/>
              <a:chOff x="3600" y="2592"/>
              <a:chExt cx="1056" cy="852"/>
            </a:xfrm>
          </p:grpSpPr>
          <p:sp>
            <p:nvSpPr>
              <p:cNvPr id="50227" name="Line 119"/>
              <p:cNvSpPr>
                <a:spLocks noChangeShapeType="1"/>
              </p:cNvSpPr>
              <p:nvPr/>
            </p:nvSpPr>
            <p:spPr bwMode="auto">
              <a:xfrm>
                <a:off x="3744" y="3024"/>
                <a:ext cx="768" cy="0"/>
              </a:xfrm>
              <a:prstGeom prst="line">
                <a:avLst/>
              </a:prstGeom>
              <a:noFill/>
              <a:ln w="19050">
                <a:solidFill>
                  <a:schemeClr val="tx1"/>
                </a:solidFill>
                <a:round/>
                <a:headEnd/>
                <a:tailEnd/>
              </a:ln>
            </p:spPr>
            <p:txBody>
              <a:bodyPr wrap="none" anchor="ctr"/>
              <a:lstStyle/>
              <a:p>
                <a:endParaRPr lang="zh-CN" altLang="en-US"/>
              </a:p>
            </p:txBody>
          </p:sp>
          <p:sp>
            <p:nvSpPr>
              <p:cNvPr id="50228" name="Line 120"/>
              <p:cNvSpPr>
                <a:spLocks noChangeShapeType="1"/>
              </p:cNvSpPr>
              <p:nvPr/>
            </p:nvSpPr>
            <p:spPr bwMode="auto">
              <a:xfrm>
                <a:off x="3744" y="3024"/>
                <a:ext cx="0" cy="144"/>
              </a:xfrm>
              <a:prstGeom prst="line">
                <a:avLst/>
              </a:prstGeom>
              <a:noFill/>
              <a:ln w="19050">
                <a:solidFill>
                  <a:schemeClr val="tx1"/>
                </a:solidFill>
                <a:round/>
                <a:headEnd/>
                <a:tailEnd/>
              </a:ln>
            </p:spPr>
            <p:txBody>
              <a:bodyPr wrap="none" anchor="ctr"/>
              <a:lstStyle/>
              <a:p>
                <a:endParaRPr lang="zh-CN" altLang="en-US"/>
              </a:p>
            </p:txBody>
          </p:sp>
          <p:sp>
            <p:nvSpPr>
              <p:cNvPr id="50229" name="Line 121"/>
              <p:cNvSpPr>
                <a:spLocks noChangeShapeType="1"/>
              </p:cNvSpPr>
              <p:nvPr/>
            </p:nvSpPr>
            <p:spPr bwMode="auto">
              <a:xfrm>
                <a:off x="4128" y="3024"/>
                <a:ext cx="0" cy="144"/>
              </a:xfrm>
              <a:prstGeom prst="line">
                <a:avLst/>
              </a:prstGeom>
              <a:noFill/>
              <a:ln w="19050">
                <a:solidFill>
                  <a:schemeClr val="tx1"/>
                </a:solidFill>
                <a:round/>
                <a:headEnd/>
                <a:tailEnd/>
              </a:ln>
            </p:spPr>
            <p:txBody>
              <a:bodyPr wrap="none" anchor="ctr"/>
              <a:lstStyle/>
              <a:p>
                <a:endParaRPr lang="zh-CN" altLang="en-US"/>
              </a:p>
            </p:txBody>
          </p:sp>
          <p:sp>
            <p:nvSpPr>
              <p:cNvPr id="50230" name="Line 122"/>
              <p:cNvSpPr>
                <a:spLocks noChangeShapeType="1"/>
              </p:cNvSpPr>
              <p:nvPr/>
            </p:nvSpPr>
            <p:spPr bwMode="auto">
              <a:xfrm>
                <a:off x="4512" y="2832"/>
                <a:ext cx="0" cy="336"/>
              </a:xfrm>
              <a:prstGeom prst="line">
                <a:avLst/>
              </a:prstGeom>
              <a:noFill/>
              <a:ln w="19050">
                <a:solidFill>
                  <a:schemeClr val="tx1"/>
                </a:solidFill>
                <a:round/>
                <a:headEnd/>
                <a:tailEnd/>
              </a:ln>
            </p:spPr>
            <p:txBody>
              <a:bodyPr wrap="none" anchor="ctr"/>
              <a:lstStyle/>
              <a:p>
                <a:endParaRPr lang="zh-CN" altLang="en-US"/>
              </a:p>
            </p:txBody>
          </p:sp>
          <p:sp>
            <p:nvSpPr>
              <p:cNvPr id="50231" name="Line 123"/>
              <p:cNvSpPr>
                <a:spLocks noChangeShapeType="1"/>
              </p:cNvSpPr>
              <p:nvPr/>
            </p:nvSpPr>
            <p:spPr bwMode="auto">
              <a:xfrm>
                <a:off x="3984" y="2880"/>
                <a:ext cx="0" cy="144"/>
              </a:xfrm>
              <a:prstGeom prst="line">
                <a:avLst/>
              </a:prstGeom>
              <a:noFill/>
              <a:ln w="19050">
                <a:solidFill>
                  <a:schemeClr val="tx1"/>
                </a:solidFill>
                <a:round/>
                <a:headEnd/>
                <a:tailEnd/>
              </a:ln>
            </p:spPr>
            <p:txBody>
              <a:bodyPr wrap="none" anchor="ctr"/>
              <a:lstStyle/>
              <a:p>
                <a:endParaRPr lang="zh-CN" altLang="en-US"/>
              </a:p>
            </p:txBody>
          </p:sp>
          <p:sp>
            <p:nvSpPr>
              <p:cNvPr id="50232" name="AutoShape 124"/>
              <p:cNvSpPr>
                <a:spLocks noChangeArrowheads="1"/>
              </p:cNvSpPr>
              <p:nvPr/>
            </p:nvSpPr>
            <p:spPr bwMode="auto">
              <a:xfrm>
                <a:off x="3600" y="3168"/>
                <a:ext cx="288" cy="276"/>
              </a:xfrm>
              <a:prstGeom prst="pentagon">
                <a:avLst/>
              </a:prstGeom>
              <a:solidFill>
                <a:schemeClr val="accent1"/>
              </a:solidFill>
              <a:ln w="19050">
                <a:solidFill>
                  <a:schemeClr val="tx1"/>
                </a:solidFill>
                <a:miter lim="800000"/>
                <a:headEnd/>
                <a:tailEnd/>
              </a:ln>
            </p:spPr>
            <p:txBody>
              <a:bodyPr wrap="none" anchor="ctr"/>
              <a:lstStyle/>
              <a:p>
                <a:endParaRPr lang="zh-CN" altLang="zh-CN"/>
              </a:p>
            </p:txBody>
          </p:sp>
          <p:sp>
            <p:nvSpPr>
              <p:cNvPr id="50233" name="AutoShape 125"/>
              <p:cNvSpPr>
                <a:spLocks noChangeArrowheads="1"/>
              </p:cNvSpPr>
              <p:nvPr/>
            </p:nvSpPr>
            <p:spPr bwMode="auto">
              <a:xfrm>
                <a:off x="3984" y="3168"/>
                <a:ext cx="288" cy="276"/>
              </a:xfrm>
              <a:prstGeom prst="pentagon">
                <a:avLst/>
              </a:prstGeom>
              <a:solidFill>
                <a:schemeClr val="accent1"/>
              </a:solidFill>
              <a:ln w="19050">
                <a:solidFill>
                  <a:schemeClr val="tx1"/>
                </a:solidFill>
                <a:miter lim="800000"/>
                <a:headEnd/>
                <a:tailEnd/>
              </a:ln>
            </p:spPr>
            <p:txBody>
              <a:bodyPr wrap="none" anchor="ctr"/>
              <a:lstStyle/>
              <a:p>
                <a:endParaRPr lang="zh-CN" altLang="zh-CN"/>
              </a:p>
            </p:txBody>
          </p:sp>
          <p:sp>
            <p:nvSpPr>
              <p:cNvPr id="50234" name="AutoShape 126"/>
              <p:cNvSpPr>
                <a:spLocks noChangeArrowheads="1"/>
              </p:cNvSpPr>
              <p:nvPr/>
            </p:nvSpPr>
            <p:spPr bwMode="auto">
              <a:xfrm>
                <a:off x="4368" y="3168"/>
                <a:ext cx="288" cy="276"/>
              </a:xfrm>
              <a:prstGeom prst="pentagon">
                <a:avLst/>
              </a:prstGeom>
              <a:solidFill>
                <a:schemeClr val="accent1"/>
              </a:solidFill>
              <a:ln w="19050">
                <a:solidFill>
                  <a:schemeClr val="tx1"/>
                </a:solidFill>
                <a:miter lim="800000"/>
                <a:headEnd/>
                <a:tailEnd/>
              </a:ln>
            </p:spPr>
            <p:txBody>
              <a:bodyPr wrap="none" anchor="ctr"/>
              <a:lstStyle/>
              <a:p>
                <a:endParaRPr lang="zh-CN" altLang="zh-CN"/>
              </a:p>
            </p:txBody>
          </p:sp>
          <p:sp>
            <p:nvSpPr>
              <p:cNvPr id="50235" name="AutoShape 127"/>
              <p:cNvSpPr>
                <a:spLocks noChangeArrowheads="1"/>
              </p:cNvSpPr>
              <p:nvPr/>
            </p:nvSpPr>
            <p:spPr bwMode="auto">
              <a:xfrm>
                <a:off x="4368" y="2592"/>
                <a:ext cx="288" cy="276"/>
              </a:xfrm>
              <a:prstGeom prst="pentagon">
                <a:avLst/>
              </a:prstGeom>
              <a:solidFill>
                <a:schemeClr val="accent1"/>
              </a:solidFill>
              <a:ln w="19050">
                <a:solidFill>
                  <a:schemeClr val="tx1"/>
                </a:solidFill>
                <a:miter lim="800000"/>
                <a:headEnd/>
                <a:tailEnd/>
              </a:ln>
            </p:spPr>
            <p:txBody>
              <a:bodyPr wrap="none" anchor="ctr"/>
              <a:lstStyle/>
              <a:p>
                <a:endParaRPr lang="zh-CN" altLang="zh-CN"/>
              </a:p>
            </p:txBody>
          </p:sp>
        </p:grpSp>
        <p:grpSp>
          <p:nvGrpSpPr>
            <p:cNvPr id="50177" name="Group 128"/>
            <p:cNvGrpSpPr>
              <a:grpSpLocks/>
            </p:cNvGrpSpPr>
            <p:nvPr/>
          </p:nvGrpSpPr>
          <p:grpSpPr bwMode="auto">
            <a:xfrm>
              <a:off x="5086" y="1044"/>
              <a:ext cx="784" cy="939"/>
              <a:chOff x="3840" y="768"/>
              <a:chExt cx="723" cy="939"/>
            </a:xfrm>
          </p:grpSpPr>
          <p:sp>
            <p:nvSpPr>
              <p:cNvPr id="50218" name="Line 129"/>
              <p:cNvSpPr>
                <a:spLocks noChangeShapeType="1"/>
              </p:cNvSpPr>
              <p:nvPr/>
            </p:nvSpPr>
            <p:spPr bwMode="auto">
              <a:xfrm>
                <a:off x="3936" y="1008"/>
                <a:ext cx="0" cy="96"/>
              </a:xfrm>
              <a:prstGeom prst="line">
                <a:avLst/>
              </a:prstGeom>
              <a:noFill/>
              <a:ln w="19050">
                <a:solidFill>
                  <a:schemeClr val="tx1"/>
                </a:solidFill>
                <a:round/>
                <a:headEnd/>
                <a:tailEnd/>
              </a:ln>
            </p:spPr>
            <p:txBody>
              <a:bodyPr wrap="none" anchor="ctr"/>
              <a:lstStyle/>
              <a:p>
                <a:endParaRPr lang="zh-CN" altLang="en-US"/>
              </a:p>
            </p:txBody>
          </p:sp>
          <p:sp>
            <p:nvSpPr>
              <p:cNvPr id="50219" name="Line 130"/>
              <p:cNvSpPr>
                <a:spLocks noChangeShapeType="1"/>
              </p:cNvSpPr>
              <p:nvPr/>
            </p:nvSpPr>
            <p:spPr bwMode="auto">
              <a:xfrm flipV="1">
                <a:off x="4080" y="1056"/>
                <a:ext cx="240" cy="144"/>
              </a:xfrm>
              <a:prstGeom prst="line">
                <a:avLst/>
              </a:prstGeom>
              <a:noFill/>
              <a:ln w="19050">
                <a:solidFill>
                  <a:schemeClr val="tx1"/>
                </a:solidFill>
                <a:round/>
                <a:headEnd/>
                <a:tailEnd/>
              </a:ln>
            </p:spPr>
            <p:txBody>
              <a:bodyPr wrap="none" anchor="ctr"/>
              <a:lstStyle/>
              <a:p>
                <a:endParaRPr lang="zh-CN" altLang="en-US"/>
              </a:p>
            </p:txBody>
          </p:sp>
          <p:sp>
            <p:nvSpPr>
              <p:cNvPr id="50220" name="Line 131"/>
              <p:cNvSpPr>
                <a:spLocks noChangeShapeType="1"/>
              </p:cNvSpPr>
              <p:nvPr/>
            </p:nvSpPr>
            <p:spPr bwMode="auto">
              <a:xfrm>
                <a:off x="4080" y="1296"/>
                <a:ext cx="192" cy="96"/>
              </a:xfrm>
              <a:prstGeom prst="line">
                <a:avLst/>
              </a:prstGeom>
              <a:noFill/>
              <a:ln w="19050">
                <a:solidFill>
                  <a:schemeClr val="tx1"/>
                </a:solidFill>
                <a:round/>
                <a:headEnd/>
                <a:tailEnd/>
              </a:ln>
            </p:spPr>
            <p:txBody>
              <a:bodyPr wrap="none" anchor="ctr"/>
              <a:lstStyle/>
              <a:p>
                <a:endParaRPr lang="zh-CN" altLang="en-US"/>
              </a:p>
            </p:txBody>
          </p:sp>
          <p:grpSp>
            <p:nvGrpSpPr>
              <p:cNvPr id="50178" name="Group 132"/>
              <p:cNvGrpSpPr>
                <a:grpSpLocks/>
              </p:cNvGrpSpPr>
              <p:nvPr/>
            </p:nvGrpSpPr>
            <p:grpSpPr bwMode="auto">
              <a:xfrm>
                <a:off x="4272" y="1344"/>
                <a:ext cx="291" cy="363"/>
                <a:chOff x="4416" y="1440"/>
                <a:chExt cx="291" cy="363"/>
              </a:xfrm>
            </p:grpSpPr>
            <p:sp>
              <p:nvSpPr>
                <p:cNvPr id="50224" name="Rectangle 133"/>
                <p:cNvSpPr>
                  <a:spLocks noChangeArrowheads="1"/>
                </p:cNvSpPr>
                <p:nvPr/>
              </p:nvSpPr>
              <p:spPr bwMode="auto">
                <a:xfrm>
                  <a:off x="4416" y="1440"/>
                  <a:ext cx="195" cy="267"/>
                </a:xfrm>
                <a:prstGeom prst="rect">
                  <a:avLst/>
                </a:prstGeom>
                <a:solidFill>
                  <a:srgbClr val="009999"/>
                </a:solidFill>
                <a:ln w="19050">
                  <a:solidFill>
                    <a:schemeClr val="tx1"/>
                  </a:solidFill>
                  <a:miter lim="800000"/>
                  <a:headEnd/>
                  <a:tailEnd/>
                </a:ln>
              </p:spPr>
              <p:txBody>
                <a:bodyPr wrap="none" anchor="ctr"/>
                <a:lstStyle/>
                <a:p>
                  <a:endParaRPr lang="zh-CN" altLang="zh-CN"/>
                </a:p>
              </p:txBody>
            </p:sp>
            <p:sp>
              <p:nvSpPr>
                <p:cNvPr id="50225" name="Rectangle 134"/>
                <p:cNvSpPr>
                  <a:spLocks noChangeArrowheads="1"/>
                </p:cNvSpPr>
                <p:nvPr/>
              </p:nvSpPr>
              <p:spPr bwMode="auto">
                <a:xfrm>
                  <a:off x="4464" y="1488"/>
                  <a:ext cx="195" cy="267"/>
                </a:xfrm>
                <a:prstGeom prst="rect">
                  <a:avLst/>
                </a:prstGeom>
                <a:solidFill>
                  <a:srgbClr val="009999"/>
                </a:solidFill>
                <a:ln w="19050">
                  <a:solidFill>
                    <a:schemeClr val="tx1"/>
                  </a:solidFill>
                  <a:miter lim="800000"/>
                  <a:headEnd/>
                  <a:tailEnd/>
                </a:ln>
              </p:spPr>
              <p:txBody>
                <a:bodyPr wrap="none" anchor="ctr"/>
                <a:lstStyle/>
                <a:p>
                  <a:endParaRPr lang="zh-CN" altLang="zh-CN"/>
                </a:p>
              </p:txBody>
            </p:sp>
            <p:sp>
              <p:nvSpPr>
                <p:cNvPr id="50226" name="Rectangle 135"/>
                <p:cNvSpPr>
                  <a:spLocks noChangeArrowheads="1"/>
                </p:cNvSpPr>
                <p:nvPr/>
              </p:nvSpPr>
              <p:spPr bwMode="auto">
                <a:xfrm>
                  <a:off x="4512" y="1536"/>
                  <a:ext cx="195" cy="267"/>
                </a:xfrm>
                <a:prstGeom prst="rect">
                  <a:avLst/>
                </a:prstGeom>
                <a:solidFill>
                  <a:srgbClr val="009999"/>
                </a:solidFill>
                <a:ln w="19050">
                  <a:solidFill>
                    <a:schemeClr val="tx1"/>
                  </a:solidFill>
                  <a:miter lim="800000"/>
                  <a:headEnd/>
                  <a:tailEnd/>
                </a:ln>
              </p:spPr>
              <p:txBody>
                <a:bodyPr wrap="none" anchor="ctr"/>
                <a:lstStyle/>
                <a:p>
                  <a:endParaRPr lang="zh-CN" altLang="zh-CN"/>
                </a:p>
              </p:txBody>
            </p:sp>
          </p:grpSp>
          <p:sp>
            <p:nvSpPr>
              <p:cNvPr id="50222" name="AutoShape 136"/>
              <p:cNvSpPr>
                <a:spLocks noChangeArrowheads="1"/>
              </p:cNvSpPr>
              <p:nvPr/>
            </p:nvSpPr>
            <p:spPr bwMode="auto">
              <a:xfrm>
                <a:off x="3840" y="768"/>
                <a:ext cx="181" cy="240"/>
              </a:xfrm>
              <a:prstGeom prst="can">
                <a:avLst>
                  <a:gd name="adj" fmla="val 33149"/>
                </a:avLst>
              </a:prstGeom>
              <a:solidFill>
                <a:srgbClr val="009999"/>
              </a:solidFill>
              <a:ln w="19050">
                <a:solidFill>
                  <a:schemeClr val="tx1"/>
                </a:solidFill>
                <a:round/>
                <a:headEnd/>
                <a:tailEnd/>
              </a:ln>
            </p:spPr>
            <p:txBody>
              <a:bodyPr wrap="none" anchor="ctr"/>
              <a:lstStyle/>
              <a:p>
                <a:endParaRPr lang="zh-CN" altLang="zh-CN"/>
              </a:p>
            </p:txBody>
          </p:sp>
          <p:sp>
            <p:nvSpPr>
              <p:cNvPr id="50223" name="AutoShape 137"/>
              <p:cNvSpPr>
                <a:spLocks noChangeArrowheads="1"/>
              </p:cNvSpPr>
              <p:nvPr/>
            </p:nvSpPr>
            <p:spPr bwMode="auto">
              <a:xfrm>
                <a:off x="4272" y="864"/>
                <a:ext cx="288" cy="276"/>
              </a:xfrm>
              <a:prstGeom prst="pentagon">
                <a:avLst/>
              </a:prstGeom>
              <a:solidFill>
                <a:srgbClr val="009999"/>
              </a:solidFill>
              <a:ln w="19050">
                <a:solidFill>
                  <a:schemeClr val="tx1"/>
                </a:solidFill>
                <a:miter lim="800000"/>
                <a:headEnd/>
                <a:tailEnd/>
              </a:ln>
            </p:spPr>
            <p:txBody>
              <a:bodyPr wrap="none" anchor="ctr"/>
              <a:lstStyle/>
              <a:p>
                <a:endParaRPr lang="zh-CN" altLang="zh-CN"/>
              </a:p>
            </p:txBody>
          </p:sp>
        </p:grpSp>
        <p:grpSp>
          <p:nvGrpSpPr>
            <p:cNvPr id="50180" name="Group 138"/>
            <p:cNvGrpSpPr>
              <a:grpSpLocks/>
            </p:cNvGrpSpPr>
            <p:nvPr/>
          </p:nvGrpSpPr>
          <p:grpSpPr bwMode="auto">
            <a:xfrm>
              <a:off x="3370" y="1044"/>
              <a:ext cx="1092" cy="720"/>
              <a:chOff x="2304" y="768"/>
              <a:chExt cx="1008" cy="720"/>
            </a:xfrm>
          </p:grpSpPr>
          <p:grpSp>
            <p:nvGrpSpPr>
              <p:cNvPr id="50182" name="Group 139"/>
              <p:cNvGrpSpPr>
                <a:grpSpLocks/>
              </p:cNvGrpSpPr>
              <p:nvPr/>
            </p:nvGrpSpPr>
            <p:grpSpPr bwMode="auto">
              <a:xfrm>
                <a:off x="2736" y="1104"/>
                <a:ext cx="384" cy="384"/>
                <a:chOff x="1584" y="1104"/>
                <a:chExt cx="384" cy="384"/>
              </a:xfrm>
            </p:grpSpPr>
            <p:sp>
              <p:nvSpPr>
                <p:cNvPr id="50216" name="AutoShape 140"/>
                <p:cNvSpPr>
                  <a:spLocks noChangeArrowheads="1"/>
                </p:cNvSpPr>
                <p:nvPr/>
              </p:nvSpPr>
              <p:spPr bwMode="auto">
                <a:xfrm>
                  <a:off x="1632" y="1104"/>
                  <a:ext cx="288" cy="230"/>
                </a:xfrm>
                <a:prstGeom prst="roundRect">
                  <a:avLst>
                    <a:gd name="adj" fmla="val 16667"/>
                  </a:avLst>
                </a:prstGeom>
                <a:solidFill>
                  <a:srgbClr val="0000FF"/>
                </a:solidFill>
                <a:ln w="19050">
                  <a:solidFill>
                    <a:schemeClr val="tx1"/>
                  </a:solidFill>
                  <a:round/>
                  <a:headEnd/>
                  <a:tailEnd/>
                </a:ln>
              </p:spPr>
              <p:txBody>
                <a:bodyPr wrap="none" anchor="ctr"/>
                <a:lstStyle/>
                <a:p>
                  <a:endParaRPr lang="zh-CN" altLang="zh-CN"/>
                </a:p>
              </p:txBody>
            </p:sp>
            <p:sp>
              <p:nvSpPr>
                <p:cNvPr id="50217" name="Rectangle 141"/>
                <p:cNvSpPr>
                  <a:spLocks noChangeArrowheads="1"/>
                </p:cNvSpPr>
                <p:nvPr/>
              </p:nvSpPr>
              <p:spPr bwMode="auto">
                <a:xfrm>
                  <a:off x="1584" y="1392"/>
                  <a:ext cx="384" cy="96"/>
                </a:xfrm>
                <a:prstGeom prst="rect">
                  <a:avLst/>
                </a:prstGeom>
                <a:solidFill>
                  <a:srgbClr val="0000FF"/>
                </a:solidFill>
                <a:ln w="19050">
                  <a:solidFill>
                    <a:schemeClr val="tx1"/>
                  </a:solidFill>
                  <a:miter lim="800000"/>
                  <a:headEnd/>
                  <a:tailEnd/>
                </a:ln>
              </p:spPr>
              <p:txBody>
                <a:bodyPr wrap="none" anchor="ctr"/>
                <a:lstStyle/>
                <a:p>
                  <a:endParaRPr lang="zh-CN" altLang="zh-CN"/>
                </a:p>
              </p:txBody>
            </p:sp>
          </p:grpSp>
          <p:sp>
            <p:nvSpPr>
              <p:cNvPr id="50208" name="Line 142"/>
              <p:cNvSpPr>
                <a:spLocks noChangeShapeType="1"/>
              </p:cNvSpPr>
              <p:nvPr/>
            </p:nvSpPr>
            <p:spPr bwMode="auto">
              <a:xfrm flipH="1">
                <a:off x="3072" y="1248"/>
                <a:ext cx="240" cy="0"/>
              </a:xfrm>
              <a:prstGeom prst="line">
                <a:avLst/>
              </a:prstGeom>
              <a:noFill/>
              <a:ln w="19050">
                <a:solidFill>
                  <a:schemeClr val="tx1"/>
                </a:solidFill>
                <a:round/>
                <a:headEnd/>
                <a:tailEnd/>
              </a:ln>
            </p:spPr>
            <p:txBody>
              <a:bodyPr wrap="none" anchor="ctr"/>
              <a:lstStyle/>
              <a:p>
                <a:endParaRPr lang="zh-CN" altLang="en-US"/>
              </a:p>
            </p:txBody>
          </p:sp>
          <p:sp>
            <p:nvSpPr>
              <p:cNvPr id="50209" name="Line 143"/>
              <p:cNvSpPr>
                <a:spLocks noChangeShapeType="1"/>
              </p:cNvSpPr>
              <p:nvPr/>
            </p:nvSpPr>
            <p:spPr bwMode="auto">
              <a:xfrm flipH="1">
                <a:off x="2592" y="1248"/>
                <a:ext cx="192" cy="0"/>
              </a:xfrm>
              <a:prstGeom prst="line">
                <a:avLst/>
              </a:prstGeom>
              <a:noFill/>
              <a:ln w="19050">
                <a:solidFill>
                  <a:schemeClr val="tx1"/>
                </a:solidFill>
                <a:round/>
                <a:headEnd/>
                <a:tailEnd/>
              </a:ln>
            </p:spPr>
            <p:txBody>
              <a:bodyPr wrap="none" anchor="ctr"/>
              <a:lstStyle/>
              <a:p>
                <a:endParaRPr lang="zh-CN" altLang="en-US"/>
              </a:p>
            </p:txBody>
          </p:sp>
          <p:grpSp>
            <p:nvGrpSpPr>
              <p:cNvPr id="50183" name="Group 144"/>
              <p:cNvGrpSpPr>
                <a:grpSpLocks/>
              </p:cNvGrpSpPr>
              <p:nvPr/>
            </p:nvGrpSpPr>
            <p:grpSpPr bwMode="auto">
              <a:xfrm>
                <a:off x="2304" y="1104"/>
                <a:ext cx="291" cy="363"/>
                <a:chOff x="4416" y="1440"/>
                <a:chExt cx="291" cy="363"/>
              </a:xfrm>
            </p:grpSpPr>
            <p:sp>
              <p:nvSpPr>
                <p:cNvPr id="50213" name="Rectangle 145"/>
                <p:cNvSpPr>
                  <a:spLocks noChangeArrowheads="1"/>
                </p:cNvSpPr>
                <p:nvPr/>
              </p:nvSpPr>
              <p:spPr bwMode="auto">
                <a:xfrm>
                  <a:off x="4416" y="1440"/>
                  <a:ext cx="195" cy="267"/>
                </a:xfrm>
                <a:prstGeom prst="rect">
                  <a:avLst/>
                </a:prstGeom>
                <a:solidFill>
                  <a:srgbClr val="0000FF"/>
                </a:solidFill>
                <a:ln w="19050">
                  <a:solidFill>
                    <a:schemeClr val="tx1"/>
                  </a:solidFill>
                  <a:miter lim="800000"/>
                  <a:headEnd/>
                  <a:tailEnd/>
                </a:ln>
              </p:spPr>
              <p:txBody>
                <a:bodyPr wrap="none" anchor="ctr"/>
                <a:lstStyle/>
                <a:p>
                  <a:endParaRPr lang="zh-CN" altLang="zh-CN"/>
                </a:p>
              </p:txBody>
            </p:sp>
            <p:sp>
              <p:nvSpPr>
                <p:cNvPr id="50214" name="Rectangle 146"/>
                <p:cNvSpPr>
                  <a:spLocks noChangeArrowheads="1"/>
                </p:cNvSpPr>
                <p:nvPr/>
              </p:nvSpPr>
              <p:spPr bwMode="auto">
                <a:xfrm>
                  <a:off x="4464" y="1488"/>
                  <a:ext cx="195" cy="267"/>
                </a:xfrm>
                <a:prstGeom prst="rect">
                  <a:avLst/>
                </a:prstGeom>
                <a:solidFill>
                  <a:srgbClr val="0000FF"/>
                </a:solidFill>
                <a:ln w="19050">
                  <a:solidFill>
                    <a:schemeClr val="tx1"/>
                  </a:solidFill>
                  <a:miter lim="800000"/>
                  <a:headEnd/>
                  <a:tailEnd/>
                </a:ln>
              </p:spPr>
              <p:txBody>
                <a:bodyPr wrap="none" anchor="ctr"/>
                <a:lstStyle/>
                <a:p>
                  <a:endParaRPr lang="zh-CN" altLang="zh-CN"/>
                </a:p>
              </p:txBody>
            </p:sp>
            <p:sp>
              <p:nvSpPr>
                <p:cNvPr id="50215" name="Rectangle 147"/>
                <p:cNvSpPr>
                  <a:spLocks noChangeArrowheads="1"/>
                </p:cNvSpPr>
                <p:nvPr/>
              </p:nvSpPr>
              <p:spPr bwMode="auto">
                <a:xfrm>
                  <a:off x="4512" y="1536"/>
                  <a:ext cx="195" cy="267"/>
                </a:xfrm>
                <a:prstGeom prst="rect">
                  <a:avLst/>
                </a:prstGeom>
                <a:solidFill>
                  <a:srgbClr val="0000FF"/>
                </a:solidFill>
                <a:ln w="19050">
                  <a:solidFill>
                    <a:schemeClr val="tx1"/>
                  </a:solidFill>
                  <a:miter lim="800000"/>
                  <a:headEnd/>
                  <a:tailEnd/>
                </a:ln>
              </p:spPr>
              <p:txBody>
                <a:bodyPr wrap="none" anchor="ctr"/>
                <a:lstStyle/>
                <a:p>
                  <a:endParaRPr lang="zh-CN" altLang="zh-CN"/>
                </a:p>
              </p:txBody>
            </p:sp>
          </p:grpSp>
          <p:sp>
            <p:nvSpPr>
              <p:cNvPr id="50211" name="Line 148"/>
              <p:cNvSpPr>
                <a:spLocks noChangeShapeType="1"/>
              </p:cNvSpPr>
              <p:nvPr/>
            </p:nvSpPr>
            <p:spPr bwMode="auto">
              <a:xfrm>
                <a:off x="2928" y="1008"/>
                <a:ext cx="0" cy="96"/>
              </a:xfrm>
              <a:prstGeom prst="line">
                <a:avLst/>
              </a:prstGeom>
              <a:noFill/>
              <a:ln w="19050">
                <a:solidFill>
                  <a:schemeClr val="tx1"/>
                </a:solidFill>
                <a:round/>
                <a:headEnd/>
                <a:tailEnd/>
              </a:ln>
            </p:spPr>
            <p:txBody>
              <a:bodyPr wrap="none" anchor="ctr"/>
              <a:lstStyle/>
              <a:p>
                <a:endParaRPr lang="zh-CN" altLang="en-US"/>
              </a:p>
            </p:txBody>
          </p:sp>
          <p:sp>
            <p:nvSpPr>
              <p:cNvPr id="50212" name="AutoShape 149"/>
              <p:cNvSpPr>
                <a:spLocks noChangeArrowheads="1"/>
              </p:cNvSpPr>
              <p:nvPr/>
            </p:nvSpPr>
            <p:spPr bwMode="auto">
              <a:xfrm>
                <a:off x="2832" y="768"/>
                <a:ext cx="181" cy="240"/>
              </a:xfrm>
              <a:prstGeom prst="can">
                <a:avLst>
                  <a:gd name="adj" fmla="val 33149"/>
                </a:avLst>
              </a:prstGeom>
              <a:solidFill>
                <a:srgbClr val="0000FF"/>
              </a:solidFill>
              <a:ln w="19050">
                <a:solidFill>
                  <a:schemeClr val="tx1"/>
                </a:solidFill>
                <a:round/>
                <a:headEnd/>
                <a:tailEnd/>
              </a:ln>
            </p:spPr>
            <p:txBody>
              <a:bodyPr wrap="none" anchor="ctr"/>
              <a:lstStyle/>
              <a:p>
                <a:endParaRPr lang="zh-CN" altLang="zh-CN"/>
              </a:p>
            </p:txBody>
          </p:sp>
        </p:grpSp>
        <p:grpSp>
          <p:nvGrpSpPr>
            <p:cNvPr id="50184" name="Group 150"/>
            <p:cNvGrpSpPr>
              <a:grpSpLocks/>
            </p:cNvGrpSpPr>
            <p:nvPr/>
          </p:nvGrpSpPr>
          <p:grpSpPr bwMode="auto">
            <a:xfrm>
              <a:off x="4878" y="2388"/>
              <a:ext cx="988" cy="288"/>
              <a:chOff x="3648" y="2112"/>
              <a:chExt cx="912" cy="288"/>
            </a:xfrm>
          </p:grpSpPr>
          <p:grpSp>
            <p:nvGrpSpPr>
              <p:cNvPr id="50185" name="Group 151"/>
              <p:cNvGrpSpPr>
                <a:grpSpLocks/>
              </p:cNvGrpSpPr>
              <p:nvPr/>
            </p:nvGrpSpPr>
            <p:grpSpPr bwMode="auto">
              <a:xfrm>
                <a:off x="3648" y="2160"/>
                <a:ext cx="624" cy="240"/>
                <a:chOff x="2064" y="1536"/>
                <a:chExt cx="624" cy="240"/>
              </a:xfrm>
            </p:grpSpPr>
            <p:sp>
              <p:nvSpPr>
                <p:cNvPr id="50200" name="Freeform 152"/>
                <p:cNvSpPr>
                  <a:spLocks/>
                </p:cNvSpPr>
                <p:nvPr/>
              </p:nvSpPr>
              <p:spPr bwMode="auto">
                <a:xfrm>
                  <a:off x="2064" y="1680"/>
                  <a:ext cx="144" cy="72"/>
                </a:xfrm>
                <a:custGeom>
                  <a:avLst/>
                  <a:gdLst>
                    <a:gd name="T0" fmla="*/ 144 w 144"/>
                    <a:gd name="T1" fmla="*/ 0 h 72"/>
                    <a:gd name="T2" fmla="*/ 94 w 144"/>
                    <a:gd name="T3" fmla="*/ 7 h 72"/>
                    <a:gd name="T4" fmla="*/ 0 w 144"/>
                    <a:gd name="T5" fmla="*/ 72 h 72"/>
                    <a:gd name="T6" fmla="*/ 0 60000 65536"/>
                    <a:gd name="T7" fmla="*/ 0 60000 65536"/>
                    <a:gd name="T8" fmla="*/ 0 60000 65536"/>
                    <a:gd name="T9" fmla="*/ 0 w 144"/>
                    <a:gd name="T10" fmla="*/ 0 h 72"/>
                    <a:gd name="T11" fmla="*/ 144 w 144"/>
                    <a:gd name="T12" fmla="*/ 72 h 72"/>
                  </a:gdLst>
                  <a:ahLst/>
                  <a:cxnLst>
                    <a:cxn ang="T6">
                      <a:pos x="T0" y="T1"/>
                    </a:cxn>
                    <a:cxn ang="T7">
                      <a:pos x="T2" y="T3"/>
                    </a:cxn>
                    <a:cxn ang="T8">
                      <a:pos x="T4" y="T5"/>
                    </a:cxn>
                  </a:cxnLst>
                  <a:rect l="T9" t="T10" r="T11" b="T12"/>
                  <a:pathLst>
                    <a:path w="144" h="72">
                      <a:moveTo>
                        <a:pt x="144" y="0"/>
                      </a:moveTo>
                      <a:cubicBezTo>
                        <a:pt x="127" y="2"/>
                        <a:pt x="110" y="2"/>
                        <a:pt x="94" y="7"/>
                      </a:cubicBezTo>
                      <a:cubicBezTo>
                        <a:pt x="57" y="19"/>
                        <a:pt x="60" y="72"/>
                        <a:pt x="0" y="72"/>
                      </a:cubicBezTo>
                    </a:path>
                  </a:pathLst>
                </a:custGeom>
                <a:solidFill>
                  <a:srgbClr val="808080"/>
                </a:solidFill>
                <a:ln w="19050">
                  <a:solidFill>
                    <a:schemeClr val="tx1"/>
                  </a:solidFill>
                  <a:round/>
                  <a:headEnd/>
                  <a:tailEnd/>
                </a:ln>
              </p:spPr>
              <p:txBody>
                <a:bodyPr wrap="none" anchor="ctr"/>
                <a:lstStyle/>
                <a:p>
                  <a:endParaRPr lang="zh-CN" altLang="en-US"/>
                </a:p>
              </p:txBody>
            </p:sp>
            <p:sp>
              <p:nvSpPr>
                <p:cNvPr id="50201" name="Freeform 153"/>
                <p:cNvSpPr>
                  <a:spLocks/>
                </p:cNvSpPr>
                <p:nvPr/>
              </p:nvSpPr>
              <p:spPr bwMode="auto">
                <a:xfrm>
                  <a:off x="2064" y="1632"/>
                  <a:ext cx="167" cy="49"/>
                </a:xfrm>
                <a:custGeom>
                  <a:avLst/>
                  <a:gdLst>
                    <a:gd name="T0" fmla="*/ 167 w 167"/>
                    <a:gd name="T1" fmla="*/ 27 h 49"/>
                    <a:gd name="T2" fmla="*/ 0 w 167"/>
                    <a:gd name="T3" fmla="*/ 49 h 49"/>
                    <a:gd name="T4" fmla="*/ 0 60000 65536"/>
                    <a:gd name="T5" fmla="*/ 0 60000 65536"/>
                    <a:gd name="T6" fmla="*/ 0 w 167"/>
                    <a:gd name="T7" fmla="*/ 0 h 49"/>
                    <a:gd name="T8" fmla="*/ 167 w 167"/>
                    <a:gd name="T9" fmla="*/ 49 h 49"/>
                  </a:gdLst>
                  <a:ahLst/>
                  <a:cxnLst>
                    <a:cxn ang="T4">
                      <a:pos x="T0" y="T1"/>
                    </a:cxn>
                    <a:cxn ang="T5">
                      <a:pos x="T2" y="T3"/>
                    </a:cxn>
                  </a:cxnLst>
                  <a:rect l="T6" t="T7" r="T8" b="T9"/>
                  <a:pathLst>
                    <a:path w="167" h="49">
                      <a:moveTo>
                        <a:pt x="167" y="27"/>
                      </a:moveTo>
                      <a:cubicBezTo>
                        <a:pt x="81" y="0"/>
                        <a:pt x="68" y="49"/>
                        <a:pt x="0" y="49"/>
                      </a:cubicBezTo>
                    </a:path>
                  </a:pathLst>
                </a:custGeom>
                <a:solidFill>
                  <a:srgbClr val="808080"/>
                </a:solidFill>
                <a:ln w="19050">
                  <a:solidFill>
                    <a:schemeClr val="tx1"/>
                  </a:solidFill>
                  <a:round/>
                  <a:headEnd/>
                  <a:tailEnd/>
                </a:ln>
              </p:spPr>
              <p:txBody>
                <a:bodyPr wrap="none" anchor="ctr"/>
                <a:lstStyle/>
                <a:p>
                  <a:endParaRPr lang="zh-CN" altLang="en-US"/>
                </a:p>
              </p:txBody>
            </p:sp>
            <p:sp>
              <p:nvSpPr>
                <p:cNvPr id="50202" name="Freeform 154"/>
                <p:cNvSpPr>
                  <a:spLocks/>
                </p:cNvSpPr>
                <p:nvPr/>
              </p:nvSpPr>
              <p:spPr bwMode="auto">
                <a:xfrm>
                  <a:off x="2064" y="1584"/>
                  <a:ext cx="159" cy="42"/>
                </a:xfrm>
                <a:custGeom>
                  <a:avLst/>
                  <a:gdLst>
                    <a:gd name="T0" fmla="*/ 159 w 159"/>
                    <a:gd name="T1" fmla="*/ 42 h 42"/>
                    <a:gd name="T2" fmla="*/ 72 w 159"/>
                    <a:gd name="T3" fmla="*/ 35 h 42"/>
                    <a:gd name="T4" fmla="*/ 58 w 159"/>
                    <a:gd name="T5" fmla="*/ 20 h 42"/>
                    <a:gd name="T6" fmla="*/ 0 w 159"/>
                    <a:gd name="T7" fmla="*/ 13 h 42"/>
                    <a:gd name="T8" fmla="*/ 0 60000 65536"/>
                    <a:gd name="T9" fmla="*/ 0 60000 65536"/>
                    <a:gd name="T10" fmla="*/ 0 60000 65536"/>
                    <a:gd name="T11" fmla="*/ 0 60000 65536"/>
                    <a:gd name="T12" fmla="*/ 0 w 159"/>
                    <a:gd name="T13" fmla="*/ 0 h 42"/>
                    <a:gd name="T14" fmla="*/ 159 w 159"/>
                    <a:gd name="T15" fmla="*/ 42 h 42"/>
                  </a:gdLst>
                  <a:ahLst/>
                  <a:cxnLst>
                    <a:cxn ang="T8">
                      <a:pos x="T0" y="T1"/>
                    </a:cxn>
                    <a:cxn ang="T9">
                      <a:pos x="T2" y="T3"/>
                    </a:cxn>
                    <a:cxn ang="T10">
                      <a:pos x="T4" y="T5"/>
                    </a:cxn>
                    <a:cxn ang="T11">
                      <a:pos x="T6" y="T7"/>
                    </a:cxn>
                  </a:cxnLst>
                  <a:rect l="T12" t="T13" r="T14" b="T15"/>
                  <a:pathLst>
                    <a:path w="159" h="42">
                      <a:moveTo>
                        <a:pt x="159" y="42"/>
                      </a:moveTo>
                      <a:cubicBezTo>
                        <a:pt x="130" y="40"/>
                        <a:pt x="100" y="41"/>
                        <a:pt x="72" y="35"/>
                      </a:cubicBezTo>
                      <a:cubicBezTo>
                        <a:pt x="65" y="34"/>
                        <a:pt x="64" y="23"/>
                        <a:pt x="58" y="20"/>
                      </a:cubicBezTo>
                      <a:cubicBezTo>
                        <a:pt x="18" y="0"/>
                        <a:pt x="25" y="1"/>
                        <a:pt x="0" y="13"/>
                      </a:cubicBezTo>
                    </a:path>
                  </a:pathLst>
                </a:custGeom>
                <a:solidFill>
                  <a:srgbClr val="808080"/>
                </a:solidFill>
                <a:ln w="19050">
                  <a:solidFill>
                    <a:schemeClr val="tx1"/>
                  </a:solidFill>
                  <a:round/>
                  <a:headEnd/>
                  <a:tailEnd/>
                </a:ln>
              </p:spPr>
              <p:txBody>
                <a:bodyPr wrap="none" anchor="ctr"/>
                <a:lstStyle/>
                <a:p>
                  <a:endParaRPr lang="zh-CN" altLang="en-US"/>
                </a:p>
              </p:txBody>
            </p:sp>
            <p:sp>
              <p:nvSpPr>
                <p:cNvPr id="50203" name="Freeform 155"/>
                <p:cNvSpPr>
                  <a:spLocks/>
                </p:cNvSpPr>
                <p:nvPr/>
              </p:nvSpPr>
              <p:spPr bwMode="auto">
                <a:xfrm>
                  <a:off x="2208" y="1632"/>
                  <a:ext cx="159" cy="47"/>
                </a:xfrm>
                <a:custGeom>
                  <a:avLst/>
                  <a:gdLst>
                    <a:gd name="T0" fmla="*/ 0 w 1143"/>
                    <a:gd name="T1" fmla="*/ 0 h 398"/>
                    <a:gd name="T2" fmla="*/ 0 w 1143"/>
                    <a:gd name="T3" fmla="*/ 0 h 398"/>
                    <a:gd name="T4" fmla="*/ 0 w 1143"/>
                    <a:gd name="T5" fmla="*/ 0 h 398"/>
                    <a:gd name="T6" fmla="*/ 0 w 1143"/>
                    <a:gd name="T7" fmla="*/ 0 h 398"/>
                    <a:gd name="T8" fmla="*/ 0 w 1143"/>
                    <a:gd name="T9" fmla="*/ 0 h 398"/>
                    <a:gd name="T10" fmla="*/ 0 w 1143"/>
                    <a:gd name="T11" fmla="*/ 0 h 398"/>
                    <a:gd name="T12" fmla="*/ 0 w 1143"/>
                    <a:gd name="T13" fmla="*/ 0 h 398"/>
                    <a:gd name="T14" fmla="*/ 0 w 1143"/>
                    <a:gd name="T15" fmla="*/ 0 h 398"/>
                    <a:gd name="T16" fmla="*/ 0 w 1143"/>
                    <a:gd name="T17" fmla="*/ 0 h 398"/>
                    <a:gd name="T18" fmla="*/ 0 w 1143"/>
                    <a:gd name="T19" fmla="*/ 0 h 3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3"/>
                    <a:gd name="T31" fmla="*/ 0 h 398"/>
                    <a:gd name="T32" fmla="*/ 1143 w 1143"/>
                    <a:gd name="T33" fmla="*/ 398 h 39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3" h="398">
                      <a:moveTo>
                        <a:pt x="37" y="0"/>
                      </a:moveTo>
                      <a:lnTo>
                        <a:pt x="91" y="94"/>
                      </a:lnTo>
                      <a:lnTo>
                        <a:pt x="22" y="163"/>
                      </a:lnTo>
                      <a:lnTo>
                        <a:pt x="102" y="243"/>
                      </a:lnTo>
                      <a:lnTo>
                        <a:pt x="67" y="303"/>
                      </a:lnTo>
                      <a:lnTo>
                        <a:pt x="103" y="339"/>
                      </a:lnTo>
                      <a:lnTo>
                        <a:pt x="0" y="398"/>
                      </a:lnTo>
                      <a:lnTo>
                        <a:pt x="1143" y="398"/>
                      </a:lnTo>
                      <a:lnTo>
                        <a:pt x="1143" y="0"/>
                      </a:lnTo>
                      <a:lnTo>
                        <a:pt x="37" y="0"/>
                      </a:lnTo>
                      <a:close/>
                    </a:path>
                  </a:pathLst>
                </a:custGeom>
                <a:solidFill>
                  <a:srgbClr val="808080"/>
                </a:solidFill>
                <a:ln w="19050">
                  <a:solidFill>
                    <a:schemeClr val="tx1"/>
                  </a:solidFill>
                  <a:round/>
                  <a:headEnd/>
                  <a:tailEnd/>
                </a:ln>
              </p:spPr>
              <p:txBody>
                <a:bodyPr wrap="none" anchor="ctr"/>
                <a:lstStyle/>
                <a:p>
                  <a:endParaRPr lang="zh-CN" altLang="en-US"/>
                </a:p>
              </p:txBody>
            </p:sp>
            <p:sp>
              <p:nvSpPr>
                <p:cNvPr id="50204" name="Line 156"/>
                <p:cNvSpPr>
                  <a:spLocks noChangeShapeType="1"/>
                </p:cNvSpPr>
                <p:nvPr/>
              </p:nvSpPr>
              <p:spPr bwMode="auto">
                <a:xfrm>
                  <a:off x="2592" y="1728"/>
                  <a:ext cx="96" cy="0"/>
                </a:xfrm>
                <a:prstGeom prst="line">
                  <a:avLst/>
                </a:prstGeom>
                <a:noFill/>
                <a:ln w="19050">
                  <a:solidFill>
                    <a:schemeClr val="tx1"/>
                  </a:solidFill>
                  <a:round/>
                  <a:headEnd/>
                  <a:tailEnd/>
                </a:ln>
              </p:spPr>
              <p:txBody>
                <a:bodyPr wrap="none" anchor="ctr"/>
                <a:lstStyle/>
                <a:p>
                  <a:endParaRPr lang="zh-CN" altLang="en-US"/>
                </a:p>
              </p:txBody>
            </p:sp>
            <p:sp>
              <p:nvSpPr>
                <p:cNvPr id="50205" name="Line 157"/>
                <p:cNvSpPr>
                  <a:spLocks noChangeShapeType="1"/>
                </p:cNvSpPr>
                <p:nvPr/>
              </p:nvSpPr>
              <p:spPr bwMode="auto">
                <a:xfrm>
                  <a:off x="2592" y="1584"/>
                  <a:ext cx="96" cy="0"/>
                </a:xfrm>
                <a:prstGeom prst="line">
                  <a:avLst/>
                </a:prstGeom>
                <a:noFill/>
                <a:ln w="19050">
                  <a:solidFill>
                    <a:schemeClr val="tx1"/>
                  </a:solidFill>
                  <a:round/>
                  <a:headEnd/>
                  <a:tailEnd/>
                </a:ln>
              </p:spPr>
              <p:txBody>
                <a:bodyPr wrap="none" anchor="ctr"/>
                <a:lstStyle/>
                <a:p>
                  <a:endParaRPr lang="zh-CN" altLang="en-US"/>
                </a:p>
              </p:txBody>
            </p:sp>
            <p:sp>
              <p:nvSpPr>
                <p:cNvPr id="50206" name="AutoShape 158"/>
                <p:cNvSpPr>
                  <a:spLocks noChangeArrowheads="1"/>
                </p:cNvSpPr>
                <p:nvPr/>
              </p:nvSpPr>
              <p:spPr bwMode="auto">
                <a:xfrm flipH="1">
                  <a:off x="2352" y="1536"/>
                  <a:ext cx="240" cy="240"/>
                </a:xfrm>
                <a:prstGeom prst="flowChartDelay">
                  <a:avLst/>
                </a:prstGeom>
                <a:solidFill>
                  <a:srgbClr val="808080"/>
                </a:solidFill>
                <a:ln w="19050">
                  <a:solidFill>
                    <a:schemeClr val="tx1"/>
                  </a:solidFill>
                  <a:miter lim="800000"/>
                  <a:headEnd/>
                  <a:tailEnd/>
                </a:ln>
              </p:spPr>
              <p:txBody>
                <a:bodyPr wrap="none" anchor="ctr"/>
                <a:lstStyle/>
                <a:p>
                  <a:endParaRPr lang="zh-CN" altLang="zh-CN"/>
                </a:p>
              </p:txBody>
            </p:sp>
          </p:grpSp>
          <p:sp>
            <p:nvSpPr>
              <p:cNvPr id="50199" name="AutoShape 159"/>
              <p:cNvSpPr>
                <a:spLocks noChangeArrowheads="1"/>
              </p:cNvSpPr>
              <p:nvPr/>
            </p:nvSpPr>
            <p:spPr bwMode="auto">
              <a:xfrm flipH="1">
                <a:off x="4272" y="2112"/>
                <a:ext cx="288" cy="288"/>
              </a:xfrm>
              <a:prstGeom prst="lightningBolt">
                <a:avLst/>
              </a:prstGeom>
              <a:solidFill>
                <a:srgbClr val="FFCC00"/>
              </a:solidFill>
              <a:ln w="19050">
                <a:solidFill>
                  <a:schemeClr val="tx1"/>
                </a:solidFill>
                <a:miter lim="800000"/>
                <a:headEnd/>
                <a:tailEnd/>
              </a:ln>
            </p:spPr>
            <p:txBody>
              <a:bodyPr wrap="none" anchor="ctr"/>
              <a:lstStyle/>
              <a:p>
                <a:endParaRPr lang="zh-CN" altLang="zh-CN"/>
              </a:p>
            </p:txBody>
          </p:sp>
        </p:grpSp>
      </p:grpSp>
      <p:sp>
        <p:nvSpPr>
          <p:cNvPr id="50179" name="标题 161"/>
          <p:cNvSpPr>
            <a:spLocks noGrp="1"/>
          </p:cNvSpPr>
          <p:nvPr>
            <p:ph type="title"/>
          </p:nvPr>
        </p:nvSpPr>
        <p:spPr/>
        <p:txBody>
          <a:bodyPr/>
          <a:lstStyle/>
          <a:p>
            <a:r>
              <a:rPr lang="zh-CN" altLang="en-US" smtClean="0"/>
              <a:t>内因</a:t>
            </a:r>
            <a:r>
              <a:rPr lang="en-US" altLang="zh-CN" smtClean="0"/>
              <a:t>-</a:t>
            </a:r>
            <a:r>
              <a:rPr lang="zh-CN" altLang="en-US" smtClean="0"/>
              <a:t>信息系统结构复杂</a:t>
            </a:r>
          </a:p>
        </p:txBody>
      </p:sp>
      <p:sp>
        <p:nvSpPr>
          <p:cNvPr id="5" name="内容占位符 4"/>
          <p:cNvSpPr>
            <a:spLocks noGrp="1"/>
          </p:cNvSpPr>
          <p:nvPr>
            <p:ph idx="1"/>
          </p:nvPr>
        </p:nvSpPr>
        <p:spPr/>
        <p:txBody>
          <a:bodyPr>
            <a:normAutofit fontScale="77500" lnSpcReduction="20000"/>
          </a:bodyPr>
          <a:lstStyle/>
          <a:p>
            <a:pPr>
              <a:defRPr/>
            </a:pPr>
            <a:r>
              <a:rPr lang="zh-CN" altLang="en-US" smtClean="0"/>
              <a:t>工作站中存在信息数据</a:t>
            </a:r>
          </a:p>
          <a:p>
            <a:pPr>
              <a:defRPr/>
            </a:pPr>
            <a:r>
              <a:rPr lang="zh-CN" altLang="en-US" smtClean="0"/>
              <a:t>员工</a:t>
            </a:r>
          </a:p>
          <a:p>
            <a:pPr>
              <a:defRPr/>
            </a:pPr>
            <a:r>
              <a:rPr lang="zh-CN" altLang="en-US" smtClean="0"/>
              <a:t>移动介质</a:t>
            </a:r>
          </a:p>
          <a:p>
            <a:pPr>
              <a:defRPr/>
            </a:pPr>
            <a:r>
              <a:rPr lang="zh-CN" altLang="en-US" smtClean="0"/>
              <a:t>网络中其他系统</a:t>
            </a:r>
          </a:p>
          <a:p>
            <a:pPr>
              <a:defRPr/>
            </a:pPr>
            <a:r>
              <a:rPr lang="zh-CN" altLang="en-US" smtClean="0"/>
              <a:t>网络中其他资源</a:t>
            </a:r>
          </a:p>
          <a:p>
            <a:pPr>
              <a:defRPr/>
            </a:pPr>
            <a:r>
              <a:rPr lang="zh-CN" altLang="en-US" smtClean="0"/>
              <a:t>访问</a:t>
            </a:r>
            <a:r>
              <a:rPr lang="en-US" altLang="zh-CN" smtClean="0"/>
              <a:t>Internet</a:t>
            </a:r>
          </a:p>
          <a:p>
            <a:pPr>
              <a:defRPr/>
            </a:pPr>
            <a:r>
              <a:rPr lang="zh-CN" altLang="en-US" smtClean="0"/>
              <a:t>访问其他局域网</a:t>
            </a:r>
          </a:p>
          <a:p>
            <a:pPr>
              <a:defRPr/>
            </a:pPr>
            <a:r>
              <a:rPr lang="zh-CN" altLang="en-US" smtClean="0"/>
              <a:t>到</a:t>
            </a:r>
            <a:r>
              <a:rPr lang="en-US" altLang="zh-CN" smtClean="0"/>
              <a:t>Internet</a:t>
            </a:r>
            <a:r>
              <a:rPr lang="zh-CN" altLang="en-US" smtClean="0"/>
              <a:t>的其他路由</a:t>
            </a:r>
          </a:p>
          <a:p>
            <a:pPr>
              <a:defRPr/>
            </a:pPr>
            <a:r>
              <a:rPr lang="zh-CN" altLang="en-US" smtClean="0"/>
              <a:t>电话和调制解调器</a:t>
            </a:r>
          </a:p>
          <a:p>
            <a:pPr>
              <a:defRPr/>
            </a:pPr>
            <a:r>
              <a:rPr lang="zh-CN" altLang="en-US" smtClean="0"/>
              <a:t>开放的网络端口</a:t>
            </a:r>
          </a:p>
          <a:p>
            <a:pPr>
              <a:defRPr/>
            </a:pPr>
            <a:r>
              <a:rPr lang="zh-CN" altLang="en-US" smtClean="0"/>
              <a:t>远程用户</a:t>
            </a:r>
          </a:p>
          <a:p>
            <a:pPr>
              <a:defRPr/>
            </a:pPr>
            <a:r>
              <a:rPr lang="zh-CN" altLang="en-US" smtClean="0"/>
              <a:t>厂商和合同方的访问访问外部资源</a:t>
            </a:r>
          </a:p>
          <a:p>
            <a:pPr>
              <a:defRPr/>
            </a:pPr>
            <a:r>
              <a:rPr lang="zh-CN" altLang="en-US" smtClean="0"/>
              <a:t>公共信息服务</a:t>
            </a:r>
          </a:p>
          <a:p>
            <a:pPr>
              <a:defRPr/>
            </a:pPr>
            <a:r>
              <a:rPr lang="zh-CN" altLang="en-US" smtClean="0"/>
              <a:t>运行维护环境</a:t>
            </a:r>
            <a:endParaRPr lang="zh-CN" altLang="en-US"/>
          </a:p>
        </p:txBody>
      </p:sp>
      <p:sp>
        <p:nvSpPr>
          <p:cNvPr id="50181" name="灯片编号占位符 3"/>
          <p:cNvSpPr>
            <a:spLocks noGrp="1"/>
          </p:cNvSpPr>
          <p:nvPr>
            <p:ph type="sldNum" sz="quarter" idx="4294967295"/>
          </p:nvPr>
        </p:nvSpPr>
        <p:spPr bwMode="auto">
          <a:xfrm>
            <a:off x="1008063" y="6245225"/>
            <a:ext cx="8135937" cy="476250"/>
          </a:xfrm>
          <a:prstGeom prst="rect">
            <a:avLst/>
          </a:prstGeom>
          <a:noFill/>
          <a:ln>
            <a:miter lim="800000"/>
            <a:headEnd/>
            <a:tailEnd/>
          </a:ln>
        </p:spPr>
        <p:txBody>
          <a:bodyPr/>
          <a:lstStyle/>
          <a:p>
            <a:fld id="{2F4EA954-2236-4C71-84D5-7B2F468DFD70}" type="slidenum">
              <a:rPr lang="zh-CN" altLang="en-US">
                <a:latin typeface="Arial" pitchFamily="34" charset="0"/>
              </a:rPr>
              <a:pPr/>
              <a:t>60</a:t>
            </a:fld>
            <a:endParaRPr lang="en-US" altLang="zh-CN">
              <a:latin typeface="Arial" pitchFamily="34" charset="0"/>
            </a:endParaRPr>
          </a:p>
        </p:txBody>
      </p:sp>
    </p:spTree>
    <p:extLst>
      <p:ext uri="{BB962C8B-B14F-4D97-AF65-F5344CB8AC3E}">
        <p14:creationId xmlns:p14="http://schemas.microsoft.com/office/powerpoint/2010/main" val="2928425741"/>
      </p:ext>
    </p:extLst>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p:txBody>
          <a:bodyPr/>
          <a:lstStyle/>
          <a:p>
            <a:r>
              <a:rPr lang="zh-CN" altLang="en-US" sz="2400" smtClean="0"/>
              <a:t>安全问题根源</a:t>
            </a:r>
            <a:r>
              <a:rPr lang="en-US" altLang="zh-CN" sz="2400" smtClean="0"/>
              <a:t>—</a:t>
            </a:r>
            <a:r>
              <a:rPr lang="zh-CN" altLang="en-US" sz="2400" smtClean="0"/>
              <a:t>内因我们使用的网络是开放的</a:t>
            </a:r>
          </a:p>
        </p:txBody>
      </p:sp>
      <p:sp>
        <p:nvSpPr>
          <p:cNvPr id="51203" name="Rectangle 3"/>
          <p:cNvSpPr>
            <a:spLocks noGrp="1" noChangeArrowheads="1"/>
          </p:cNvSpPr>
          <p:nvPr>
            <p:ph type="body" idx="4294967295"/>
          </p:nvPr>
        </p:nvSpPr>
        <p:spPr/>
        <p:txBody>
          <a:bodyPr/>
          <a:lstStyle/>
          <a:p>
            <a:endParaRPr lang="zh-CN" altLang="en-US" smtClean="0"/>
          </a:p>
        </p:txBody>
      </p:sp>
      <p:pic>
        <p:nvPicPr>
          <p:cNvPr id="51204" name="Picture 3" descr="444444444444"/>
          <p:cNvPicPr>
            <a:picLocks noChangeAspect="1" noChangeArrowheads="1"/>
          </p:cNvPicPr>
          <p:nvPr/>
        </p:nvPicPr>
        <p:blipFill>
          <a:blip r:embed="rId3"/>
          <a:srcRect/>
          <a:stretch>
            <a:fillRect/>
          </a:stretch>
        </p:blipFill>
        <p:spPr bwMode="auto">
          <a:xfrm>
            <a:off x="-804863" y="0"/>
            <a:ext cx="10553701" cy="7727950"/>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fld id="{A197D16B-B72E-4C50-9853-3970632F78AD}" type="slidenum">
              <a:rPr lang="en-US" altLang="zh-CN" smtClean="0"/>
              <a:pPr>
                <a:defRPr/>
              </a:pPr>
              <a:t>61</a:t>
            </a:fld>
            <a:endParaRPr lang="en-US" altLang="zh-CN"/>
          </a:p>
        </p:txBody>
      </p:sp>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214313" y="1772816"/>
            <a:ext cx="2782887" cy="3090077"/>
            <a:chOff x="0" y="0"/>
            <a:chExt cx="1900" cy="2654"/>
          </a:xfrm>
        </p:grpSpPr>
        <p:pic>
          <p:nvPicPr>
            <p:cNvPr id="52231" name="Picture 4"/>
            <p:cNvPicPr>
              <a:picLocks noChangeAspect="1" noChangeArrowheads="1"/>
            </p:cNvPicPr>
            <p:nvPr/>
          </p:nvPicPr>
          <p:blipFill>
            <a:blip r:embed="rId2"/>
            <a:srcRect/>
            <a:stretch>
              <a:fillRect/>
            </a:stretch>
          </p:blipFill>
          <p:spPr bwMode="auto">
            <a:xfrm>
              <a:off x="0" y="0"/>
              <a:ext cx="1901" cy="2655"/>
            </a:xfrm>
            <a:prstGeom prst="rect">
              <a:avLst/>
            </a:prstGeom>
            <a:noFill/>
            <a:ln w="9525">
              <a:noFill/>
              <a:miter lim="800000"/>
              <a:headEnd/>
              <a:tailEnd/>
            </a:ln>
          </p:spPr>
        </p:pic>
        <p:sp>
          <p:nvSpPr>
            <p:cNvPr id="52232" name="Text Box 5"/>
            <p:cNvSpPr txBox="1">
              <a:spLocks noChangeArrowheads="1"/>
            </p:cNvSpPr>
            <p:nvPr/>
          </p:nvSpPr>
          <p:spPr bwMode="auto">
            <a:xfrm>
              <a:off x="0" y="0"/>
              <a:ext cx="1901" cy="2655"/>
            </a:xfrm>
            <a:prstGeom prst="rect">
              <a:avLst/>
            </a:prstGeom>
            <a:noFill/>
            <a:ln w="9525">
              <a:noFill/>
              <a:miter lim="800000"/>
              <a:headEnd/>
              <a:tailEnd/>
            </a:ln>
          </p:spPr>
          <p:txBody>
            <a:bodyPr wrap="none" anchor="ctr"/>
            <a:lstStyle/>
            <a:p>
              <a:endParaRPr lang="zh-CN" altLang="en-US"/>
            </a:p>
          </p:txBody>
        </p:sp>
      </p:grpSp>
      <p:pic>
        <p:nvPicPr>
          <p:cNvPr id="52227" name="Picture 6"/>
          <p:cNvPicPr>
            <a:picLocks noChangeAspect="1" noChangeArrowheads="1"/>
          </p:cNvPicPr>
          <p:nvPr/>
        </p:nvPicPr>
        <p:blipFill>
          <a:blip r:embed="rId3"/>
          <a:srcRect/>
          <a:stretch>
            <a:fillRect/>
          </a:stretch>
        </p:blipFill>
        <p:spPr bwMode="auto">
          <a:xfrm>
            <a:off x="3143250" y="1772816"/>
            <a:ext cx="2855913" cy="3091241"/>
          </a:xfrm>
          <a:prstGeom prst="rect">
            <a:avLst/>
          </a:prstGeom>
          <a:noFill/>
          <a:ln w="9525">
            <a:noFill/>
            <a:miter lim="800000"/>
            <a:headEnd/>
            <a:tailEnd/>
          </a:ln>
        </p:spPr>
      </p:pic>
      <p:pic>
        <p:nvPicPr>
          <p:cNvPr id="52228" name="Picture 7"/>
          <p:cNvPicPr>
            <a:picLocks noChangeAspect="1" noChangeArrowheads="1"/>
          </p:cNvPicPr>
          <p:nvPr/>
        </p:nvPicPr>
        <p:blipFill>
          <a:blip r:embed="rId4"/>
          <a:srcRect/>
          <a:stretch>
            <a:fillRect/>
          </a:stretch>
        </p:blipFill>
        <p:spPr bwMode="auto">
          <a:xfrm>
            <a:off x="6170613" y="1772816"/>
            <a:ext cx="2716212" cy="3038847"/>
          </a:xfrm>
          <a:prstGeom prst="rect">
            <a:avLst/>
          </a:prstGeom>
          <a:noFill/>
          <a:ln w="9525">
            <a:noFill/>
            <a:miter lim="800000"/>
            <a:headEnd/>
            <a:tailEnd/>
          </a:ln>
          <a:effectLst>
            <a:outerShdw dist="17819" dir="2700000" algn="ctr" rotWithShape="0">
              <a:srgbClr val="99995C"/>
            </a:outerShdw>
          </a:effectLst>
        </p:spPr>
      </p:pic>
      <p:sp>
        <p:nvSpPr>
          <p:cNvPr id="52230" name="灯片编号占位符 3"/>
          <p:cNvSpPr>
            <a:spLocks noGrp="1"/>
          </p:cNvSpPr>
          <p:nvPr>
            <p:ph type="sldNum" sz="quarter" idx="12"/>
          </p:nvPr>
        </p:nvSpPr>
        <p:spPr bwMode="auto">
          <a:prstGeom prst="rect">
            <a:avLst/>
          </a:prstGeom>
          <a:noFill/>
          <a:ln>
            <a:miter lim="800000"/>
            <a:headEnd/>
            <a:tailEnd/>
          </a:ln>
        </p:spPr>
        <p:txBody>
          <a:bodyPr/>
          <a:lstStyle/>
          <a:p>
            <a:fld id="{C7A9A750-37AD-4D89-BAAE-BB5288DD0D49}" type="slidenum">
              <a:rPr lang="zh-CN" altLang="en-US"/>
              <a:pPr/>
              <a:t>62</a:t>
            </a:fld>
            <a:endParaRPr lang="en-US" altLang="zh-CN"/>
          </a:p>
        </p:txBody>
      </p:sp>
      <p:sp>
        <p:nvSpPr>
          <p:cNvPr id="52229" name="标题 5"/>
          <p:cNvSpPr>
            <a:spLocks noGrp="1"/>
          </p:cNvSpPr>
          <p:nvPr>
            <p:ph type="title"/>
          </p:nvPr>
        </p:nvSpPr>
        <p:spPr/>
        <p:txBody>
          <a:bodyPr/>
          <a:lstStyle/>
          <a:p>
            <a:r>
              <a:rPr lang="zh-CN" altLang="en-US" smtClean="0"/>
              <a:t>内因</a:t>
            </a:r>
            <a:r>
              <a:rPr lang="en-US" altLang="zh-CN" smtClean="0"/>
              <a:t>—</a:t>
            </a:r>
            <a:r>
              <a:rPr lang="zh-CN" altLang="en-US" smtClean="0"/>
              <a:t>信息系统应用复杂</a:t>
            </a:r>
          </a:p>
        </p:txBody>
      </p:sp>
      <p:pic>
        <p:nvPicPr>
          <p:cNvPr id="193538" name="Picture 2" descr="https://timgsa.baidu.com/timg?image&amp;quality=80&amp;size=b9999_10000&amp;sec=1504606643988&amp;di=ceee5ba445c45dc25c73c0f42d84c986&amp;imgtype=0&amp;src=http%3A%2F%2Fec.csc86.com%2Fuploadfile%2F2015%2F1221%2F2015122110283475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760" y="3601987"/>
            <a:ext cx="5343525" cy="2419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3538"/>
                                        </p:tgtEl>
                                        <p:attrNameLst>
                                          <p:attrName>style.visibility</p:attrName>
                                        </p:attrNameLst>
                                      </p:cBhvr>
                                      <p:to>
                                        <p:strVal val="visible"/>
                                      </p:to>
                                    </p:set>
                                    <p:anim calcmode="lin" valueType="num">
                                      <p:cBhvr additive="base">
                                        <p:cTn id="7" dur="500" fill="hold"/>
                                        <p:tgtEl>
                                          <p:spTgt spid="193538"/>
                                        </p:tgtEl>
                                        <p:attrNameLst>
                                          <p:attrName>ppt_x</p:attrName>
                                        </p:attrNameLst>
                                      </p:cBhvr>
                                      <p:tavLst>
                                        <p:tav tm="0">
                                          <p:val>
                                            <p:strVal val="#ppt_x"/>
                                          </p:val>
                                        </p:tav>
                                        <p:tav tm="100000">
                                          <p:val>
                                            <p:strVal val="#ppt_x"/>
                                          </p:val>
                                        </p:tav>
                                      </p:tavLst>
                                    </p:anim>
                                    <p:anim calcmode="lin" valueType="num">
                                      <p:cBhvr additive="base">
                                        <p:cTn id="8" dur="500" fill="hold"/>
                                        <p:tgtEl>
                                          <p:spTgt spid="1935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灯片编号占位符 3"/>
          <p:cNvSpPr>
            <a:spLocks noGrp="1"/>
          </p:cNvSpPr>
          <p:nvPr>
            <p:ph type="sldNum" sz="quarter" idx="12"/>
          </p:nvPr>
        </p:nvSpPr>
        <p:spPr bwMode="auto">
          <a:prstGeom prst="rect">
            <a:avLst/>
          </a:prstGeom>
          <a:noFill/>
          <a:ln>
            <a:miter lim="800000"/>
            <a:headEnd/>
            <a:tailEnd/>
          </a:ln>
        </p:spPr>
        <p:txBody>
          <a:bodyPr/>
          <a:lstStyle/>
          <a:p>
            <a:fld id="{F05C75FA-EB3A-4853-9E97-96853B0E32B3}" type="slidenum">
              <a:rPr lang="zh-CN" altLang="en-US"/>
              <a:pPr/>
              <a:t>63</a:t>
            </a:fld>
            <a:endParaRPr lang="en-US" altLang="zh-CN"/>
          </a:p>
        </p:txBody>
      </p:sp>
      <p:sp>
        <p:nvSpPr>
          <p:cNvPr id="53250" name="Rectangle 2"/>
          <p:cNvSpPr>
            <a:spLocks noGrp="1" noChangeArrowheads="1"/>
          </p:cNvSpPr>
          <p:nvPr>
            <p:ph type="title"/>
          </p:nvPr>
        </p:nvSpPr>
        <p:spPr/>
        <p:txBody>
          <a:bodyPr/>
          <a:lstStyle/>
          <a:p>
            <a:r>
              <a:rPr lang="zh-CN" altLang="en-US" smtClean="0"/>
              <a:t>外因</a:t>
            </a:r>
            <a:r>
              <a:rPr lang="en-US" altLang="zh-CN" smtClean="0"/>
              <a:t>—</a:t>
            </a:r>
            <a:r>
              <a:rPr lang="zh-CN" altLang="en-US" smtClean="0"/>
              <a:t>人为的威胁</a:t>
            </a:r>
            <a:endParaRPr lang="en-US" altLang="zh-CN" smtClean="0"/>
          </a:p>
        </p:txBody>
      </p:sp>
      <p:graphicFrame>
        <p:nvGraphicFramePr>
          <p:cNvPr id="53251" name="Object 3"/>
          <p:cNvGraphicFramePr>
            <a:graphicFrameLocks noGrp="1" noChangeAspect="1"/>
          </p:cNvGraphicFramePr>
          <p:nvPr>
            <p:ph idx="4294967295"/>
            <p:extLst>
              <p:ext uri="{D42A27DB-BD31-4B8C-83A1-F6EECF244321}">
                <p14:modId xmlns:p14="http://schemas.microsoft.com/office/powerpoint/2010/main" val="2640626102"/>
              </p:ext>
            </p:extLst>
          </p:nvPr>
        </p:nvGraphicFramePr>
        <p:xfrm>
          <a:off x="-1" y="1371600"/>
          <a:ext cx="9248233" cy="5036344"/>
        </p:xfrm>
        <a:graphic>
          <a:graphicData uri="http://schemas.openxmlformats.org/presentationml/2006/ole">
            <mc:AlternateContent xmlns:mc="http://schemas.openxmlformats.org/markup-compatibility/2006">
              <mc:Choice xmlns:v="urn:schemas-microsoft-com:vml" Requires="v">
                <p:oleObj spid="_x0000_s186478" name="Document" r:id="rId3" imgW="5643061" imgH="3073430" progId="Word.Document.8">
                  <p:embed/>
                </p:oleObj>
              </mc:Choice>
              <mc:Fallback>
                <p:oleObj name="Document" r:id="rId3" imgW="5643061" imgH="3073430" progId="Word.Document.8">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371600"/>
                        <a:ext cx="9248233" cy="5036344"/>
                      </a:xfrm>
                      <a:prstGeom prst="rect">
                        <a:avLst/>
                      </a:prstGeom>
                      <a:noFill/>
                      <a:ln>
                        <a:noFill/>
                      </a:ln>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1116013" y="260350"/>
            <a:ext cx="7019925" cy="487363"/>
          </a:xfrm>
        </p:spPr>
        <p:txBody>
          <a:bodyPr>
            <a:normAutofit fontScale="90000"/>
          </a:bodyPr>
          <a:lstStyle/>
          <a:p>
            <a:pPr>
              <a:defRPr/>
            </a:pPr>
            <a:r>
              <a:rPr lang="zh-CN" altLang="en-US" dirty="0" smtClean="0"/>
              <a:t>外因</a:t>
            </a:r>
            <a:r>
              <a:rPr lang="en-US" altLang="zh-CN" dirty="0" smtClean="0"/>
              <a:t>—</a:t>
            </a:r>
            <a:r>
              <a:rPr lang="zh-CN" altLang="en-US" dirty="0" smtClean="0"/>
              <a:t>自然</a:t>
            </a:r>
            <a:r>
              <a:rPr lang="zh-CN" altLang="en-US" dirty="0"/>
              <a:t>威胁</a:t>
            </a:r>
            <a:endParaRPr lang="en-US" altLang="zh-CN" dirty="0"/>
          </a:p>
        </p:txBody>
      </p:sp>
      <p:pic>
        <p:nvPicPr>
          <p:cNvPr id="684036" name="Picture 4"/>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971550" y="1198563"/>
            <a:ext cx="3860800" cy="2708275"/>
          </a:xfrm>
          <a:prstGeom prst="rect">
            <a:avLst/>
          </a:prstGeom>
          <a:noFill/>
          <a:ln w="9525">
            <a:noFill/>
            <a:miter lim="800000"/>
            <a:headEnd/>
            <a:tailEnd/>
          </a:ln>
        </p:spPr>
      </p:pic>
      <p:pic>
        <p:nvPicPr>
          <p:cNvPr id="684037" name="Picture 5"/>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116013" y="3897313"/>
            <a:ext cx="4064000" cy="2716212"/>
          </a:xfrm>
          <a:prstGeom prst="rect">
            <a:avLst/>
          </a:prstGeom>
          <a:noFill/>
          <a:ln w="9525">
            <a:noFill/>
            <a:miter lim="800000"/>
            <a:headEnd/>
            <a:tailEnd/>
          </a:ln>
        </p:spPr>
      </p:pic>
      <p:pic>
        <p:nvPicPr>
          <p:cNvPr id="684038" name="Picture 6"/>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4932363" y="2097088"/>
            <a:ext cx="3827462" cy="2822575"/>
          </a:xfrm>
          <a:prstGeom prst="rect">
            <a:avLst/>
          </a:prstGeom>
          <a:noFill/>
          <a:ln w="9525">
            <a:noFill/>
            <a:miter lim="800000"/>
            <a:headEnd/>
            <a:tailEnd/>
          </a:ln>
        </p:spPr>
      </p:pic>
      <p:sp>
        <p:nvSpPr>
          <p:cNvPr id="54278" name="灯片编号占位符 3"/>
          <p:cNvSpPr>
            <a:spLocks noGrp="1"/>
          </p:cNvSpPr>
          <p:nvPr>
            <p:ph type="sldNum" sz="quarter" idx="4294967295"/>
          </p:nvPr>
        </p:nvSpPr>
        <p:spPr bwMode="auto">
          <a:xfrm>
            <a:off x="4191000" y="6505575"/>
            <a:ext cx="838200" cy="261938"/>
          </a:xfrm>
          <a:prstGeom prst="rect">
            <a:avLst/>
          </a:prstGeom>
          <a:noFill/>
          <a:ln>
            <a:miter lim="800000"/>
            <a:headEnd/>
            <a:tailEnd/>
          </a:ln>
        </p:spPr>
        <p:txBody>
          <a:bodyPr/>
          <a:lstStyle/>
          <a:p>
            <a:pPr algn="ctr"/>
            <a:fld id="{D246E2CB-7AD0-4D78-92AA-DB1F4C8C1935}" type="slidenum">
              <a:rPr lang="zh-CN" altLang="en-US" sz="1400">
                <a:latin typeface="Arial" pitchFamily="34" charset="0"/>
              </a:rPr>
              <a:pPr algn="ctr"/>
              <a:t>64</a:t>
            </a:fld>
            <a:endParaRPr lang="en-US" altLang="zh-CN" sz="1400">
              <a:latin typeface="Arial"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684036"/>
                                        </p:tgtEl>
                                        <p:attrNameLst>
                                          <p:attrName>style.visibility</p:attrName>
                                        </p:attrNameLst>
                                      </p:cBhvr>
                                      <p:to>
                                        <p:strVal val="visible"/>
                                      </p:to>
                                    </p:set>
                                    <p:animEffect transition="in" filter="blinds(horizontal)">
                                      <p:cBhvr>
                                        <p:cTn id="7" dur="500"/>
                                        <p:tgtEl>
                                          <p:spTgt spid="684036"/>
                                        </p:tgtEl>
                                      </p:cBhvr>
                                    </p:animEffect>
                                  </p:childTnLst>
                                </p:cTn>
                              </p:par>
                              <p:par>
                                <p:cTn id="8" presetID="3" presetClass="entr" presetSubtype="10" fill="hold" nodeType="withEffect">
                                  <p:stCondLst>
                                    <p:cond delay="0"/>
                                  </p:stCondLst>
                                  <p:childTnLst>
                                    <p:set>
                                      <p:cBhvr>
                                        <p:cTn id="9" dur="1" fill="hold">
                                          <p:stCondLst>
                                            <p:cond delay="0"/>
                                          </p:stCondLst>
                                        </p:cTn>
                                        <p:tgtEl>
                                          <p:spTgt spid="684037"/>
                                        </p:tgtEl>
                                        <p:attrNameLst>
                                          <p:attrName>style.visibility</p:attrName>
                                        </p:attrNameLst>
                                      </p:cBhvr>
                                      <p:to>
                                        <p:strVal val="visible"/>
                                      </p:to>
                                    </p:set>
                                    <p:animEffect transition="in" filter="blinds(horizontal)">
                                      <p:cBhvr>
                                        <p:cTn id="10" dur="500"/>
                                        <p:tgtEl>
                                          <p:spTgt spid="684037"/>
                                        </p:tgtEl>
                                      </p:cBhvr>
                                    </p:animEffect>
                                  </p:childTnLst>
                                </p:cTn>
                              </p:par>
                              <p:par>
                                <p:cTn id="11" presetID="3" presetClass="entr" presetSubtype="10" fill="hold" nodeType="withEffect">
                                  <p:stCondLst>
                                    <p:cond delay="0"/>
                                  </p:stCondLst>
                                  <p:childTnLst>
                                    <p:set>
                                      <p:cBhvr>
                                        <p:cTn id="12" dur="1" fill="hold">
                                          <p:stCondLst>
                                            <p:cond delay="0"/>
                                          </p:stCondLst>
                                        </p:cTn>
                                        <p:tgtEl>
                                          <p:spTgt spid="684038"/>
                                        </p:tgtEl>
                                        <p:attrNameLst>
                                          <p:attrName>style.visibility</p:attrName>
                                        </p:attrNameLst>
                                      </p:cBhvr>
                                      <p:to>
                                        <p:strVal val="visible"/>
                                      </p:to>
                                    </p:set>
                                    <p:animEffect transition="in" filter="blinds(horizontal)">
                                      <p:cBhvr>
                                        <p:cTn id="13" dur="500"/>
                                        <p:tgtEl>
                                          <p:spTgt spid="684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idx="1"/>
          </p:nvPr>
        </p:nvSpPr>
        <p:spPr/>
        <p:txBody>
          <a:bodyPr/>
          <a:lstStyle/>
          <a:p>
            <a:pPr eaLnBrk="1" hangingPunct="1"/>
            <a:r>
              <a:rPr lang="zh-CN" altLang="en-US" dirty="0" smtClean="0"/>
              <a:t>未有统一定义</a:t>
            </a:r>
            <a:endParaRPr lang="en-US" altLang="zh-CN" dirty="0" smtClean="0"/>
          </a:p>
          <a:p>
            <a:pPr eaLnBrk="1" hangingPunct="1"/>
            <a:r>
              <a:rPr lang="zh-CN" altLang="en-US" dirty="0" smtClean="0"/>
              <a:t>国际标准化委员会：</a:t>
            </a:r>
            <a:endParaRPr lang="en-US" altLang="zh-CN" dirty="0" smtClean="0"/>
          </a:p>
          <a:p>
            <a:pPr eaLnBrk="1" hangingPunct="1"/>
            <a:r>
              <a:rPr lang="zh-CN" altLang="en-US" b="1" dirty="0" smtClean="0">
                <a:solidFill>
                  <a:srgbClr val="C00000"/>
                </a:solidFill>
              </a:rPr>
              <a:t>为数据处理（信息）系统建立和采取的技术和管理的安全保护。</a:t>
            </a:r>
            <a:endParaRPr lang="en-US" altLang="zh-CN" b="1" dirty="0" smtClean="0">
              <a:solidFill>
                <a:srgbClr val="C00000"/>
              </a:solidFill>
            </a:endParaRPr>
          </a:p>
          <a:p>
            <a:pPr eaLnBrk="1" hangingPunct="1"/>
            <a:r>
              <a:rPr lang="zh-CN" altLang="en-US" b="1" dirty="0" smtClean="0">
                <a:solidFill>
                  <a:srgbClr val="C00000"/>
                </a:solidFill>
              </a:rPr>
              <a:t>保护计算机硬件、软件、数据不因偶然的或恶意的原因而遭到破坏、更改、泄露。</a:t>
            </a:r>
          </a:p>
        </p:txBody>
      </p:sp>
      <p:sp>
        <p:nvSpPr>
          <p:cNvPr id="209922" name="Rectangle 2"/>
          <p:cNvSpPr>
            <a:spLocks noGrp="1" noChangeArrowheads="1"/>
          </p:cNvSpPr>
          <p:nvPr>
            <p:ph type="title"/>
          </p:nvPr>
        </p:nvSpPr>
        <p:spPr/>
        <p:txBody>
          <a:bodyPr/>
          <a:lstStyle/>
          <a:p>
            <a:pPr eaLnBrk="1" fontAlgn="auto" hangingPunct="1">
              <a:spcAft>
                <a:spcPts val="0"/>
              </a:spcAft>
              <a:defRPr/>
            </a:pPr>
            <a:r>
              <a:rPr lang="zh-CN" altLang="en-US" dirty="0" smtClean="0"/>
              <a:t>信息安全的定义</a:t>
            </a:r>
            <a:endParaRPr lang="zh-CN" altLang="en-US" dirty="0"/>
          </a:p>
        </p:txBody>
      </p:sp>
      <p:sp>
        <p:nvSpPr>
          <p:cNvPr id="50179"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49D5841A-A2B0-476F-B4D2-76EDCCFFDFF2}" type="slidenum">
              <a:rPr kumimoji="0" lang="zh-CN" altLang="en-US" sz="1000" smtClean="0"/>
              <a:pPr eaLnBrk="1" hangingPunct="1"/>
              <a:t>65</a:t>
            </a:fld>
            <a:endParaRPr kumimoji="0" lang="en-US" altLang="zh-CN" sz="1000" dirty="0" smtClean="0"/>
          </a:p>
        </p:txBody>
      </p:sp>
    </p:spTree>
  </p:cSld>
  <p:clrMapOvr>
    <a:masterClrMapping/>
  </p:clrMapOvr>
  <p:transition spd="slow">
    <p:pull/>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idx="1"/>
          </p:nvPr>
        </p:nvSpPr>
        <p:spPr/>
        <p:txBody>
          <a:bodyPr/>
          <a:lstStyle/>
          <a:p>
            <a:r>
              <a:rPr lang="zh-CN" altLang="en-US"/>
              <a:t>信息安全是一</a:t>
            </a:r>
            <a:r>
              <a:rPr lang="zh-CN" altLang="en-US" smtClean="0"/>
              <a:t>个</a:t>
            </a:r>
            <a:r>
              <a:rPr lang="zh-CN" altLang="en-US"/>
              <a:t>处于</a:t>
            </a:r>
            <a:r>
              <a:rPr lang="zh-CN" altLang="en-US" smtClean="0"/>
              <a:t>发展期的新型交叉</a:t>
            </a:r>
            <a:r>
              <a:rPr lang="zh-CN" altLang="en-US"/>
              <a:t>学科</a:t>
            </a:r>
          </a:p>
          <a:p>
            <a:pPr lvl="1"/>
            <a:r>
              <a:rPr lang="zh-CN" altLang="en-US" smtClean="0"/>
              <a:t>狭义：计算机、通信、数学、电工等学科</a:t>
            </a:r>
            <a:endParaRPr lang="en-US" altLang="zh-CN" smtClean="0"/>
          </a:p>
          <a:p>
            <a:pPr lvl="1"/>
            <a:r>
              <a:rPr lang="zh-CN" altLang="en-US" smtClean="0"/>
              <a:t>广义：还包括法律、心理学等学科</a:t>
            </a:r>
            <a:endParaRPr lang="en-US" altLang="zh-CN" smtClean="0"/>
          </a:p>
        </p:txBody>
      </p:sp>
      <p:sp>
        <p:nvSpPr>
          <p:cNvPr id="11267" name="Rectangle 2"/>
          <p:cNvSpPr>
            <a:spLocks noGrp="1" noChangeArrowheads="1"/>
          </p:cNvSpPr>
          <p:nvPr>
            <p:ph type="title"/>
          </p:nvPr>
        </p:nvSpPr>
        <p:spPr/>
        <p:txBody>
          <a:bodyPr/>
          <a:lstStyle/>
          <a:p>
            <a:pPr>
              <a:defRPr/>
            </a:pPr>
            <a:r>
              <a:rPr lang="zh-CN" altLang="en-US" sz="4000"/>
              <a:t>信息安全是一门交叉学科</a:t>
            </a:r>
            <a:endParaRPr lang="zh-CN" altLang="en-US" sz="4000" smtClean="0"/>
          </a:p>
        </p:txBody>
      </p:sp>
      <p:sp>
        <p:nvSpPr>
          <p:cNvPr id="53251"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D220E3F2-DBBE-4C6F-B0A5-9B35050F298C}" type="slidenum">
              <a:rPr kumimoji="0" lang="en-US" altLang="zh-CN" sz="1000" smtClean="0"/>
              <a:pPr eaLnBrk="1" hangingPunct="1"/>
              <a:t>66</a:t>
            </a:fld>
            <a:endParaRPr kumimoji="0" lang="en-US" altLang="zh-CN" sz="1000" smtClean="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4359310"/>
            <a:ext cx="5406206" cy="245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ll/>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zh-CN" altLang="en-US" smtClean="0"/>
              <a:t>信息安全研究内容及相互关系</a:t>
            </a:r>
            <a:endParaRPr lang="zh-CN" altLang="en-US"/>
          </a:p>
        </p:txBody>
      </p:sp>
      <p:pic>
        <p:nvPicPr>
          <p:cNvPr id="116740"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226570" y="1268760"/>
            <a:ext cx="8625932" cy="55892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灯片编号占位符 1"/>
          <p:cNvSpPr>
            <a:spLocks noGrp="1"/>
          </p:cNvSpPr>
          <p:nvPr>
            <p:ph type="sldNum" sz="quarter" idx="12"/>
          </p:nvPr>
        </p:nvSpPr>
        <p:spPr/>
        <p:txBody>
          <a:bodyPr/>
          <a:lstStyle/>
          <a:p>
            <a:pPr>
              <a:defRPr/>
            </a:pPr>
            <a:fld id="{E529782D-F684-41DD-BB7A-79BF87ABFA22}" type="slidenum">
              <a:rPr lang="en-US" altLang="zh-CN" smtClean="0"/>
              <a:pPr>
                <a:defRPr/>
              </a:pPr>
              <a:t>67</a:t>
            </a:fld>
            <a:endParaRPr lang="en-US" altLang="zh-CN" dirty="0"/>
          </a:p>
        </p:txBody>
      </p:sp>
    </p:spTree>
    <p:extLst>
      <p:ext uri="{BB962C8B-B14F-4D97-AF65-F5344CB8AC3E}">
        <p14:creationId xmlns:p14="http://schemas.microsoft.com/office/powerpoint/2010/main" val="63736882"/>
      </p:ext>
    </p:extLst>
  </p:cSld>
  <p:clrMapOvr>
    <a:masterClrMapping/>
  </p:clrMapOvr>
  <p:transition spd="slow">
    <p:pull/>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Rectangle 3"/>
          <p:cNvSpPr>
            <a:spLocks noGrp="1" noChangeArrowheads="1"/>
          </p:cNvSpPr>
          <p:nvPr>
            <p:ph idx="1"/>
          </p:nvPr>
        </p:nvSpPr>
        <p:spPr/>
        <p:txBody>
          <a:bodyPr>
            <a:normAutofit lnSpcReduction="10000"/>
          </a:bodyPr>
          <a:lstStyle/>
          <a:p>
            <a:r>
              <a:rPr lang="zh-CN" altLang="en-US"/>
              <a:t>从不同的角度看，信息安全研究</a:t>
            </a:r>
            <a:r>
              <a:rPr lang="zh-CN" altLang="en-US" smtClean="0"/>
              <a:t>领域不尽</a:t>
            </a:r>
            <a:r>
              <a:rPr lang="zh-CN" altLang="en-US"/>
              <a:t>相同</a:t>
            </a:r>
          </a:p>
          <a:p>
            <a:pPr eaLnBrk="1" hangingPunct="1"/>
            <a:r>
              <a:rPr lang="zh-CN" altLang="en-US" smtClean="0"/>
              <a:t>从信息安全学科领域（物理系统）来看，它包括</a:t>
            </a:r>
          </a:p>
          <a:p>
            <a:pPr lvl="1" eaLnBrk="1" hangingPunct="1"/>
            <a:r>
              <a:rPr lang="zh-CN" altLang="en-US" smtClean="0"/>
              <a:t>信息网络的安全</a:t>
            </a:r>
            <a:endParaRPr lang="en-US" altLang="zh-CN" smtClean="0"/>
          </a:p>
          <a:p>
            <a:pPr lvl="2" eaLnBrk="1" hangingPunct="1"/>
            <a:r>
              <a:rPr lang="zh-CN" altLang="en-US" smtClean="0"/>
              <a:t>传输介质安全、保密通信</a:t>
            </a:r>
          </a:p>
          <a:p>
            <a:pPr lvl="2" eaLnBrk="1" hangingPunct="1"/>
            <a:r>
              <a:rPr lang="zh-CN" altLang="en-US" smtClean="0"/>
              <a:t>设备安全</a:t>
            </a:r>
          </a:p>
          <a:p>
            <a:pPr lvl="2" eaLnBrk="1" hangingPunct="1"/>
            <a:r>
              <a:rPr lang="zh-CN" altLang="en-US" smtClean="0"/>
              <a:t>协议安全</a:t>
            </a:r>
          </a:p>
          <a:p>
            <a:pPr lvl="1" eaLnBrk="1" hangingPunct="1"/>
            <a:r>
              <a:rPr lang="zh-CN" altLang="en-US" smtClean="0"/>
              <a:t>信息系统的安全</a:t>
            </a:r>
            <a:endParaRPr lang="en-US" altLang="zh-CN" smtClean="0"/>
          </a:p>
          <a:p>
            <a:pPr lvl="2" eaLnBrk="1" hangingPunct="1"/>
            <a:r>
              <a:rPr lang="zh-CN" altLang="en-US" smtClean="0"/>
              <a:t>主机安全</a:t>
            </a:r>
          </a:p>
          <a:p>
            <a:pPr lvl="2" eaLnBrk="1" hangingPunct="1"/>
            <a:r>
              <a:rPr lang="zh-CN" altLang="en-US" smtClean="0"/>
              <a:t>操作系统安全</a:t>
            </a:r>
          </a:p>
          <a:p>
            <a:pPr lvl="2" eaLnBrk="1" hangingPunct="1"/>
            <a:r>
              <a:rPr lang="zh-CN" altLang="en-US" smtClean="0"/>
              <a:t>应用安全</a:t>
            </a:r>
          </a:p>
          <a:p>
            <a:pPr lvl="2" eaLnBrk="1" hangingPunct="1"/>
            <a:r>
              <a:rPr lang="zh-CN" altLang="en-US" smtClean="0"/>
              <a:t>数据安全</a:t>
            </a:r>
            <a:endParaRPr lang="en-US" altLang="zh-CN" smtClean="0"/>
          </a:p>
        </p:txBody>
      </p:sp>
      <p:sp>
        <p:nvSpPr>
          <p:cNvPr id="12291" name="Rectangle 2"/>
          <p:cNvSpPr>
            <a:spLocks noGrp="1" noChangeArrowheads="1"/>
          </p:cNvSpPr>
          <p:nvPr>
            <p:ph type="title"/>
          </p:nvPr>
        </p:nvSpPr>
        <p:spPr/>
        <p:txBody>
          <a:bodyPr/>
          <a:lstStyle/>
          <a:p>
            <a:pPr eaLnBrk="1" fontAlgn="auto" hangingPunct="1">
              <a:spcAft>
                <a:spcPts val="0"/>
              </a:spcAft>
              <a:defRPr/>
            </a:pPr>
            <a:r>
              <a:rPr lang="zh-CN" altLang="en-US" smtClean="0"/>
              <a:t>信息安全主要研究领域</a:t>
            </a:r>
          </a:p>
        </p:txBody>
      </p:sp>
      <p:sp>
        <p:nvSpPr>
          <p:cNvPr id="54275"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31277162-27D1-4CA6-A9FF-07CFEB3320A1}" type="slidenum">
              <a:rPr kumimoji="0" lang="en-US" altLang="zh-CN" sz="1000" smtClean="0"/>
              <a:pPr eaLnBrk="1" hangingPunct="1"/>
              <a:t>68</a:t>
            </a:fld>
            <a:endParaRPr kumimoji="0" lang="en-US" altLang="zh-CN" sz="1000" smtClean="0"/>
          </a:p>
        </p:txBody>
      </p:sp>
    </p:spTree>
  </p:cSld>
  <p:clrMapOvr>
    <a:masterClrMapping/>
  </p:clrMapOvr>
  <p:transition spd="slow">
    <p:pull/>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5364" name="Rectangle 3"/>
          <p:cNvSpPr>
            <a:spLocks noGrp="1" noChangeArrowheads="1"/>
          </p:cNvSpPr>
          <p:nvPr>
            <p:ph idx="1"/>
          </p:nvPr>
        </p:nvSpPr>
        <p:spPr>
          <a:xfrm>
            <a:off x="34925" y="1481138"/>
            <a:ext cx="8229600" cy="4525962"/>
          </a:xfrm>
        </p:spPr>
        <p:txBody>
          <a:bodyPr/>
          <a:lstStyle/>
          <a:p>
            <a:pPr eaLnBrk="1" hangingPunct="1"/>
            <a:r>
              <a:rPr lang="zh-CN" altLang="en-US" smtClean="0"/>
              <a:t>从理论、技术体系来看</a:t>
            </a:r>
          </a:p>
          <a:p>
            <a:pPr lvl="1" eaLnBrk="1" hangingPunct="1"/>
            <a:r>
              <a:rPr lang="zh-CN" altLang="en-US" smtClean="0"/>
              <a:t>密码理论与技术</a:t>
            </a:r>
          </a:p>
          <a:p>
            <a:pPr lvl="1" eaLnBrk="1" hangingPunct="1"/>
            <a:r>
              <a:rPr lang="zh-CN" altLang="en-US" smtClean="0"/>
              <a:t>认证与识别理论与技术</a:t>
            </a:r>
          </a:p>
          <a:p>
            <a:pPr lvl="1" eaLnBrk="1" hangingPunct="1"/>
            <a:r>
              <a:rPr lang="zh-CN" altLang="en-US" smtClean="0"/>
              <a:t>授权与访问控制理论与技术</a:t>
            </a:r>
          </a:p>
          <a:p>
            <a:pPr lvl="1" eaLnBrk="1" hangingPunct="1"/>
            <a:r>
              <a:rPr lang="zh-CN" altLang="en-US" smtClean="0"/>
              <a:t>审计追踪技术</a:t>
            </a:r>
          </a:p>
          <a:p>
            <a:pPr lvl="1" eaLnBrk="1" hangingPunct="1"/>
            <a:r>
              <a:rPr lang="zh-CN" altLang="en-US" smtClean="0"/>
              <a:t>网络隔离、控制技术</a:t>
            </a:r>
          </a:p>
          <a:p>
            <a:pPr lvl="1" eaLnBrk="1" hangingPunct="1"/>
            <a:r>
              <a:rPr lang="zh-CN" altLang="en-US" smtClean="0"/>
              <a:t>安全管理与安全工程理论与技术</a:t>
            </a:r>
          </a:p>
          <a:p>
            <a:pPr lvl="1" eaLnBrk="1" hangingPunct="1"/>
            <a:r>
              <a:rPr lang="zh-CN" altLang="en-US" smtClean="0"/>
              <a:t>反病毒技术</a:t>
            </a:r>
          </a:p>
          <a:p>
            <a:pPr eaLnBrk="1" hangingPunct="1"/>
            <a:endParaRPr lang="en-US" altLang="zh-CN" smtClean="0"/>
          </a:p>
        </p:txBody>
      </p:sp>
      <p:sp>
        <p:nvSpPr>
          <p:cNvPr id="15363" name="Rectangle 2"/>
          <p:cNvSpPr>
            <a:spLocks noGrp="1" noChangeArrowheads="1"/>
          </p:cNvSpPr>
          <p:nvPr>
            <p:ph type="title"/>
          </p:nvPr>
        </p:nvSpPr>
        <p:spPr/>
        <p:txBody>
          <a:bodyPr/>
          <a:lstStyle/>
          <a:p>
            <a:pPr eaLnBrk="1" fontAlgn="auto" hangingPunct="1">
              <a:spcAft>
                <a:spcPts val="0"/>
              </a:spcAft>
              <a:defRPr/>
            </a:pPr>
            <a:r>
              <a:rPr lang="zh-CN" altLang="en-US" smtClean="0"/>
              <a:t>信息安全主要研究领域</a:t>
            </a:r>
          </a:p>
        </p:txBody>
      </p:sp>
      <p:sp>
        <p:nvSpPr>
          <p:cNvPr id="55299"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AC122740-27A2-4B96-ADD1-E36DBB2CE804}" type="slidenum">
              <a:rPr kumimoji="0" lang="en-US" altLang="zh-CN" sz="1000" smtClean="0"/>
              <a:pPr eaLnBrk="1" hangingPunct="1"/>
              <a:t>69</a:t>
            </a:fld>
            <a:endParaRPr kumimoji="0" lang="en-US" altLang="zh-CN" sz="1000" smtClean="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animEffect transition="in" filter="fade">
                                      <p:cBhvr>
                                        <p:cTn id="7" dur="500"/>
                                        <p:tgtEl>
                                          <p:spTgt spid="1536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364">
                                            <p:txEl>
                                              <p:pRg st="1" end="1"/>
                                            </p:txEl>
                                          </p:spTgt>
                                        </p:tgtEl>
                                        <p:attrNameLst>
                                          <p:attrName>style.visibility</p:attrName>
                                        </p:attrNameLst>
                                      </p:cBhvr>
                                      <p:to>
                                        <p:strVal val="visible"/>
                                      </p:to>
                                    </p:set>
                                    <p:animEffect transition="in" filter="fade">
                                      <p:cBhvr>
                                        <p:cTn id="12" dur="500"/>
                                        <p:tgtEl>
                                          <p:spTgt spid="1536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364">
                                            <p:txEl>
                                              <p:pRg st="2" end="2"/>
                                            </p:txEl>
                                          </p:spTgt>
                                        </p:tgtEl>
                                        <p:attrNameLst>
                                          <p:attrName>style.visibility</p:attrName>
                                        </p:attrNameLst>
                                      </p:cBhvr>
                                      <p:to>
                                        <p:strVal val="visible"/>
                                      </p:to>
                                    </p:set>
                                    <p:animEffect transition="in" filter="fade">
                                      <p:cBhvr>
                                        <p:cTn id="17" dur="500"/>
                                        <p:tgtEl>
                                          <p:spTgt spid="1536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364">
                                            <p:txEl>
                                              <p:pRg st="3" end="3"/>
                                            </p:txEl>
                                          </p:spTgt>
                                        </p:tgtEl>
                                        <p:attrNameLst>
                                          <p:attrName>style.visibility</p:attrName>
                                        </p:attrNameLst>
                                      </p:cBhvr>
                                      <p:to>
                                        <p:strVal val="visible"/>
                                      </p:to>
                                    </p:set>
                                    <p:animEffect transition="in" filter="fade">
                                      <p:cBhvr>
                                        <p:cTn id="22" dur="500"/>
                                        <p:tgtEl>
                                          <p:spTgt spid="1536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364">
                                            <p:txEl>
                                              <p:pRg st="4" end="4"/>
                                            </p:txEl>
                                          </p:spTgt>
                                        </p:tgtEl>
                                        <p:attrNameLst>
                                          <p:attrName>style.visibility</p:attrName>
                                        </p:attrNameLst>
                                      </p:cBhvr>
                                      <p:to>
                                        <p:strVal val="visible"/>
                                      </p:to>
                                    </p:set>
                                    <p:animEffect transition="in" filter="fade">
                                      <p:cBhvr>
                                        <p:cTn id="27" dur="500"/>
                                        <p:tgtEl>
                                          <p:spTgt spid="1536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364">
                                            <p:txEl>
                                              <p:pRg st="5" end="5"/>
                                            </p:txEl>
                                          </p:spTgt>
                                        </p:tgtEl>
                                        <p:attrNameLst>
                                          <p:attrName>style.visibility</p:attrName>
                                        </p:attrNameLst>
                                      </p:cBhvr>
                                      <p:to>
                                        <p:strVal val="visible"/>
                                      </p:to>
                                    </p:set>
                                    <p:animEffect transition="in" filter="fade">
                                      <p:cBhvr>
                                        <p:cTn id="32" dur="500"/>
                                        <p:tgtEl>
                                          <p:spTgt spid="1536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364">
                                            <p:txEl>
                                              <p:pRg st="6" end="6"/>
                                            </p:txEl>
                                          </p:spTgt>
                                        </p:tgtEl>
                                        <p:attrNameLst>
                                          <p:attrName>style.visibility</p:attrName>
                                        </p:attrNameLst>
                                      </p:cBhvr>
                                      <p:to>
                                        <p:strVal val="visible"/>
                                      </p:to>
                                    </p:set>
                                    <p:animEffect transition="in" filter="fade">
                                      <p:cBhvr>
                                        <p:cTn id="37" dur="500"/>
                                        <p:tgtEl>
                                          <p:spTgt spid="15364">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364">
                                            <p:txEl>
                                              <p:pRg st="7" end="7"/>
                                            </p:txEl>
                                          </p:spTgt>
                                        </p:tgtEl>
                                        <p:attrNameLst>
                                          <p:attrName>style.visibility</p:attrName>
                                        </p:attrNameLst>
                                      </p:cBhvr>
                                      <p:to>
                                        <p:strVal val="visible"/>
                                      </p:to>
                                    </p:set>
                                    <p:animEffect transition="in" filter="fade">
                                      <p:cBhvr>
                                        <p:cTn id="42" dur="500"/>
                                        <p:tgtEl>
                                          <p:spTgt spid="1536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idx="1"/>
          </p:nvPr>
        </p:nvSpPr>
        <p:spPr/>
        <p:txBody>
          <a:bodyPr/>
          <a:lstStyle/>
          <a:p>
            <a:pPr eaLnBrk="1" hangingPunct="1"/>
            <a:r>
              <a:rPr lang="zh-CN" altLang="en-US" dirty="0" smtClean="0"/>
              <a:t>平时（</a:t>
            </a:r>
            <a:r>
              <a:rPr lang="en-US" altLang="zh-CN" dirty="0" smtClean="0"/>
              <a:t>30%</a:t>
            </a:r>
            <a:r>
              <a:rPr lang="zh-CN" altLang="en-US" dirty="0" smtClean="0"/>
              <a:t>）</a:t>
            </a:r>
          </a:p>
          <a:p>
            <a:pPr lvl="1" eaLnBrk="1" hangingPunct="1"/>
            <a:r>
              <a:rPr lang="zh-CN" altLang="en-US" dirty="0" smtClean="0"/>
              <a:t>安全问题解决方案</a:t>
            </a:r>
            <a:endParaRPr lang="en-US" altLang="zh-CN" dirty="0" smtClean="0"/>
          </a:p>
          <a:p>
            <a:pPr eaLnBrk="1" hangingPunct="1"/>
            <a:r>
              <a:rPr lang="zh-CN" altLang="en-US" dirty="0" smtClean="0"/>
              <a:t>期末闭卷（</a:t>
            </a:r>
            <a:r>
              <a:rPr lang="en-US" altLang="zh-CN" dirty="0"/>
              <a:t>7</a:t>
            </a:r>
            <a:r>
              <a:rPr lang="en-US" altLang="zh-CN" dirty="0" smtClean="0"/>
              <a:t>0%</a:t>
            </a:r>
            <a:r>
              <a:rPr lang="zh-CN" altLang="en-US" dirty="0" smtClean="0"/>
              <a:t>）</a:t>
            </a:r>
            <a:endParaRPr lang="en-US" altLang="zh-CN" dirty="0" smtClean="0"/>
          </a:p>
        </p:txBody>
      </p:sp>
      <p:sp>
        <p:nvSpPr>
          <p:cNvPr id="7171" name="Rectangle 2"/>
          <p:cNvSpPr>
            <a:spLocks noGrp="1" noChangeArrowheads="1"/>
          </p:cNvSpPr>
          <p:nvPr>
            <p:ph type="title"/>
          </p:nvPr>
        </p:nvSpPr>
        <p:spPr/>
        <p:txBody>
          <a:bodyPr/>
          <a:lstStyle/>
          <a:p>
            <a:pPr eaLnBrk="1" fontAlgn="auto" hangingPunct="1">
              <a:spcAft>
                <a:spcPts val="0"/>
              </a:spcAft>
              <a:defRPr/>
            </a:pPr>
            <a:r>
              <a:rPr lang="zh-CN" altLang="en-US"/>
              <a:t>考核</a:t>
            </a:r>
            <a:endParaRPr lang="zh-CN" altLang="en-US" smtClean="0"/>
          </a:p>
        </p:txBody>
      </p:sp>
      <p:sp>
        <p:nvSpPr>
          <p:cNvPr id="13315"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F2E2DF6B-5416-4BE1-9819-03A578256053}" type="slidenum">
              <a:rPr kumimoji="0" lang="en-US" altLang="zh-CN" sz="1000" smtClean="0"/>
              <a:pPr eaLnBrk="1" hangingPunct="1"/>
              <a:t>7</a:t>
            </a:fld>
            <a:endParaRPr kumimoji="0" lang="en-US" altLang="zh-CN" sz="1000" smtClean="0"/>
          </a:p>
        </p:txBody>
      </p:sp>
    </p:spTree>
  </p:cSld>
  <p:clrMapOvr>
    <a:masterClrMapping/>
  </p:clrMapOvr>
  <p:transition spd="slow">
    <p:pull/>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6388" name="Rectangle 3"/>
          <p:cNvSpPr>
            <a:spLocks noGrp="1" noChangeArrowheads="1"/>
          </p:cNvSpPr>
          <p:nvPr>
            <p:ph idx="1"/>
          </p:nvPr>
        </p:nvSpPr>
        <p:spPr/>
        <p:txBody>
          <a:bodyPr>
            <a:normAutofit fontScale="92500" lnSpcReduction="10000"/>
          </a:bodyPr>
          <a:lstStyle/>
          <a:p>
            <a:pPr marL="365760" indent="-256032" eaLnBrk="1" fontAlgn="auto" hangingPunct="1">
              <a:spcAft>
                <a:spcPts val="0"/>
              </a:spcAft>
              <a:buFont typeface="Wingdings 3"/>
              <a:buChar char=""/>
              <a:defRPr/>
            </a:pPr>
            <a:r>
              <a:rPr lang="zh-CN" altLang="en-US" smtClean="0"/>
              <a:t>从信息对抗角度来看，它包括</a:t>
            </a:r>
          </a:p>
          <a:p>
            <a:pPr marL="621792" lvl="1" eaLnBrk="1" fontAlgn="auto" hangingPunct="1">
              <a:spcBef>
                <a:spcPts val="324"/>
              </a:spcBef>
              <a:spcAft>
                <a:spcPts val="0"/>
              </a:spcAft>
              <a:buFont typeface="Verdana"/>
              <a:buChar char="◦"/>
              <a:defRPr/>
            </a:pPr>
            <a:r>
              <a:rPr lang="zh-CN" altLang="en-US" smtClean="0"/>
              <a:t>防御</a:t>
            </a:r>
          </a:p>
          <a:p>
            <a:pPr marL="859536" lvl="2" eaLnBrk="1" fontAlgn="auto" hangingPunct="1">
              <a:spcAft>
                <a:spcPts val="0"/>
              </a:spcAft>
              <a:buFont typeface="Wingdings 2"/>
              <a:buChar char=""/>
              <a:defRPr/>
            </a:pPr>
            <a:r>
              <a:rPr lang="zh-CN" altLang="en-US" smtClean="0"/>
              <a:t>安全保障体系结构</a:t>
            </a:r>
          </a:p>
          <a:p>
            <a:pPr marL="859536" lvl="2" eaLnBrk="1" fontAlgn="auto" hangingPunct="1">
              <a:spcAft>
                <a:spcPts val="0"/>
              </a:spcAft>
              <a:buFont typeface="Wingdings 2"/>
              <a:buChar char=""/>
              <a:defRPr/>
            </a:pPr>
            <a:r>
              <a:rPr lang="zh-CN" altLang="en-US" smtClean="0"/>
              <a:t>安全保障技术</a:t>
            </a:r>
          </a:p>
          <a:p>
            <a:pPr lvl="3" eaLnBrk="1" fontAlgn="auto" hangingPunct="1">
              <a:spcAft>
                <a:spcPts val="0"/>
              </a:spcAft>
              <a:buFont typeface="Wingdings 2"/>
              <a:buChar char=""/>
              <a:defRPr/>
            </a:pPr>
            <a:r>
              <a:rPr lang="zh-CN" altLang="en-US" smtClean="0"/>
              <a:t>预警</a:t>
            </a:r>
          </a:p>
          <a:p>
            <a:pPr lvl="3" eaLnBrk="1" fontAlgn="auto" hangingPunct="1">
              <a:spcAft>
                <a:spcPts val="0"/>
              </a:spcAft>
              <a:buFont typeface="Wingdings 2"/>
              <a:buChar char=""/>
              <a:defRPr/>
            </a:pPr>
            <a:r>
              <a:rPr lang="zh-CN" altLang="en-US" smtClean="0"/>
              <a:t>保护</a:t>
            </a:r>
          </a:p>
          <a:p>
            <a:pPr lvl="3" eaLnBrk="1" fontAlgn="auto" hangingPunct="1">
              <a:spcAft>
                <a:spcPts val="0"/>
              </a:spcAft>
              <a:buFont typeface="Wingdings 2"/>
              <a:buChar char=""/>
              <a:defRPr/>
            </a:pPr>
            <a:r>
              <a:rPr lang="zh-CN" altLang="en-US" smtClean="0"/>
              <a:t>检测</a:t>
            </a:r>
          </a:p>
          <a:p>
            <a:pPr lvl="3" eaLnBrk="1" fontAlgn="auto" hangingPunct="1">
              <a:spcAft>
                <a:spcPts val="0"/>
              </a:spcAft>
              <a:buFont typeface="Wingdings 2"/>
              <a:buChar char=""/>
              <a:defRPr/>
            </a:pPr>
            <a:r>
              <a:rPr lang="zh-CN" altLang="en-US" smtClean="0"/>
              <a:t>响应</a:t>
            </a:r>
          </a:p>
          <a:p>
            <a:pPr lvl="3" eaLnBrk="1" fontAlgn="auto" hangingPunct="1">
              <a:spcAft>
                <a:spcPts val="0"/>
              </a:spcAft>
              <a:buFont typeface="Wingdings 2"/>
              <a:buChar char=""/>
              <a:defRPr/>
            </a:pPr>
            <a:r>
              <a:rPr lang="zh-CN" altLang="en-US" smtClean="0"/>
              <a:t>恢复</a:t>
            </a:r>
          </a:p>
          <a:p>
            <a:pPr marL="859536" lvl="2" eaLnBrk="1" fontAlgn="auto" hangingPunct="1">
              <a:spcAft>
                <a:spcPts val="0"/>
              </a:spcAft>
              <a:buFont typeface="Wingdings 2"/>
              <a:buChar char=""/>
              <a:defRPr/>
            </a:pPr>
            <a:r>
              <a:rPr lang="zh-CN" altLang="en-US" smtClean="0"/>
              <a:t>安全保障系统</a:t>
            </a:r>
          </a:p>
          <a:p>
            <a:pPr marL="621792" lvl="1" eaLnBrk="1" fontAlgn="auto" hangingPunct="1">
              <a:spcBef>
                <a:spcPts val="324"/>
              </a:spcBef>
              <a:spcAft>
                <a:spcPts val="0"/>
              </a:spcAft>
              <a:buFont typeface="Verdana"/>
              <a:buChar char="◦"/>
              <a:defRPr/>
            </a:pPr>
            <a:r>
              <a:rPr lang="zh-CN" altLang="en-US" smtClean="0"/>
              <a:t>攻击</a:t>
            </a:r>
          </a:p>
          <a:p>
            <a:pPr marL="859536" lvl="2" eaLnBrk="1" fontAlgn="auto" hangingPunct="1">
              <a:spcAft>
                <a:spcPts val="0"/>
              </a:spcAft>
              <a:buFont typeface="Wingdings 2"/>
              <a:buChar char=""/>
              <a:defRPr/>
            </a:pPr>
            <a:r>
              <a:rPr lang="zh-CN" altLang="en-US" smtClean="0"/>
              <a:t>攻击机理技术</a:t>
            </a:r>
          </a:p>
          <a:p>
            <a:pPr marL="859536" lvl="2" eaLnBrk="1" fontAlgn="auto" hangingPunct="1">
              <a:spcAft>
                <a:spcPts val="0"/>
              </a:spcAft>
              <a:buFont typeface="Wingdings 2"/>
              <a:buChar char=""/>
              <a:defRPr/>
            </a:pPr>
            <a:r>
              <a:rPr lang="zh-CN" altLang="en-US" smtClean="0"/>
              <a:t>攻击工具</a:t>
            </a:r>
          </a:p>
          <a:p>
            <a:pPr marL="859536" lvl="2" eaLnBrk="1" fontAlgn="auto" hangingPunct="1">
              <a:spcAft>
                <a:spcPts val="0"/>
              </a:spcAft>
              <a:buFont typeface="Wingdings 2"/>
              <a:buChar char=""/>
              <a:defRPr/>
            </a:pPr>
            <a:r>
              <a:rPr lang="zh-CN" altLang="en-US" smtClean="0"/>
              <a:t>安全审计躲避技术</a:t>
            </a:r>
          </a:p>
          <a:p>
            <a:pPr marL="365760" indent="-256032" eaLnBrk="1" fontAlgn="auto" hangingPunct="1">
              <a:spcAft>
                <a:spcPts val="0"/>
              </a:spcAft>
              <a:buFont typeface="Wingdings 3"/>
              <a:buChar char=""/>
              <a:defRPr/>
            </a:pPr>
            <a:endParaRPr lang="en-US" altLang="zh-CN" smtClean="0"/>
          </a:p>
        </p:txBody>
      </p:sp>
      <p:sp>
        <p:nvSpPr>
          <p:cNvPr id="16387" name="Rectangle 2"/>
          <p:cNvSpPr>
            <a:spLocks noGrp="1" noChangeArrowheads="1"/>
          </p:cNvSpPr>
          <p:nvPr>
            <p:ph type="title"/>
          </p:nvPr>
        </p:nvSpPr>
        <p:spPr/>
        <p:txBody>
          <a:bodyPr/>
          <a:lstStyle/>
          <a:p>
            <a:pPr eaLnBrk="1" fontAlgn="auto" hangingPunct="1">
              <a:spcAft>
                <a:spcPts val="0"/>
              </a:spcAft>
              <a:defRPr/>
            </a:pPr>
            <a:r>
              <a:rPr lang="zh-CN" altLang="en-US" smtClean="0"/>
              <a:t>信息安全主要研究领域</a:t>
            </a:r>
          </a:p>
        </p:txBody>
      </p:sp>
      <p:sp>
        <p:nvSpPr>
          <p:cNvPr id="56323"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F6C063F4-3D7A-4813-8BA6-FE110A03A0A3}" type="slidenum">
              <a:rPr kumimoji="0" lang="en-US" altLang="zh-CN" sz="1000" smtClean="0"/>
              <a:pPr eaLnBrk="1" hangingPunct="1"/>
              <a:t>70</a:t>
            </a:fld>
            <a:endParaRPr kumimoji="0" lang="en-US" altLang="zh-CN" sz="1000" smtClean="0"/>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388">
                                            <p:txEl>
                                              <p:pRg st="0" end="0"/>
                                            </p:txEl>
                                          </p:spTgt>
                                        </p:tgtEl>
                                        <p:attrNameLst>
                                          <p:attrName>style.visibility</p:attrName>
                                        </p:attrNameLst>
                                      </p:cBhvr>
                                      <p:to>
                                        <p:strVal val="visible"/>
                                      </p:to>
                                    </p:set>
                                    <p:animEffect transition="in" filter="fade">
                                      <p:cBhvr>
                                        <p:cTn id="7" dur="500"/>
                                        <p:tgtEl>
                                          <p:spTgt spid="1638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388">
                                            <p:txEl>
                                              <p:pRg st="1" end="1"/>
                                            </p:txEl>
                                          </p:spTgt>
                                        </p:tgtEl>
                                        <p:attrNameLst>
                                          <p:attrName>style.visibility</p:attrName>
                                        </p:attrNameLst>
                                      </p:cBhvr>
                                      <p:to>
                                        <p:strVal val="visible"/>
                                      </p:to>
                                    </p:set>
                                    <p:animEffect transition="in" filter="fade">
                                      <p:cBhvr>
                                        <p:cTn id="12" dur="500"/>
                                        <p:tgtEl>
                                          <p:spTgt spid="1638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388">
                                            <p:txEl>
                                              <p:pRg st="2" end="2"/>
                                            </p:txEl>
                                          </p:spTgt>
                                        </p:tgtEl>
                                        <p:attrNameLst>
                                          <p:attrName>style.visibility</p:attrName>
                                        </p:attrNameLst>
                                      </p:cBhvr>
                                      <p:to>
                                        <p:strVal val="visible"/>
                                      </p:to>
                                    </p:set>
                                    <p:animEffect transition="in" filter="fade">
                                      <p:cBhvr>
                                        <p:cTn id="17" dur="500"/>
                                        <p:tgtEl>
                                          <p:spTgt spid="1638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388">
                                            <p:txEl>
                                              <p:pRg st="3" end="3"/>
                                            </p:txEl>
                                          </p:spTgt>
                                        </p:tgtEl>
                                        <p:attrNameLst>
                                          <p:attrName>style.visibility</p:attrName>
                                        </p:attrNameLst>
                                      </p:cBhvr>
                                      <p:to>
                                        <p:strVal val="visible"/>
                                      </p:to>
                                    </p:set>
                                    <p:animEffect transition="in" filter="fade">
                                      <p:cBhvr>
                                        <p:cTn id="22" dur="500"/>
                                        <p:tgtEl>
                                          <p:spTgt spid="16388">
                                            <p:txEl>
                                              <p:pRg st="3" end="3"/>
                                            </p:txEl>
                                          </p:spTgt>
                                        </p:tgtEl>
                                      </p:cBhvr>
                                    </p:animEffect>
                                  </p:childTnLst>
                                </p:cTn>
                              </p:par>
                            </p:childTnLst>
                          </p:cTn>
                        </p:par>
                        <p:par>
                          <p:cTn id="23" fill="hold" nodeType="afterGroup">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6388">
                                            <p:txEl>
                                              <p:pRg st="4" end="4"/>
                                            </p:txEl>
                                          </p:spTgt>
                                        </p:tgtEl>
                                        <p:attrNameLst>
                                          <p:attrName>style.visibility</p:attrName>
                                        </p:attrNameLst>
                                      </p:cBhvr>
                                      <p:to>
                                        <p:strVal val="visible"/>
                                      </p:to>
                                    </p:set>
                                    <p:animEffect transition="in" filter="fade">
                                      <p:cBhvr>
                                        <p:cTn id="26" dur="500"/>
                                        <p:tgtEl>
                                          <p:spTgt spid="16388">
                                            <p:txEl>
                                              <p:pRg st="4" end="4"/>
                                            </p:txEl>
                                          </p:spTgt>
                                        </p:tgtEl>
                                      </p:cBhvr>
                                    </p:animEffect>
                                  </p:childTnLst>
                                </p:cTn>
                              </p:par>
                            </p:childTnLst>
                          </p:cTn>
                        </p:par>
                        <p:par>
                          <p:cTn id="27" fill="hold" nodeType="afterGroup">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6388">
                                            <p:txEl>
                                              <p:pRg st="5" end="5"/>
                                            </p:txEl>
                                          </p:spTgt>
                                        </p:tgtEl>
                                        <p:attrNameLst>
                                          <p:attrName>style.visibility</p:attrName>
                                        </p:attrNameLst>
                                      </p:cBhvr>
                                      <p:to>
                                        <p:strVal val="visible"/>
                                      </p:to>
                                    </p:set>
                                    <p:animEffect transition="in" filter="fade">
                                      <p:cBhvr>
                                        <p:cTn id="30" dur="500"/>
                                        <p:tgtEl>
                                          <p:spTgt spid="16388">
                                            <p:txEl>
                                              <p:pRg st="5" end="5"/>
                                            </p:txEl>
                                          </p:spTgt>
                                        </p:tgtEl>
                                      </p:cBhvr>
                                    </p:animEffect>
                                  </p:childTnLst>
                                </p:cTn>
                              </p:par>
                            </p:childTnLst>
                          </p:cTn>
                        </p:par>
                        <p:par>
                          <p:cTn id="31" fill="hold" nodeType="afterGroup">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16388">
                                            <p:txEl>
                                              <p:pRg st="6" end="6"/>
                                            </p:txEl>
                                          </p:spTgt>
                                        </p:tgtEl>
                                        <p:attrNameLst>
                                          <p:attrName>style.visibility</p:attrName>
                                        </p:attrNameLst>
                                      </p:cBhvr>
                                      <p:to>
                                        <p:strVal val="visible"/>
                                      </p:to>
                                    </p:set>
                                    <p:animEffect transition="in" filter="fade">
                                      <p:cBhvr>
                                        <p:cTn id="34" dur="500"/>
                                        <p:tgtEl>
                                          <p:spTgt spid="16388">
                                            <p:txEl>
                                              <p:pRg st="6" end="6"/>
                                            </p:txEl>
                                          </p:spTgt>
                                        </p:tgtEl>
                                      </p:cBhvr>
                                    </p:animEffect>
                                  </p:childTnLst>
                                </p:cTn>
                              </p:par>
                            </p:childTnLst>
                          </p:cTn>
                        </p:par>
                        <p:par>
                          <p:cTn id="35" fill="hold" nodeType="afterGroup">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16388">
                                            <p:txEl>
                                              <p:pRg st="7" end="7"/>
                                            </p:txEl>
                                          </p:spTgt>
                                        </p:tgtEl>
                                        <p:attrNameLst>
                                          <p:attrName>style.visibility</p:attrName>
                                        </p:attrNameLst>
                                      </p:cBhvr>
                                      <p:to>
                                        <p:strVal val="visible"/>
                                      </p:to>
                                    </p:set>
                                    <p:animEffect transition="in" filter="fade">
                                      <p:cBhvr>
                                        <p:cTn id="38" dur="500"/>
                                        <p:tgtEl>
                                          <p:spTgt spid="16388">
                                            <p:txEl>
                                              <p:pRg st="7" end="7"/>
                                            </p:txEl>
                                          </p:spTgt>
                                        </p:tgtEl>
                                      </p:cBhvr>
                                    </p:animEffect>
                                  </p:childTnLst>
                                </p:cTn>
                              </p:par>
                            </p:childTnLst>
                          </p:cTn>
                        </p:par>
                        <p:par>
                          <p:cTn id="39" fill="hold" nodeType="afterGroup">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6388">
                                            <p:txEl>
                                              <p:pRg st="8" end="8"/>
                                            </p:txEl>
                                          </p:spTgt>
                                        </p:tgtEl>
                                        <p:attrNameLst>
                                          <p:attrName>style.visibility</p:attrName>
                                        </p:attrNameLst>
                                      </p:cBhvr>
                                      <p:to>
                                        <p:strVal val="visible"/>
                                      </p:to>
                                    </p:set>
                                    <p:animEffect transition="in" filter="fade">
                                      <p:cBhvr>
                                        <p:cTn id="42" dur="500"/>
                                        <p:tgtEl>
                                          <p:spTgt spid="16388">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388">
                                            <p:txEl>
                                              <p:pRg st="9" end="9"/>
                                            </p:txEl>
                                          </p:spTgt>
                                        </p:tgtEl>
                                        <p:attrNameLst>
                                          <p:attrName>style.visibility</p:attrName>
                                        </p:attrNameLst>
                                      </p:cBhvr>
                                      <p:to>
                                        <p:strVal val="visible"/>
                                      </p:to>
                                    </p:set>
                                    <p:animEffect transition="in" filter="fade">
                                      <p:cBhvr>
                                        <p:cTn id="47" dur="500"/>
                                        <p:tgtEl>
                                          <p:spTgt spid="16388">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388">
                                            <p:txEl>
                                              <p:pRg st="10" end="10"/>
                                            </p:txEl>
                                          </p:spTgt>
                                        </p:tgtEl>
                                        <p:attrNameLst>
                                          <p:attrName>style.visibility</p:attrName>
                                        </p:attrNameLst>
                                      </p:cBhvr>
                                      <p:to>
                                        <p:strVal val="visible"/>
                                      </p:to>
                                    </p:set>
                                    <p:animEffect transition="in" filter="fade">
                                      <p:cBhvr>
                                        <p:cTn id="52" dur="500"/>
                                        <p:tgtEl>
                                          <p:spTgt spid="16388">
                                            <p:txEl>
                                              <p:pRg st="10" end="10"/>
                                            </p:txEl>
                                          </p:spTgt>
                                        </p:tgtEl>
                                      </p:cBhvr>
                                    </p:animEffect>
                                  </p:childTnLst>
                                </p:cTn>
                              </p:par>
                            </p:childTnLst>
                          </p:cTn>
                        </p:par>
                        <p:par>
                          <p:cTn id="53" fill="hold" nodeType="afterGroup">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6388">
                                            <p:txEl>
                                              <p:pRg st="11" end="11"/>
                                            </p:txEl>
                                          </p:spTgt>
                                        </p:tgtEl>
                                        <p:attrNameLst>
                                          <p:attrName>style.visibility</p:attrName>
                                        </p:attrNameLst>
                                      </p:cBhvr>
                                      <p:to>
                                        <p:strVal val="visible"/>
                                      </p:to>
                                    </p:set>
                                    <p:animEffect transition="in" filter="fade">
                                      <p:cBhvr>
                                        <p:cTn id="56" dur="500"/>
                                        <p:tgtEl>
                                          <p:spTgt spid="16388">
                                            <p:txEl>
                                              <p:pRg st="11" end="11"/>
                                            </p:txEl>
                                          </p:spTgt>
                                        </p:tgtEl>
                                      </p:cBhvr>
                                    </p:animEffect>
                                  </p:childTnLst>
                                </p:cTn>
                              </p:par>
                            </p:childTnLst>
                          </p:cTn>
                        </p:par>
                        <p:par>
                          <p:cTn id="57" fill="hold" nodeType="afterGroup">
                            <p:stCondLst>
                              <p:cond delay="1000"/>
                            </p:stCondLst>
                            <p:childTnLst>
                              <p:par>
                                <p:cTn id="58" presetID="10" presetClass="entr" presetSubtype="0" fill="hold" grpId="0" nodeType="afterEffect">
                                  <p:stCondLst>
                                    <p:cond delay="0"/>
                                  </p:stCondLst>
                                  <p:childTnLst>
                                    <p:set>
                                      <p:cBhvr>
                                        <p:cTn id="59" dur="1" fill="hold">
                                          <p:stCondLst>
                                            <p:cond delay="0"/>
                                          </p:stCondLst>
                                        </p:cTn>
                                        <p:tgtEl>
                                          <p:spTgt spid="16388">
                                            <p:txEl>
                                              <p:pRg st="12" end="12"/>
                                            </p:txEl>
                                          </p:spTgt>
                                        </p:tgtEl>
                                        <p:attrNameLst>
                                          <p:attrName>style.visibility</p:attrName>
                                        </p:attrNameLst>
                                      </p:cBhvr>
                                      <p:to>
                                        <p:strVal val="visible"/>
                                      </p:to>
                                    </p:set>
                                    <p:animEffect transition="in" filter="fade">
                                      <p:cBhvr>
                                        <p:cTn id="60" dur="500"/>
                                        <p:tgtEl>
                                          <p:spTgt spid="16388">
                                            <p:txEl>
                                              <p:pRg st="12" end="12"/>
                                            </p:txEl>
                                          </p:spTgt>
                                        </p:tgtEl>
                                      </p:cBhvr>
                                    </p:animEffect>
                                  </p:childTnLst>
                                </p:cTn>
                              </p:par>
                            </p:childTnLst>
                          </p:cTn>
                        </p:par>
                        <p:par>
                          <p:cTn id="61" fill="hold" nodeType="afterGroup">
                            <p:stCondLst>
                              <p:cond delay="1500"/>
                            </p:stCondLst>
                            <p:childTnLst>
                              <p:par>
                                <p:cTn id="62" presetID="10" presetClass="entr" presetSubtype="0" fill="hold" grpId="0" nodeType="afterEffect">
                                  <p:stCondLst>
                                    <p:cond delay="0"/>
                                  </p:stCondLst>
                                  <p:childTnLst>
                                    <p:set>
                                      <p:cBhvr>
                                        <p:cTn id="63" dur="1" fill="hold">
                                          <p:stCondLst>
                                            <p:cond delay="0"/>
                                          </p:stCondLst>
                                        </p:cTn>
                                        <p:tgtEl>
                                          <p:spTgt spid="16388">
                                            <p:txEl>
                                              <p:pRg st="13" end="13"/>
                                            </p:txEl>
                                          </p:spTgt>
                                        </p:tgtEl>
                                        <p:attrNameLst>
                                          <p:attrName>style.visibility</p:attrName>
                                        </p:attrNameLst>
                                      </p:cBhvr>
                                      <p:to>
                                        <p:strVal val="visible"/>
                                      </p:to>
                                    </p:set>
                                    <p:animEffect transition="in" filter="fade">
                                      <p:cBhvr>
                                        <p:cTn id="64" dur="500"/>
                                        <p:tgtEl>
                                          <p:spTgt spid="1638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build="p"/>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5" name="灯片编号占位符 5"/>
          <p:cNvSpPr>
            <a:spLocks noGrp="1"/>
          </p:cNvSpPr>
          <p:nvPr>
            <p:ph type="sldNum" sz="quarter"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ED02DE36-BA47-474E-A28D-3DD357668457}" type="slidenum">
              <a:rPr kumimoji="0" lang="zh-CN" altLang="en-US" sz="1000" smtClean="0"/>
              <a:pPr eaLnBrk="1" hangingPunct="1"/>
              <a:t>71</a:t>
            </a:fld>
            <a:endParaRPr kumimoji="0" lang="en-US" altLang="zh-CN" sz="1000" smtClean="0"/>
          </a:p>
        </p:txBody>
      </p:sp>
      <p:sp>
        <p:nvSpPr>
          <p:cNvPr id="68610" name="Rectangle 2"/>
          <p:cNvSpPr>
            <a:spLocks noGrp="1" noChangeArrowheads="1"/>
          </p:cNvSpPr>
          <p:nvPr>
            <p:ph type="title"/>
          </p:nvPr>
        </p:nvSpPr>
        <p:spPr/>
        <p:txBody>
          <a:bodyPr>
            <a:normAutofit fontScale="90000"/>
          </a:bodyPr>
          <a:lstStyle/>
          <a:p>
            <a:pPr>
              <a:defRPr/>
            </a:pPr>
            <a:r>
              <a:rPr lang="zh-CN" altLang="en-US"/>
              <a:t>信息安全主要研究</a:t>
            </a:r>
            <a:r>
              <a:rPr lang="zh-CN" altLang="en-US" smtClean="0"/>
              <a:t>领域（从手段角度）</a:t>
            </a:r>
            <a:endParaRPr lang="zh-CN" altLang="en-AU">
              <a:ea typeface="宋体" charset="-122"/>
            </a:endParaRPr>
          </a:p>
        </p:txBody>
      </p:sp>
      <p:graphicFrame>
        <p:nvGraphicFramePr>
          <p:cNvPr id="68630" name="Group 22"/>
          <p:cNvGraphicFramePr>
            <a:graphicFrameLocks noGrp="1"/>
          </p:cNvGraphicFramePr>
          <p:nvPr>
            <p:extLst>
              <p:ext uri="{D42A27DB-BD31-4B8C-83A1-F6EECF244321}">
                <p14:modId xmlns:p14="http://schemas.microsoft.com/office/powerpoint/2010/main" val="182341860"/>
              </p:ext>
            </p:extLst>
          </p:nvPr>
        </p:nvGraphicFramePr>
        <p:xfrm>
          <a:off x="2267744" y="1268760"/>
          <a:ext cx="5184576" cy="4883065"/>
        </p:xfrm>
        <a:graphic>
          <a:graphicData uri="http://schemas.openxmlformats.org/drawingml/2006/table">
            <a:tbl>
              <a:tblPr/>
              <a:tblGrid>
                <a:gridCol w="1584176">
                  <a:extLst>
                    <a:ext uri="{9D8B030D-6E8A-4147-A177-3AD203B41FA5}">
                      <a16:colId xmlns:a16="http://schemas.microsoft.com/office/drawing/2014/main" val="20000"/>
                    </a:ext>
                  </a:extLst>
                </a:gridCol>
                <a:gridCol w="3600400">
                  <a:extLst>
                    <a:ext uri="{9D8B030D-6E8A-4147-A177-3AD203B41FA5}">
                      <a16:colId xmlns:a16="http://schemas.microsoft.com/office/drawing/2014/main" val="20001"/>
                    </a:ext>
                  </a:extLst>
                </a:gridCol>
              </a:tblGrid>
              <a:tr h="33590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charset="-122"/>
                        </a:rPr>
                        <a:t>技术</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914400" marR="0" lvl="2"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rgbClr val="CC0000"/>
                          </a:solidFill>
                          <a:effectLst/>
                          <a:latin typeface="Times New Roman" pitchFamily="18" charset="0"/>
                          <a:ea typeface="宋体" charset="-122"/>
                        </a:rPr>
                        <a:t>信息加密</a:t>
                      </a:r>
                    </a:p>
                    <a:p>
                      <a:pPr marL="914400" marR="0" lvl="2"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rgbClr val="CC0000"/>
                          </a:solidFill>
                          <a:effectLst/>
                          <a:latin typeface="Times New Roman" pitchFamily="18" charset="0"/>
                          <a:ea typeface="宋体" charset="-122"/>
                        </a:rPr>
                        <a:t>数字签名</a:t>
                      </a:r>
                    </a:p>
                    <a:p>
                      <a:pPr marL="914400" marR="0" lvl="2"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rgbClr val="CC0000"/>
                          </a:solidFill>
                          <a:effectLst/>
                          <a:latin typeface="Times New Roman" pitchFamily="18" charset="0"/>
                          <a:ea typeface="宋体" charset="-122"/>
                        </a:rPr>
                        <a:t>数据完整性</a:t>
                      </a:r>
                    </a:p>
                    <a:p>
                      <a:pPr marL="914400" marR="0" lvl="2"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rgbClr val="CC0000"/>
                          </a:solidFill>
                          <a:effectLst/>
                          <a:latin typeface="Times New Roman" pitchFamily="18" charset="0"/>
                          <a:ea typeface="宋体" charset="-122"/>
                        </a:rPr>
                        <a:t>身份鉴别</a:t>
                      </a:r>
                    </a:p>
                    <a:p>
                      <a:pPr marL="914400" marR="0" lvl="2"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rgbClr val="CC0000"/>
                          </a:solidFill>
                          <a:effectLst/>
                          <a:latin typeface="Times New Roman" pitchFamily="18" charset="0"/>
                          <a:ea typeface="宋体" charset="-122"/>
                        </a:rPr>
                        <a:t>访问控制</a:t>
                      </a:r>
                    </a:p>
                    <a:p>
                      <a:pPr marL="914400" marR="0" lvl="2"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charset="-122"/>
                        </a:rPr>
                        <a:t>安全数据库</a:t>
                      </a:r>
                    </a:p>
                    <a:p>
                      <a:pPr marL="914400" marR="0" lvl="2"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rgbClr val="CC0000"/>
                          </a:solidFill>
                          <a:effectLst/>
                          <a:latin typeface="Times New Roman" pitchFamily="18" charset="0"/>
                          <a:ea typeface="宋体" charset="-122"/>
                        </a:rPr>
                        <a:t>网络安全</a:t>
                      </a:r>
                    </a:p>
                    <a:p>
                      <a:pPr marL="914400" marR="0" lvl="2"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charset="-122"/>
                        </a:rPr>
                        <a:t>病毒</a:t>
                      </a:r>
                    </a:p>
                    <a:p>
                      <a:pPr marL="914400" marR="0" lvl="2"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charset="-122"/>
                        </a:rPr>
                        <a:t>安全审计</a:t>
                      </a:r>
                      <a:r>
                        <a:rPr kumimoji="1" lang="en-US" altLang="zh-CN" sz="2000" b="1" i="0" u="none" strike="noStrike" cap="none" normalizeH="0" baseline="0" smtClean="0">
                          <a:ln>
                            <a:noFill/>
                          </a:ln>
                          <a:solidFill>
                            <a:schemeClr val="tx1"/>
                          </a:solidFill>
                          <a:effectLst/>
                          <a:latin typeface="Times New Roman" pitchFamily="18" charset="0"/>
                          <a:ea typeface="宋体" charset="-122"/>
                        </a:rPr>
                        <a:t>...</a:t>
                      </a:r>
                      <a:endParaRPr kumimoji="1" lang="zh-CN" altLang="en-US" sz="1200" b="1" i="0" u="none" strike="noStrike" cap="none" normalizeH="0" baseline="0" smtClean="0">
                        <a:ln>
                          <a:noFill/>
                        </a:ln>
                        <a:solidFill>
                          <a:srgbClr val="CC0000"/>
                        </a:solidFill>
                        <a:effectLst/>
                        <a:latin typeface="Times New Roman" pitchFamily="18" charset="0"/>
                        <a:ea typeface="宋体" charset="-122"/>
                      </a:endParaRPr>
                    </a:p>
                  </a:txBody>
                  <a:tcPr marT="45714" marB="4571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619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charset="-122"/>
                        </a:rPr>
                        <a:t>管理</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rgbClr val="CC0000"/>
                          </a:solidFill>
                          <a:effectLst/>
                          <a:latin typeface="Times New Roman" pitchFamily="18" charset="0"/>
                          <a:ea typeface="宋体" charset="-122"/>
                        </a:rPr>
                        <a:t>              安全策略</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rgbClr val="CC0000"/>
                          </a:solidFill>
                          <a:effectLst/>
                          <a:latin typeface="Times New Roman" pitchFamily="18" charset="0"/>
                          <a:ea typeface="宋体" charset="-122"/>
                        </a:rPr>
                        <a:t>              安全工程</a:t>
                      </a:r>
                    </a:p>
                  </a:txBody>
                  <a:tcPr marT="45714" marB="4571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619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charset="-122"/>
                        </a:rPr>
                        <a:t>法规与标准</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charset="-122"/>
                        </a:rPr>
                        <a:t>               法规</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rgbClr val="CC0000"/>
                          </a:solidFill>
                          <a:effectLst/>
                          <a:latin typeface="Times New Roman" pitchFamily="18" charset="0"/>
                          <a:ea typeface="宋体" charset="-122"/>
                        </a:rPr>
                        <a:t>               标准</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spd="slow">
    <p:pull/>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itchFamily="18" charset="0"/>
              </a:rPr>
              <a:t>安全</a:t>
            </a:r>
            <a:r>
              <a:rPr lang="zh-CN" altLang="en-US" dirty="0" smtClean="0">
                <a:latin typeface="Times New Roman" pitchFamily="18" charset="0"/>
              </a:rPr>
              <a:t>体系框架与结构</a:t>
            </a:r>
            <a:endParaRPr lang="zh-CN" altLang="en-US" dirty="0"/>
          </a:p>
        </p:txBody>
      </p:sp>
      <p:sp>
        <p:nvSpPr>
          <p:cNvPr id="3" name="文本占位符 2"/>
          <p:cNvSpPr>
            <a:spLocks noGrp="1"/>
          </p:cNvSpPr>
          <p:nvPr>
            <p:ph type="body" idx="1"/>
          </p:nvPr>
        </p:nvSpPr>
        <p:spPr/>
        <p:txBody>
          <a:bodyPr/>
          <a:lstStyle/>
          <a:p>
            <a:endParaRPr lang="zh-CN" altLang="en-US"/>
          </a:p>
        </p:txBody>
      </p:sp>
      <p:sp>
        <p:nvSpPr>
          <p:cNvPr id="95234" name="灯片编号占位符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4C44D143-4FA9-4B77-B00F-54821536B5A0}" type="slidenum">
              <a:rPr kumimoji="0" lang="en-US" altLang="zh-CN" sz="1000" smtClean="0"/>
              <a:pPr eaLnBrk="1" hangingPunct="1"/>
              <a:t>72</a:t>
            </a:fld>
            <a:endParaRPr kumimoji="0" lang="en-US" altLang="zh-CN" sz="1000" smtClean="0"/>
          </a:p>
        </p:txBody>
      </p:sp>
    </p:spTree>
  </p:cSld>
  <p:clrMapOvr>
    <a:masterClrMapping/>
  </p:clrMapOvr>
  <p:transition spd="slow">
    <p:pull/>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mtClean="0"/>
              <a:t>信息安全</a:t>
            </a:r>
            <a:r>
              <a:rPr lang="en-US" altLang="zh-CN" smtClean="0"/>
              <a:t>-</a:t>
            </a:r>
            <a:r>
              <a:rPr lang="zh-CN" altLang="en-US" smtClean="0"/>
              <a:t>防御视角</a:t>
            </a:r>
            <a:endParaRPr lang="en-US" altLang="zh-CN" smtClean="0"/>
          </a:p>
          <a:p>
            <a:r>
              <a:rPr lang="zh-CN" altLang="en-US" smtClean="0"/>
              <a:t>怎么防御</a:t>
            </a:r>
            <a:endParaRPr lang="en-US" altLang="zh-CN" smtClean="0"/>
          </a:p>
          <a:p>
            <a:pPr lvl="1"/>
            <a:r>
              <a:rPr lang="zh-CN" altLang="en-US" smtClean="0"/>
              <a:t>整体</a:t>
            </a:r>
            <a:endParaRPr lang="en-US" altLang="zh-CN" smtClean="0"/>
          </a:p>
          <a:p>
            <a:pPr lvl="1"/>
            <a:r>
              <a:rPr lang="zh-CN" altLang="en-US" smtClean="0"/>
              <a:t>多层次</a:t>
            </a:r>
            <a:endParaRPr lang="en-US" altLang="zh-CN" smtClean="0"/>
          </a:p>
          <a:p>
            <a:pPr lvl="1"/>
            <a:r>
              <a:rPr lang="zh-CN" altLang="en-US" smtClean="0"/>
              <a:t>多因素，技术、管理、人员</a:t>
            </a:r>
            <a:endParaRPr lang="en-US" altLang="zh-CN" smtClean="0"/>
          </a:p>
          <a:p>
            <a:r>
              <a:rPr lang="zh-CN" altLang="en-US" smtClean="0"/>
              <a:t>系统工程，需要框架和结构</a:t>
            </a:r>
            <a:endParaRPr lang="en-US" altLang="zh-CN" smtClean="0"/>
          </a:p>
          <a:p>
            <a:pPr lvl="1"/>
            <a:r>
              <a:rPr lang="zh-CN" altLang="en-US" smtClean="0"/>
              <a:t>框架</a:t>
            </a:r>
            <a:r>
              <a:rPr lang="en-US" altLang="zh-CN" smtClean="0"/>
              <a:t>——</a:t>
            </a:r>
            <a:r>
              <a:rPr lang="zh-CN" altLang="en-US" smtClean="0"/>
              <a:t>有哪些东西</a:t>
            </a:r>
            <a:endParaRPr lang="en-US" altLang="zh-CN" smtClean="0"/>
          </a:p>
          <a:p>
            <a:pPr lvl="1"/>
            <a:r>
              <a:rPr lang="zh-CN" altLang="en-US" smtClean="0"/>
              <a:t>结构</a:t>
            </a:r>
            <a:r>
              <a:rPr lang="en-US" altLang="zh-CN" smtClean="0"/>
              <a:t>——</a:t>
            </a:r>
            <a:r>
              <a:rPr lang="zh-CN" altLang="en-US" smtClean="0"/>
              <a:t>如何搭建</a:t>
            </a:r>
            <a:endParaRPr lang="zh-CN" altLang="en-US"/>
          </a:p>
        </p:txBody>
      </p:sp>
      <p:sp>
        <p:nvSpPr>
          <p:cNvPr id="3" name="标题 2"/>
          <p:cNvSpPr>
            <a:spLocks noGrp="1"/>
          </p:cNvSpPr>
          <p:nvPr>
            <p:ph type="title"/>
          </p:nvPr>
        </p:nvSpPr>
        <p:spPr/>
        <p:txBody>
          <a:bodyPr/>
          <a:lstStyle/>
          <a:p>
            <a:r>
              <a:rPr lang="zh-CN" altLang="en-US" smtClean="0"/>
              <a:t>信息安全体系结构</a:t>
            </a:r>
            <a:endParaRPr lang="zh-CN" altLang="en-US"/>
          </a:p>
        </p:txBody>
      </p:sp>
    </p:spTree>
    <p:extLst>
      <p:ext uri="{BB962C8B-B14F-4D97-AF65-F5344CB8AC3E}">
        <p14:creationId xmlns:p14="http://schemas.microsoft.com/office/powerpoint/2010/main" val="1299735818"/>
      </p:ext>
    </p:extLst>
  </p:cSld>
  <p:clrMapOvr>
    <a:masterClrMapping/>
  </p:clrMapOvr>
  <p:transition spd="slow">
    <p:pull/>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图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5618"/>
            <a:ext cx="7696200" cy="5365750"/>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normAutofit/>
          </a:bodyPr>
          <a:lstStyle/>
          <a:p>
            <a:r>
              <a:rPr lang="zh-CN" altLang="en-US" smtClean="0"/>
              <a:t>信息安全体系框架 </a:t>
            </a:r>
            <a:endParaRPr lang="zh-CN" altLang="en-US"/>
          </a:p>
        </p:txBody>
      </p:sp>
      <p:sp>
        <p:nvSpPr>
          <p:cNvPr id="2" name="灯片编号占位符 1"/>
          <p:cNvSpPr>
            <a:spLocks noGrp="1"/>
          </p:cNvSpPr>
          <p:nvPr>
            <p:ph type="sldNum" sz="quarter" idx="12"/>
          </p:nvPr>
        </p:nvSpPr>
        <p:spPr/>
        <p:txBody>
          <a:bodyPr/>
          <a:lstStyle/>
          <a:p>
            <a:pPr>
              <a:defRPr/>
            </a:pPr>
            <a:fld id="{E529782D-F684-41DD-BB7A-79BF87ABFA22}" type="slidenum">
              <a:rPr lang="en-US" altLang="zh-CN" smtClean="0"/>
              <a:pPr>
                <a:defRPr/>
              </a:pPr>
              <a:t>74</a:t>
            </a:fld>
            <a:endParaRPr lang="en-US" altLang="zh-CN" dirty="0"/>
          </a:p>
        </p:txBody>
      </p:sp>
    </p:spTree>
    <p:extLst>
      <p:ext uri="{BB962C8B-B14F-4D97-AF65-F5344CB8AC3E}">
        <p14:creationId xmlns:p14="http://schemas.microsoft.com/office/powerpoint/2010/main" val="3293541472"/>
      </p:ext>
    </p:extLst>
  </p:cSld>
  <p:clrMapOvr>
    <a:masterClrMapping/>
  </p:clrMapOvr>
  <p:transition spd="slow">
    <p:pull/>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3" name="Rectangle 3"/>
          <p:cNvSpPr>
            <a:spLocks noGrp="1" noChangeArrowheads="1"/>
          </p:cNvSpPr>
          <p:nvPr>
            <p:ph idx="1"/>
          </p:nvPr>
        </p:nvSpPr>
        <p:spPr/>
        <p:txBody>
          <a:bodyPr/>
          <a:lstStyle/>
          <a:p>
            <a:r>
              <a:rPr lang="zh-CN" altLang="en-US" dirty="0"/>
              <a:t>用于防御安全攻击的硬件或者软件方法</a:t>
            </a:r>
            <a:r>
              <a:rPr lang="zh-CN" altLang="en-US" dirty="0" smtClean="0"/>
              <a:t>、系统或整体解决方案</a:t>
            </a:r>
            <a:endParaRPr lang="zh-CN" altLang="en-US" dirty="0"/>
          </a:p>
          <a:p>
            <a:r>
              <a:rPr lang="zh-CN" altLang="en-US" dirty="0" smtClean="0"/>
              <a:t>对信息和信息系统安全功能的抽象描述，从</a:t>
            </a:r>
            <a:r>
              <a:rPr lang="zh-CN" altLang="en-US" dirty="0" smtClean="0">
                <a:solidFill>
                  <a:srgbClr val="C00000"/>
                </a:solidFill>
              </a:rPr>
              <a:t>整体</a:t>
            </a:r>
            <a:r>
              <a:rPr lang="zh-CN" altLang="en-US" dirty="0" smtClean="0"/>
              <a:t>上定义信息及信息系统所需的</a:t>
            </a:r>
            <a:r>
              <a:rPr lang="zh-CN" altLang="en-US" dirty="0" smtClean="0">
                <a:solidFill>
                  <a:srgbClr val="C00000"/>
                </a:solidFill>
              </a:rPr>
              <a:t>安全服务</a:t>
            </a:r>
            <a:r>
              <a:rPr lang="zh-CN" altLang="en-US" dirty="0" smtClean="0"/>
              <a:t>、安全机制及各种安全组件之间的关系和交互。 </a:t>
            </a:r>
          </a:p>
        </p:txBody>
      </p:sp>
      <p:sp>
        <p:nvSpPr>
          <p:cNvPr id="522242" name="Rectangle 2"/>
          <p:cNvSpPr>
            <a:spLocks noGrp="1" noChangeArrowheads="1"/>
          </p:cNvSpPr>
          <p:nvPr>
            <p:ph type="title"/>
          </p:nvPr>
        </p:nvSpPr>
        <p:spPr/>
        <p:txBody>
          <a:bodyPr>
            <a:normAutofit/>
          </a:bodyPr>
          <a:lstStyle/>
          <a:p>
            <a:r>
              <a:rPr lang="zh-CN" altLang="en-US" smtClean="0"/>
              <a:t>安全体系结构</a:t>
            </a:r>
            <a:r>
              <a:rPr lang="en-US" altLang="zh-CN" smtClean="0"/>
              <a:t>(Security Architecture</a:t>
            </a:r>
            <a:r>
              <a:rPr lang="en-US" altLang="zh-CN"/>
              <a:t>)</a:t>
            </a:r>
            <a:endParaRPr lang="zh-CN" altLang="en-US"/>
          </a:p>
        </p:txBody>
      </p:sp>
    </p:spTree>
    <p:extLst>
      <p:ext uri="{BB962C8B-B14F-4D97-AF65-F5344CB8AC3E}">
        <p14:creationId xmlns:p14="http://schemas.microsoft.com/office/powerpoint/2010/main" val="2712800578"/>
      </p:ext>
    </p:extLst>
  </p:cSld>
  <p:clrMapOvr>
    <a:masterClrMapping/>
  </p:clrMapOvr>
  <p:transition spd="slow">
    <p:pull/>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38"/>
          <p:cNvGrpSpPr>
            <a:grpSpLocks/>
          </p:cNvGrpSpPr>
          <p:nvPr/>
        </p:nvGrpSpPr>
        <p:grpSpPr bwMode="auto">
          <a:xfrm>
            <a:off x="1030288" y="1301750"/>
            <a:ext cx="6551612" cy="4805363"/>
            <a:chOff x="1338" y="754"/>
            <a:chExt cx="4127" cy="3027"/>
          </a:xfrm>
        </p:grpSpPr>
        <p:sp>
          <p:nvSpPr>
            <p:cNvPr id="51" name="Freeform 3"/>
            <p:cNvSpPr>
              <a:spLocks noEditPoints="1"/>
            </p:cNvSpPr>
            <p:nvPr/>
          </p:nvSpPr>
          <p:spPr bwMode="gray">
            <a:xfrm>
              <a:off x="1338" y="935"/>
              <a:ext cx="4127" cy="2846"/>
            </a:xfrm>
            <a:custGeom>
              <a:avLst/>
              <a:gdLst>
                <a:gd name="T0" fmla="*/ 1092 w 2820"/>
                <a:gd name="T1" fmla="*/ 50 h 2912"/>
                <a:gd name="T2" fmla="*/ 822 w 2820"/>
                <a:gd name="T3" fmla="*/ 168 h 2912"/>
                <a:gd name="T4" fmla="*/ 594 w 2820"/>
                <a:gd name="T5" fmla="*/ 300 h 2912"/>
                <a:gd name="T6" fmla="*/ 406 w 2820"/>
                <a:gd name="T7" fmla="*/ 446 h 2912"/>
                <a:gd name="T8" fmla="*/ 254 w 2820"/>
                <a:gd name="T9" fmla="*/ 604 h 2912"/>
                <a:gd name="T10" fmla="*/ 140 w 2820"/>
                <a:gd name="T11" fmla="*/ 772 h 2912"/>
                <a:gd name="T12" fmla="*/ 60 w 2820"/>
                <a:gd name="T13" fmla="*/ 944 h 2912"/>
                <a:gd name="T14" fmla="*/ 14 w 2820"/>
                <a:gd name="T15" fmla="*/ 1122 h 2912"/>
                <a:gd name="T16" fmla="*/ 0 w 2820"/>
                <a:gd name="T17" fmla="*/ 1300 h 2912"/>
                <a:gd name="T18" fmla="*/ 18 w 2820"/>
                <a:gd name="T19" fmla="*/ 1476 h 2912"/>
                <a:gd name="T20" fmla="*/ 64 w 2820"/>
                <a:gd name="T21" fmla="*/ 1650 h 2912"/>
                <a:gd name="T22" fmla="*/ 138 w 2820"/>
                <a:gd name="T23" fmla="*/ 1818 h 2912"/>
                <a:gd name="T24" fmla="*/ 238 w 2820"/>
                <a:gd name="T25" fmla="*/ 1978 h 2912"/>
                <a:gd name="T26" fmla="*/ 364 w 2820"/>
                <a:gd name="T27" fmla="*/ 2126 h 2912"/>
                <a:gd name="T28" fmla="*/ 512 w 2820"/>
                <a:gd name="T29" fmla="*/ 2262 h 2912"/>
                <a:gd name="T30" fmla="*/ 684 w 2820"/>
                <a:gd name="T31" fmla="*/ 2382 h 2912"/>
                <a:gd name="T32" fmla="*/ 874 w 2820"/>
                <a:gd name="T33" fmla="*/ 2484 h 2912"/>
                <a:gd name="T34" fmla="*/ 1086 w 2820"/>
                <a:gd name="T35" fmla="*/ 2564 h 2912"/>
                <a:gd name="T36" fmla="*/ 1314 w 2820"/>
                <a:gd name="T37" fmla="*/ 2622 h 2912"/>
                <a:gd name="T38" fmla="*/ 1558 w 2820"/>
                <a:gd name="T39" fmla="*/ 2654 h 2912"/>
                <a:gd name="T40" fmla="*/ 1818 w 2820"/>
                <a:gd name="T41" fmla="*/ 2658 h 2912"/>
                <a:gd name="T42" fmla="*/ 2090 w 2820"/>
                <a:gd name="T43" fmla="*/ 2632 h 2912"/>
                <a:gd name="T44" fmla="*/ 2374 w 2820"/>
                <a:gd name="T45" fmla="*/ 2574 h 2912"/>
                <a:gd name="T46" fmla="*/ 2544 w 2820"/>
                <a:gd name="T47" fmla="*/ 2912 h 2912"/>
                <a:gd name="T48" fmla="*/ 1868 w 2820"/>
                <a:gd name="T49" fmla="*/ 1552 h 2912"/>
                <a:gd name="T50" fmla="*/ 1956 w 2820"/>
                <a:gd name="T51" fmla="*/ 1914 h 2912"/>
                <a:gd name="T52" fmla="*/ 1788 w 2820"/>
                <a:gd name="T53" fmla="*/ 1936 h 2912"/>
                <a:gd name="T54" fmla="*/ 1616 w 2820"/>
                <a:gd name="T55" fmla="*/ 1934 h 2912"/>
                <a:gd name="T56" fmla="*/ 1442 w 2820"/>
                <a:gd name="T57" fmla="*/ 1912 h 2912"/>
                <a:gd name="T58" fmla="*/ 1272 w 2820"/>
                <a:gd name="T59" fmla="*/ 1872 h 2912"/>
                <a:gd name="T60" fmla="*/ 1108 w 2820"/>
                <a:gd name="T61" fmla="*/ 1812 h 2912"/>
                <a:gd name="T62" fmla="*/ 952 w 2820"/>
                <a:gd name="T63" fmla="*/ 1736 h 2912"/>
                <a:gd name="T64" fmla="*/ 810 w 2820"/>
                <a:gd name="T65" fmla="*/ 1646 h 2912"/>
                <a:gd name="T66" fmla="*/ 684 w 2820"/>
                <a:gd name="T67" fmla="*/ 1542 h 2912"/>
                <a:gd name="T68" fmla="*/ 578 w 2820"/>
                <a:gd name="T69" fmla="*/ 1428 h 2912"/>
                <a:gd name="T70" fmla="*/ 494 w 2820"/>
                <a:gd name="T71" fmla="*/ 1304 h 2912"/>
                <a:gd name="T72" fmla="*/ 438 w 2820"/>
                <a:gd name="T73" fmla="*/ 1170 h 2912"/>
                <a:gd name="T74" fmla="*/ 410 w 2820"/>
                <a:gd name="T75" fmla="*/ 1032 h 2912"/>
                <a:gd name="T76" fmla="*/ 416 w 2820"/>
                <a:gd name="T77" fmla="*/ 888 h 2912"/>
                <a:gd name="T78" fmla="*/ 460 w 2820"/>
                <a:gd name="T79" fmla="*/ 742 h 2912"/>
                <a:gd name="T80" fmla="*/ 544 w 2820"/>
                <a:gd name="T81" fmla="*/ 592 h 2912"/>
                <a:gd name="T82" fmla="*/ 670 w 2820"/>
                <a:gd name="T83" fmla="*/ 444 h 2912"/>
                <a:gd name="T84" fmla="*/ 844 w 2820"/>
                <a:gd name="T85" fmla="*/ 298 h 2912"/>
                <a:gd name="T86" fmla="*/ 1070 w 2820"/>
                <a:gd name="T87" fmla="*/ 154 h 2912"/>
                <a:gd name="T88" fmla="*/ 1348 w 2820"/>
                <a:gd name="T89" fmla="*/ 16 h 2912"/>
                <a:gd name="T90" fmla="*/ 1244 w 2820"/>
                <a:gd name="T91" fmla="*/ 0 h 2912"/>
                <a:gd name="T92" fmla="*/ 2820 w 2820"/>
                <a:gd name="T93" fmla="*/ 1934 h 2912"/>
                <a:gd name="T94" fmla="*/ 2820 w 2820"/>
                <a:gd name="T95" fmla="*/ 1934 h 291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820"/>
                <a:gd name="T145" fmla="*/ 0 h 2912"/>
                <a:gd name="T146" fmla="*/ 2820 w 2820"/>
                <a:gd name="T147" fmla="*/ 2912 h 291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close/>
                  <a:moveTo>
                    <a:pt x="2820" y="1934"/>
                  </a:moveTo>
                  <a:lnTo>
                    <a:pt x="2820" y="1934"/>
                  </a:lnTo>
                  <a:close/>
                </a:path>
              </a:pathLst>
            </a:custGeom>
            <a:gradFill rotWithShape="1">
              <a:gsLst>
                <a:gs pos="0">
                  <a:schemeClr val="bg2"/>
                </a:gs>
                <a:gs pos="100000">
                  <a:schemeClr val="folHlink"/>
                </a:gs>
              </a:gsLst>
              <a:lin ang="5400000" scaled="1"/>
            </a:gradFill>
            <a:ln w="0">
              <a:noFill/>
              <a:round/>
              <a:headEnd/>
              <a:tailEnd/>
            </a:ln>
            <a:effectLst>
              <a:outerShdw dist="206741" dir="8249373" algn="ctr" rotWithShape="0">
                <a:srgbClr val="000000">
                  <a:alpha val="50000"/>
                </a:srgbClr>
              </a:outerShdw>
            </a:effectLst>
          </p:spPr>
          <p:txBody>
            <a:bodyPr/>
            <a:lstStyle/>
            <a:p>
              <a:pPr>
                <a:defRPr/>
              </a:pPr>
              <a:endParaRPr lang="zh-CN" altLang="en-US">
                <a:latin typeface="Arial" charset="0"/>
                <a:ea typeface="+mn-ea"/>
              </a:endParaRPr>
            </a:p>
          </p:txBody>
        </p:sp>
        <p:sp>
          <p:nvSpPr>
            <p:cNvPr id="39987" name="Oval 5"/>
            <p:cNvSpPr>
              <a:spLocks noChangeArrowheads="1"/>
            </p:cNvSpPr>
            <p:nvPr/>
          </p:nvSpPr>
          <p:spPr bwMode="gray">
            <a:xfrm rot="-723406">
              <a:off x="3195" y="3092"/>
              <a:ext cx="1008" cy="466"/>
            </a:xfrm>
            <a:prstGeom prst="ellipse">
              <a:avLst/>
            </a:prstGeom>
            <a:solidFill>
              <a:srgbClr val="0F2145">
                <a:alpha val="30196"/>
              </a:srgbClr>
            </a:solidFill>
            <a:ln w="9525">
              <a:noFill/>
              <a:round/>
              <a:headEnd/>
              <a:tailEnd/>
            </a:ln>
          </p:spPr>
          <p:txBody>
            <a:bodyPr wrap="none" anchor="ctr"/>
            <a:lstStyle/>
            <a:p>
              <a:endParaRPr lang="zh-CN" altLang="zh-CN"/>
            </a:p>
          </p:txBody>
        </p:sp>
        <p:sp>
          <p:nvSpPr>
            <p:cNvPr id="39988" name="Oval 6"/>
            <p:cNvSpPr>
              <a:spLocks noChangeArrowheads="1"/>
            </p:cNvSpPr>
            <p:nvPr/>
          </p:nvSpPr>
          <p:spPr bwMode="gray">
            <a:xfrm>
              <a:off x="3154" y="2245"/>
              <a:ext cx="1184" cy="1203"/>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p>
          </p:txBody>
        </p:sp>
        <p:sp>
          <p:nvSpPr>
            <p:cNvPr id="39989" name="Oval 7"/>
            <p:cNvSpPr>
              <a:spLocks noChangeArrowheads="1"/>
            </p:cNvSpPr>
            <p:nvPr/>
          </p:nvSpPr>
          <p:spPr bwMode="gray">
            <a:xfrm>
              <a:off x="3168" y="2255"/>
              <a:ext cx="1157" cy="1172"/>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p>
          </p:txBody>
        </p:sp>
        <p:sp>
          <p:nvSpPr>
            <p:cNvPr id="39990" name="Oval 8"/>
            <p:cNvSpPr>
              <a:spLocks noChangeArrowheads="1"/>
            </p:cNvSpPr>
            <p:nvPr/>
          </p:nvSpPr>
          <p:spPr bwMode="gray">
            <a:xfrm>
              <a:off x="3180" y="2273"/>
              <a:ext cx="1100" cy="1096"/>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p>
          </p:txBody>
        </p:sp>
        <p:sp>
          <p:nvSpPr>
            <p:cNvPr id="39991" name="Oval 9"/>
            <p:cNvSpPr>
              <a:spLocks noChangeArrowheads="1"/>
            </p:cNvSpPr>
            <p:nvPr/>
          </p:nvSpPr>
          <p:spPr bwMode="gray">
            <a:xfrm>
              <a:off x="3243" y="2323"/>
              <a:ext cx="979" cy="889"/>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p>
          </p:txBody>
        </p:sp>
        <p:sp>
          <p:nvSpPr>
            <p:cNvPr id="39992" name="Text Box 10"/>
            <p:cNvSpPr txBox="1">
              <a:spLocks noChangeArrowheads="1"/>
            </p:cNvSpPr>
            <p:nvPr/>
          </p:nvSpPr>
          <p:spPr bwMode="gray">
            <a:xfrm>
              <a:off x="3323" y="2729"/>
              <a:ext cx="836" cy="231"/>
            </a:xfrm>
            <a:prstGeom prst="rect">
              <a:avLst/>
            </a:prstGeom>
            <a:noFill/>
            <a:ln w="9525" algn="ctr">
              <a:noFill/>
              <a:miter lim="800000"/>
              <a:headEnd/>
              <a:tailEnd/>
            </a:ln>
          </p:spPr>
          <p:txBody>
            <a:bodyPr wrap="none">
              <a:spAutoFit/>
            </a:bodyPr>
            <a:lstStyle/>
            <a:p>
              <a:pPr algn="ctr"/>
              <a:r>
                <a:rPr lang="zh-CN" altLang="en-US" b="1">
                  <a:latin typeface="Arial" pitchFamily="34" charset="0"/>
                </a:rPr>
                <a:t>网络化社会</a:t>
              </a:r>
            </a:p>
          </p:txBody>
        </p:sp>
        <p:sp>
          <p:nvSpPr>
            <p:cNvPr id="39993" name="Oval 11"/>
            <p:cNvSpPr>
              <a:spLocks noChangeArrowheads="1"/>
            </p:cNvSpPr>
            <p:nvPr/>
          </p:nvSpPr>
          <p:spPr bwMode="gray">
            <a:xfrm rot="-772996">
              <a:off x="1614" y="2713"/>
              <a:ext cx="796" cy="426"/>
            </a:xfrm>
            <a:prstGeom prst="ellipse">
              <a:avLst/>
            </a:prstGeom>
            <a:solidFill>
              <a:srgbClr val="0F2145">
                <a:alpha val="30196"/>
              </a:srgbClr>
            </a:solidFill>
            <a:ln w="9525">
              <a:noFill/>
              <a:round/>
              <a:headEnd/>
              <a:tailEnd/>
            </a:ln>
          </p:spPr>
          <p:txBody>
            <a:bodyPr wrap="none" anchor="ctr"/>
            <a:lstStyle/>
            <a:p>
              <a:endParaRPr lang="zh-CN" altLang="zh-CN"/>
            </a:p>
          </p:txBody>
        </p:sp>
        <p:grpSp>
          <p:nvGrpSpPr>
            <p:cNvPr id="3" name="Group 12"/>
            <p:cNvGrpSpPr>
              <a:grpSpLocks/>
            </p:cNvGrpSpPr>
            <p:nvPr/>
          </p:nvGrpSpPr>
          <p:grpSpPr bwMode="auto">
            <a:xfrm>
              <a:off x="1565" y="2024"/>
              <a:ext cx="952" cy="1016"/>
              <a:chOff x="732" y="2112"/>
              <a:chExt cx="842" cy="860"/>
            </a:xfrm>
          </p:grpSpPr>
          <p:sp>
            <p:nvSpPr>
              <p:cNvPr id="40008" name="Oval 13"/>
              <p:cNvSpPr>
                <a:spLocks noChangeArrowheads="1"/>
              </p:cNvSpPr>
              <p:nvPr/>
            </p:nvSpPr>
            <p:spPr bwMode="gray">
              <a:xfrm>
                <a:off x="732" y="2112"/>
                <a:ext cx="842" cy="860"/>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p>
            </p:txBody>
          </p:sp>
          <p:sp>
            <p:nvSpPr>
              <p:cNvPr id="40009" name="Oval 14"/>
              <p:cNvSpPr>
                <a:spLocks noChangeArrowheads="1"/>
              </p:cNvSpPr>
              <p:nvPr/>
            </p:nvSpPr>
            <p:spPr bwMode="gray">
              <a:xfrm>
                <a:off x="743" y="2117"/>
                <a:ext cx="821" cy="838"/>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p>
            </p:txBody>
          </p:sp>
          <p:sp>
            <p:nvSpPr>
              <p:cNvPr id="40010" name="Oval 15"/>
              <p:cNvSpPr>
                <a:spLocks noChangeArrowheads="1"/>
              </p:cNvSpPr>
              <p:nvPr/>
            </p:nvSpPr>
            <p:spPr bwMode="gray">
              <a:xfrm>
                <a:off x="751" y="2125"/>
                <a:ext cx="781" cy="784"/>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p>
            </p:txBody>
          </p:sp>
          <p:sp>
            <p:nvSpPr>
              <p:cNvPr id="40011" name="Oval 16"/>
              <p:cNvSpPr>
                <a:spLocks noChangeArrowheads="1"/>
              </p:cNvSpPr>
              <p:nvPr/>
            </p:nvSpPr>
            <p:spPr bwMode="gray">
              <a:xfrm>
                <a:off x="795" y="2147"/>
                <a:ext cx="695" cy="63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p>
            </p:txBody>
          </p:sp>
          <p:sp>
            <p:nvSpPr>
              <p:cNvPr id="40012" name="Text Box 17"/>
              <p:cNvSpPr txBox="1">
                <a:spLocks noChangeArrowheads="1"/>
              </p:cNvSpPr>
              <p:nvPr/>
            </p:nvSpPr>
            <p:spPr bwMode="gray">
              <a:xfrm>
                <a:off x="965" y="2488"/>
                <a:ext cx="357" cy="195"/>
              </a:xfrm>
              <a:prstGeom prst="rect">
                <a:avLst/>
              </a:prstGeom>
              <a:noFill/>
              <a:ln w="9525" algn="ctr">
                <a:noFill/>
                <a:miter lim="800000"/>
                <a:headEnd/>
                <a:tailEnd/>
              </a:ln>
            </p:spPr>
            <p:txBody>
              <a:bodyPr wrap="none">
                <a:spAutoFit/>
              </a:bodyPr>
              <a:lstStyle/>
              <a:p>
                <a:pPr algn="ctr"/>
                <a:r>
                  <a:rPr lang="zh-CN" altLang="en-US" b="1">
                    <a:latin typeface="Arial" pitchFamily="34" charset="0"/>
                  </a:rPr>
                  <a:t>网络</a:t>
                </a:r>
              </a:p>
            </p:txBody>
          </p:sp>
        </p:grpSp>
        <p:sp>
          <p:nvSpPr>
            <p:cNvPr id="39995" name="Oval 18"/>
            <p:cNvSpPr>
              <a:spLocks noChangeArrowheads="1"/>
            </p:cNvSpPr>
            <p:nvPr/>
          </p:nvSpPr>
          <p:spPr bwMode="gray">
            <a:xfrm>
              <a:off x="1390" y="1611"/>
              <a:ext cx="635" cy="376"/>
            </a:xfrm>
            <a:prstGeom prst="ellipse">
              <a:avLst/>
            </a:prstGeom>
            <a:solidFill>
              <a:srgbClr val="0F2145">
                <a:alpha val="30196"/>
              </a:srgbClr>
            </a:solidFill>
            <a:ln w="9525">
              <a:noFill/>
              <a:round/>
              <a:headEnd/>
              <a:tailEnd/>
            </a:ln>
          </p:spPr>
          <p:txBody>
            <a:bodyPr wrap="none" anchor="ctr"/>
            <a:lstStyle/>
            <a:p>
              <a:endParaRPr lang="zh-CN" altLang="zh-CN"/>
            </a:p>
          </p:txBody>
        </p:sp>
        <p:sp>
          <p:nvSpPr>
            <p:cNvPr id="39996" name="Oval 19"/>
            <p:cNvSpPr>
              <a:spLocks noChangeArrowheads="1"/>
            </p:cNvSpPr>
            <p:nvPr/>
          </p:nvSpPr>
          <p:spPr bwMode="gray">
            <a:xfrm>
              <a:off x="1442" y="1192"/>
              <a:ext cx="711" cy="72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p>
          </p:txBody>
        </p:sp>
        <p:sp>
          <p:nvSpPr>
            <p:cNvPr id="39997" name="Oval 20"/>
            <p:cNvSpPr>
              <a:spLocks noChangeArrowheads="1"/>
            </p:cNvSpPr>
            <p:nvPr/>
          </p:nvSpPr>
          <p:spPr bwMode="gray">
            <a:xfrm>
              <a:off x="1451" y="1197"/>
              <a:ext cx="694" cy="705"/>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p>
          </p:txBody>
        </p:sp>
        <p:sp>
          <p:nvSpPr>
            <p:cNvPr id="39998" name="Oval 21"/>
            <p:cNvSpPr>
              <a:spLocks noChangeArrowheads="1"/>
            </p:cNvSpPr>
            <p:nvPr/>
          </p:nvSpPr>
          <p:spPr bwMode="gray">
            <a:xfrm>
              <a:off x="1458" y="1209"/>
              <a:ext cx="660" cy="658"/>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p>
          </p:txBody>
        </p:sp>
        <p:sp>
          <p:nvSpPr>
            <p:cNvPr id="39999" name="Oval 22"/>
            <p:cNvSpPr>
              <a:spLocks noChangeArrowheads="1"/>
            </p:cNvSpPr>
            <p:nvPr/>
          </p:nvSpPr>
          <p:spPr bwMode="gray">
            <a:xfrm>
              <a:off x="1495" y="1238"/>
              <a:ext cx="589" cy="534"/>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p>
          </p:txBody>
        </p:sp>
        <p:sp>
          <p:nvSpPr>
            <p:cNvPr id="40000" name="Text Box 23"/>
            <p:cNvSpPr txBox="1">
              <a:spLocks noChangeArrowheads="1"/>
            </p:cNvSpPr>
            <p:nvPr/>
          </p:nvSpPr>
          <p:spPr bwMode="gray">
            <a:xfrm>
              <a:off x="1530" y="1498"/>
              <a:ext cx="548" cy="231"/>
            </a:xfrm>
            <a:prstGeom prst="rect">
              <a:avLst/>
            </a:prstGeom>
            <a:noFill/>
            <a:ln w="9525" algn="ctr">
              <a:noFill/>
              <a:miter lim="800000"/>
              <a:headEnd/>
              <a:tailEnd/>
            </a:ln>
          </p:spPr>
          <p:txBody>
            <a:bodyPr wrap="none">
              <a:spAutoFit/>
            </a:bodyPr>
            <a:lstStyle/>
            <a:p>
              <a:pPr algn="ctr"/>
              <a:r>
                <a:rPr lang="zh-CN" altLang="en-US" b="1">
                  <a:latin typeface="Arial" pitchFamily="34" charset="0"/>
                </a:rPr>
                <a:t>计算机</a:t>
              </a:r>
            </a:p>
          </p:txBody>
        </p:sp>
        <p:grpSp>
          <p:nvGrpSpPr>
            <p:cNvPr id="5" name="Group 24"/>
            <p:cNvGrpSpPr>
              <a:grpSpLocks/>
            </p:cNvGrpSpPr>
            <p:nvPr/>
          </p:nvGrpSpPr>
          <p:grpSpPr bwMode="auto">
            <a:xfrm>
              <a:off x="2290" y="754"/>
              <a:ext cx="729" cy="582"/>
              <a:chOff x="1584" y="960"/>
              <a:chExt cx="507" cy="480"/>
            </a:xfrm>
          </p:grpSpPr>
          <p:sp>
            <p:nvSpPr>
              <p:cNvPr id="40003" name="Oval 25"/>
              <p:cNvSpPr>
                <a:spLocks noChangeArrowheads="1"/>
              </p:cNvSpPr>
              <p:nvPr/>
            </p:nvSpPr>
            <p:spPr bwMode="gray">
              <a:xfrm>
                <a:off x="1584" y="1296"/>
                <a:ext cx="432" cy="144"/>
              </a:xfrm>
              <a:prstGeom prst="ellipse">
                <a:avLst/>
              </a:prstGeom>
              <a:solidFill>
                <a:srgbClr val="0F2145">
                  <a:alpha val="30196"/>
                </a:srgbClr>
              </a:solidFill>
              <a:ln w="9525">
                <a:noFill/>
                <a:round/>
                <a:headEnd/>
                <a:tailEnd/>
              </a:ln>
            </p:spPr>
            <p:txBody>
              <a:bodyPr wrap="none" anchor="ctr"/>
              <a:lstStyle/>
              <a:p>
                <a:endParaRPr lang="zh-CN" altLang="zh-CN"/>
              </a:p>
            </p:txBody>
          </p:sp>
          <p:sp>
            <p:nvSpPr>
              <p:cNvPr id="40004" name="Oval 26"/>
              <p:cNvSpPr>
                <a:spLocks noChangeArrowheads="1"/>
              </p:cNvSpPr>
              <p:nvPr/>
            </p:nvSpPr>
            <p:spPr bwMode="gray">
              <a:xfrm>
                <a:off x="1661" y="960"/>
                <a:ext cx="430" cy="430"/>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p>
            </p:txBody>
          </p:sp>
          <p:sp>
            <p:nvSpPr>
              <p:cNvPr id="40005" name="Oval 27"/>
              <p:cNvSpPr>
                <a:spLocks noChangeArrowheads="1"/>
              </p:cNvSpPr>
              <p:nvPr/>
            </p:nvSpPr>
            <p:spPr bwMode="gray">
              <a:xfrm>
                <a:off x="1667" y="962"/>
                <a:ext cx="419" cy="420"/>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p>
            </p:txBody>
          </p:sp>
          <p:sp>
            <p:nvSpPr>
              <p:cNvPr id="40006" name="Oval 28"/>
              <p:cNvSpPr>
                <a:spLocks noChangeArrowheads="1"/>
              </p:cNvSpPr>
              <p:nvPr/>
            </p:nvSpPr>
            <p:spPr bwMode="gray">
              <a:xfrm>
                <a:off x="1671" y="966"/>
                <a:ext cx="399" cy="392"/>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p>
            </p:txBody>
          </p:sp>
          <p:sp>
            <p:nvSpPr>
              <p:cNvPr id="40007" name="Oval 29"/>
              <p:cNvSpPr>
                <a:spLocks noChangeArrowheads="1"/>
              </p:cNvSpPr>
              <p:nvPr/>
            </p:nvSpPr>
            <p:spPr bwMode="gray">
              <a:xfrm>
                <a:off x="1694" y="978"/>
                <a:ext cx="355" cy="317"/>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p>
            </p:txBody>
          </p:sp>
        </p:grpSp>
        <p:sp>
          <p:nvSpPr>
            <p:cNvPr id="40002" name="Text Box 30"/>
            <p:cNvSpPr txBox="1">
              <a:spLocks noChangeArrowheads="1"/>
            </p:cNvSpPr>
            <p:nvPr/>
          </p:nvSpPr>
          <p:spPr bwMode="gray">
            <a:xfrm>
              <a:off x="2200" y="799"/>
              <a:ext cx="1020" cy="404"/>
            </a:xfrm>
            <a:prstGeom prst="rect">
              <a:avLst/>
            </a:prstGeom>
            <a:noFill/>
            <a:ln w="9525" algn="ctr">
              <a:noFill/>
              <a:miter lim="800000"/>
              <a:headEnd/>
              <a:tailEnd/>
            </a:ln>
          </p:spPr>
          <p:txBody>
            <a:bodyPr wrap="none">
              <a:spAutoFit/>
            </a:bodyPr>
            <a:lstStyle/>
            <a:p>
              <a:pPr algn="ctr"/>
              <a:r>
                <a:rPr lang="zh-CN" altLang="en-US" b="1">
                  <a:latin typeface="Arial" pitchFamily="34" charset="0"/>
                </a:rPr>
                <a:t>通信</a:t>
              </a:r>
            </a:p>
            <a:p>
              <a:pPr algn="ctr"/>
              <a:r>
                <a:rPr lang="zh-CN" altLang="en-US" b="1">
                  <a:latin typeface="Arial" pitchFamily="34" charset="0"/>
                </a:rPr>
                <a:t>（电报</a:t>
              </a:r>
              <a:r>
                <a:rPr lang="en-US" altLang="zh-CN" b="1">
                  <a:latin typeface="Arial" pitchFamily="34" charset="0"/>
                </a:rPr>
                <a:t>\</a:t>
              </a:r>
              <a:r>
                <a:rPr lang="zh-CN" altLang="en-US" b="1">
                  <a:latin typeface="Arial" pitchFamily="34" charset="0"/>
                </a:rPr>
                <a:t>电话）</a:t>
              </a:r>
            </a:p>
          </p:txBody>
        </p:sp>
      </p:grpSp>
      <p:sp>
        <p:nvSpPr>
          <p:cNvPr id="39939" name="标题 1"/>
          <p:cNvSpPr>
            <a:spLocks noGrp="1"/>
          </p:cNvSpPr>
          <p:nvPr>
            <p:ph type="title"/>
          </p:nvPr>
        </p:nvSpPr>
        <p:spPr/>
        <p:txBody>
          <a:bodyPr/>
          <a:lstStyle/>
          <a:p>
            <a:r>
              <a:rPr lang="zh-CN" altLang="en-US" smtClean="0"/>
              <a:t>温故而知新</a:t>
            </a:r>
            <a:r>
              <a:rPr lang="en-US" altLang="zh-CN" smtClean="0"/>
              <a:t>——</a:t>
            </a:r>
            <a:r>
              <a:rPr lang="zh-CN" altLang="en-US" smtClean="0"/>
              <a:t>信息安全发展阶段</a:t>
            </a:r>
          </a:p>
        </p:txBody>
      </p:sp>
      <p:sp>
        <p:nvSpPr>
          <p:cNvPr id="4" name="灯片编号占位符 3"/>
          <p:cNvSpPr>
            <a:spLocks noGrp="1"/>
          </p:cNvSpPr>
          <p:nvPr>
            <p:ph type="sldNum" sz="quarter" idx="4294967295"/>
          </p:nvPr>
        </p:nvSpPr>
        <p:spPr bwMode="auto">
          <a:xfrm>
            <a:off x="684213" y="6245225"/>
            <a:ext cx="8135937"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defRPr/>
            </a:pPr>
            <a:fld id="{70F6BBC7-D66E-495F-9E56-493F00F2AF96}" type="slidenum">
              <a:rPr lang="zh-CN" altLang="en-US" sz="1400">
                <a:latin typeface="+mn-lt"/>
              </a:rPr>
              <a:pPr algn="ctr">
                <a:defRPr/>
              </a:pPr>
              <a:t>76</a:t>
            </a:fld>
            <a:endParaRPr lang="en-US" altLang="zh-CN" sz="1400">
              <a:latin typeface="+mn-lt"/>
            </a:endParaRPr>
          </a:p>
        </p:txBody>
      </p:sp>
      <p:grpSp>
        <p:nvGrpSpPr>
          <p:cNvPr id="7" name="组合 2"/>
          <p:cNvGrpSpPr>
            <a:grpSpLocks/>
          </p:cNvGrpSpPr>
          <p:nvPr/>
        </p:nvGrpSpPr>
        <p:grpSpPr bwMode="auto">
          <a:xfrm>
            <a:off x="755576" y="1301750"/>
            <a:ext cx="7346950" cy="4552950"/>
            <a:chOff x="1584325" y="1412875"/>
            <a:chExt cx="7346950" cy="4552950"/>
          </a:xfrm>
        </p:grpSpPr>
        <p:sp>
          <p:nvSpPr>
            <p:cNvPr id="6" name="Freeform 3"/>
            <p:cNvSpPr>
              <a:spLocks noEditPoints="1"/>
            </p:cNvSpPr>
            <p:nvPr/>
          </p:nvSpPr>
          <p:spPr bwMode="gray">
            <a:xfrm>
              <a:off x="1584325" y="1927225"/>
              <a:ext cx="6438900" cy="4038600"/>
            </a:xfrm>
            <a:custGeom>
              <a:avLst/>
              <a:gdLst/>
              <a:ahLst/>
              <a:cxnLst>
                <a:cxn ang="0">
                  <a:pos x="1092" y="50"/>
                </a:cxn>
                <a:cxn ang="0">
                  <a:pos x="822" y="168"/>
                </a:cxn>
                <a:cxn ang="0">
                  <a:pos x="594" y="300"/>
                </a:cxn>
                <a:cxn ang="0">
                  <a:pos x="406" y="446"/>
                </a:cxn>
                <a:cxn ang="0">
                  <a:pos x="254" y="604"/>
                </a:cxn>
                <a:cxn ang="0">
                  <a:pos x="140" y="772"/>
                </a:cxn>
                <a:cxn ang="0">
                  <a:pos x="60" y="944"/>
                </a:cxn>
                <a:cxn ang="0">
                  <a:pos x="14" y="1122"/>
                </a:cxn>
                <a:cxn ang="0">
                  <a:pos x="0" y="1300"/>
                </a:cxn>
                <a:cxn ang="0">
                  <a:pos x="18" y="1476"/>
                </a:cxn>
                <a:cxn ang="0">
                  <a:pos x="64" y="1650"/>
                </a:cxn>
                <a:cxn ang="0">
                  <a:pos x="138" y="1818"/>
                </a:cxn>
                <a:cxn ang="0">
                  <a:pos x="238" y="1978"/>
                </a:cxn>
                <a:cxn ang="0">
                  <a:pos x="364" y="2126"/>
                </a:cxn>
                <a:cxn ang="0">
                  <a:pos x="512" y="2262"/>
                </a:cxn>
                <a:cxn ang="0">
                  <a:pos x="684" y="2382"/>
                </a:cxn>
                <a:cxn ang="0">
                  <a:pos x="874" y="2484"/>
                </a:cxn>
                <a:cxn ang="0">
                  <a:pos x="1086" y="2564"/>
                </a:cxn>
                <a:cxn ang="0">
                  <a:pos x="1314" y="2622"/>
                </a:cxn>
                <a:cxn ang="0">
                  <a:pos x="1558" y="2654"/>
                </a:cxn>
                <a:cxn ang="0">
                  <a:pos x="1818" y="2658"/>
                </a:cxn>
                <a:cxn ang="0">
                  <a:pos x="2090" y="2632"/>
                </a:cxn>
                <a:cxn ang="0">
                  <a:pos x="2374" y="2574"/>
                </a:cxn>
                <a:cxn ang="0">
                  <a:pos x="2544" y="2912"/>
                </a:cxn>
                <a:cxn ang="0">
                  <a:pos x="1868" y="1552"/>
                </a:cxn>
                <a:cxn ang="0">
                  <a:pos x="1956" y="1914"/>
                </a:cxn>
                <a:cxn ang="0">
                  <a:pos x="1788" y="1936"/>
                </a:cxn>
                <a:cxn ang="0">
                  <a:pos x="1616" y="1934"/>
                </a:cxn>
                <a:cxn ang="0">
                  <a:pos x="1442" y="1912"/>
                </a:cxn>
                <a:cxn ang="0">
                  <a:pos x="1272" y="1872"/>
                </a:cxn>
                <a:cxn ang="0">
                  <a:pos x="1108" y="1812"/>
                </a:cxn>
                <a:cxn ang="0">
                  <a:pos x="952" y="1736"/>
                </a:cxn>
                <a:cxn ang="0">
                  <a:pos x="810" y="1646"/>
                </a:cxn>
                <a:cxn ang="0">
                  <a:pos x="684" y="1542"/>
                </a:cxn>
                <a:cxn ang="0">
                  <a:pos x="578" y="1428"/>
                </a:cxn>
                <a:cxn ang="0">
                  <a:pos x="494" y="1304"/>
                </a:cxn>
                <a:cxn ang="0">
                  <a:pos x="438" y="1170"/>
                </a:cxn>
                <a:cxn ang="0">
                  <a:pos x="410" y="1032"/>
                </a:cxn>
                <a:cxn ang="0">
                  <a:pos x="416" y="888"/>
                </a:cxn>
                <a:cxn ang="0">
                  <a:pos x="460" y="742"/>
                </a:cxn>
                <a:cxn ang="0">
                  <a:pos x="544" y="592"/>
                </a:cxn>
                <a:cxn ang="0">
                  <a:pos x="670" y="444"/>
                </a:cxn>
                <a:cxn ang="0">
                  <a:pos x="844" y="298"/>
                </a:cxn>
                <a:cxn ang="0">
                  <a:pos x="1070" y="154"/>
                </a:cxn>
                <a:cxn ang="0">
                  <a:pos x="1348" y="16"/>
                </a:cxn>
                <a:cxn ang="0">
                  <a:pos x="1244" y="0"/>
                </a:cxn>
                <a:cxn ang="0">
                  <a:pos x="2820" y="1934"/>
                </a:cxn>
                <a:cxn ang="0">
                  <a:pos x="2820" y="1934"/>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gradFill rotWithShape="1">
              <a:gsLst>
                <a:gs pos="0">
                  <a:schemeClr val="accent1"/>
                </a:gs>
                <a:gs pos="100000">
                  <a:schemeClr val="hlink"/>
                </a:gs>
              </a:gsLst>
              <a:lin ang="5400000" scaled="1"/>
            </a:gradFill>
            <a:ln w="0">
              <a:noFill/>
              <a:prstDash val="solid"/>
              <a:round/>
              <a:headEnd/>
              <a:tailEnd/>
            </a:ln>
            <a:effectLst>
              <a:outerShdw dist="206741" dir="8249373" algn="ctr" rotWithShape="0">
                <a:srgbClr val="000000">
                  <a:alpha val="50000"/>
                </a:srgbClr>
              </a:outerShdw>
            </a:effectLst>
          </p:spPr>
          <p:txBody>
            <a:bodyPr/>
            <a:lstStyle/>
            <a:p>
              <a:pPr>
                <a:defRPr/>
              </a:pPr>
              <a:endParaRPr lang="zh-CN" altLang="en-US">
                <a:latin typeface="Arial" charset="0"/>
                <a:ea typeface="+mn-ea"/>
              </a:endParaRPr>
            </a:p>
          </p:txBody>
        </p:sp>
        <p:sp>
          <p:nvSpPr>
            <p:cNvPr id="39944" name="Oval 18"/>
            <p:cNvSpPr>
              <a:spLocks noChangeArrowheads="1"/>
            </p:cNvSpPr>
            <p:nvPr/>
          </p:nvSpPr>
          <p:spPr bwMode="gray">
            <a:xfrm>
              <a:off x="1666875" y="2584450"/>
              <a:ext cx="990600" cy="533400"/>
            </a:xfrm>
            <a:prstGeom prst="ellipse">
              <a:avLst/>
            </a:prstGeom>
            <a:solidFill>
              <a:srgbClr val="0F2145">
                <a:alpha val="30196"/>
              </a:srgbClr>
            </a:solidFill>
            <a:ln w="9525">
              <a:noFill/>
              <a:round/>
              <a:headEnd/>
              <a:tailEnd/>
            </a:ln>
          </p:spPr>
          <p:txBody>
            <a:bodyPr wrap="none" anchor="ctr"/>
            <a:lstStyle/>
            <a:p>
              <a:endParaRPr lang="zh-CN" altLang="zh-CN"/>
            </a:p>
          </p:txBody>
        </p:sp>
        <p:grpSp>
          <p:nvGrpSpPr>
            <p:cNvPr id="8" name="Group 47"/>
            <p:cNvGrpSpPr>
              <a:grpSpLocks/>
            </p:cNvGrpSpPr>
            <p:nvPr/>
          </p:nvGrpSpPr>
          <p:grpSpPr bwMode="auto">
            <a:xfrm>
              <a:off x="3276600" y="1412875"/>
              <a:ext cx="2328863" cy="762000"/>
              <a:chOff x="1934" y="958"/>
              <a:chExt cx="1467" cy="480"/>
            </a:xfrm>
          </p:grpSpPr>
          <p:grpSp>
            <p:nvGrpSpPr>
              <p:cNvPr id="9" name="Group 24"/>
              <p:cNvGrpSpPr>
                <a:grpSpLocks/>
              </p:cNvGrpSpPr>
              <p:nvPr/>
            </p:nvGrpSpPr>
            <p:grpSpPr bwMode="auto">
              <a:xfrm>
                <a:off x="1934" y="958"/>
                <a:ext cx="716" cy="480"/>
                <a:chOff x="1584" y="960"/>
                <a:chExt cx="507" cy="480"/>
              </a:xfrm>
            </p:grpSpPr>
            <p:sp>
              <p:nvSpPr>
                <p:cNvPr id="39981" name="Oval 25"/>
                <p:cNvSpPr>
                  <a:spLocks noChangeArrowheads="1"/>
                </p:cNvSpPr>
                <p:nvPr/>
              </p:nvSpPr>
              <p:spPr bwMode="gray">
                <a:xfrm>
                  <a:off x="1584" y="1296"/>
                  <a:ext cx="432" cy="144"/>
                </a:xfrm>
                <a:prstGeom prst="ellipse">
                  <a:avLst/>
                </a:prstGeom>
                <a:solidFill>
                  <a:srgbClr val="0F2145">
                    <a:alpha val="30196"/>
                  </a:srgbClr>
                </a:solidFill>
                <a:ln w="9525">
                  <a:noFill/>
                  <a:round/>
                  <a:headEnd/>
                  <a:tailEnd/>
                </a:ln>
              </p:spPr>
              <p:txBody>
                <a:bodyPr wrap="none" anchor="ctr"/>
                <a:lstStyle/>
                <a:p>
                  <a:endParaRPr lang="zh-CN" altLang="zh-CN"/>
                </a:p>
              </p:txBody>
            </p:sp>
            <p:sp>
              <p:nvSpPr>
                <p:cNvPr id="39982" name="Oval 26"/>
                <p:cNvSpPr>
                  <a:spLocks noChangeArrowheads="1"/>
                </p:cNvSpPr>
                <p:nvPr/>
              </p:nvSpPr>
              <p:spPr bwMode="gray">
                <a:xfrm>
                  <a:off x="1661" y="960"/>
                  <a:ext cx="430" cy="430"/>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p>
              </p:txBody>
            </p:sp>
            <p:sp>
              <p:nvSpPr>
                <p:cNvPr id="39983" name="Oval 27"/>
                <p:cNvSpPr>
                  <a:spLocks noChangeArrowheads="1"/>
                </p:cNvSpPr>
                <p:nvPr/>
              </p:nvSpPr>
              <p:spPr bwMode="gray">
                <a:xfrm>
                  <a:off x="1667" y="962"/>
                  <a:ext cx="419" cy="420"/>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p>
              </p:txBody>
            </p:sp>
            <p:sp>
              <p:nvSpPr>
                <p:cNvPr id="39984" name="Oval 28"/>
                <p:cNvSpPr>
                  <a:spLocks noChangeArrowheads="1"/>
                </p:cNvSpPr>
                <p:nvPr/>
              </p:nvSpPr>
              <p:spPr bwMode="gray">
                <a:xfrm>
                  <a:off x="1671" y="966"/>
                  <a:ext cx="399" cy="392"/>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p>
              </p:txBody>
            </p:sp>
            <p:sp>
              <p:nvSpPr>
                <p:cNvPr id="39985" name="Oval 29"/>
                <p:cNvSpPr>
                  <a:spLocks noChangeArrowheads="1"/>
                </p:cNvSpPr>
                <p:nvPr/>
              </p:nvSpPr>
              <p:spPr bwMode="gray">
                <a:xfrm>
                  <a:off x="1694" y="978"/>
                  <a:ext cx="355" cy="317"/>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p>
              </p:txBody>
            </p:sp>
          </p:grpSp>
          <p:sp>
            <p:nvSpPr>
              <p:cNvPr id="39979" name="Text Box 30"/>
              <p:cNvSpPr txBox="1">
                <a:spLocks noChangeArrowheads="1"/>
              </p:cNvSpPr>
              <p:nvPr/>
            </p:nvSpPr>
            <p:spPr bwMode="gray">
              <a:xfrm>
                <a:off x="2036" y="1069"/>
                <a:ext cx="608" cy="192"/>
              </a:xfrm>
              <a:prstGeom prst="rect">
                <a:avLst/>
              </a:prstGeom>
              <a:noFill/>
              <a:ln w="9525" algn="ctr">
                <a:noFill/>
                <a:miter lim="800000"/>
                <a:headEnd/>
                <a:tailEnd/>
              </a:ln>
            </p:spPr>
            <p:txBody>
              <a:bodyPr wrap="none">
                <a:spAutoFit/>
              </a:bodyPr>
              <a:lstStyle/>
              <a:p>
                <a:pPr algn="ctr"/>
                <a:r>
                  <a:rPr lang="en-US" altLang="zh-CN" sz="1400" b="1">
                    <a:solidFill>
                      <a:srgbClr val="000000"/>
                    </a:solidFill>
                    <a:latin typeface="Arial" pitchFamily="34" charset="0"/>
                  </a:rPr>
                  <a:t>COMSEC</a:t>
                </a:r>
                <a:endParaRPr lang="en-US" altLang="zh-CN">
                  <a:latin typeface="Arial" pitchFamily="34" charset="0"/>
                </a:endParaRPr>
              </a:p>
            </p:txBody>
          </p:sp>
          <p:sp>
            <p:nvSpPr>
              <p:cNvPr id="39980" name="Text Box 61"/>
              <p:cNvSpPr txBox="1">
                <a:spLocks noChangeArrowheads="1"/>
              </p:cNvSpPr>
              <p:nvPr/>
            </p:nvSpPr>
            <p:spPr bwMode="auto">
              <a:xfrm>
                <a:off x="2709" y="1082"/>
                <a:ext cx="692" cy="231"/>
              </a:xfrm>
              <a:prstGeom prst="rect">
                <a:avLst/>
              </a:prstGeom>
              <a:noFill/>
              <a:ln w="9525">
                <a:noFill/>
                <a:miter lim="800000"/>
                <a:headEnd/>
                <a:tailEnd/>
              </a:ln>
            </p:spPr>
            <p:txBody>
              <a:bodyPr wrap="none">
                <a:spAutoFit/>
              </a:bodyPr>
              <a:lstStyle/>
              <a:p>
                <a:r>
                  <a:rPr lang="zh-CN" altLang="en-US">
                    <a:latin typeface="Arial" pitchFamily="34" charset="0"/>
                  </a:rPr>
                  <a:t>通信安全</a:t>
                </a:r>
              </a:p>
            </p:txBody>
          </p:sp>
        </p:grpSp>
        <p:grpSp>
          <p:nvGrpSpPr>
            <p:cNvPr id="10" name="Group 46"/>
            <p:cNvGrpSpPr>
              <a:grpSpLocks/>
            </p:cNvGrpSpPr>
            <p:nvPr/>
          </p:nvGrpSpPr>
          <p:grpSpPr bwMode="auto">
            <a:xfrm>
              <a:off x="2051050" y="1844675"/>
              <a:ext cx="2571750" cy="1023938"/>
              <a:chOff x="1076" y="1246"/>
              <a:chExt cx="1620" cy="645"/>
            </a:xfrm>
          </p:grpSpPr>
          <p:sp>
            <p:nvSpPr>
              <p:cNvPr id="39972" name="Oval 19"/>
              <p:cNvSpPr>
                <a:spLocks noChangeArrowheads="1"/>
              </p:cNvSpPr>
              <p:nvPr/>
            </p:nvSpPr>
            <p:spPr bwMode="gray">
              <a:xfrm>
                <a:off x="1102" y="1246"/>
                <a:ext cx="699" cy="645"/>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p>
            </p:txBody>
          </p:sp>
          <p:sp>
            <p:nvSpPr>
              <p:cNvPr id="39973" name="Oval 20"/>
              <p:cNvSpPr>
                <a:spLocks noChangeArrowheads="1"/>
              </p:cNvSpPr>
              <p:nvPr/>
            </p:nvSpPr>
            <p:spPr bwMode="gray">
              <a:xfrm>
                <a:off x="1111" y="1249"/>
                <a:ext cx="682" cy="630"/>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p>
            </p:txBody>
          </p:sp>
          <p:sp>
            <p:nvSpPr>
              <p:cNvPr id="39974" name="Oval 21"/>
              <p:cNvSpPr>
                <a:spLocks noChangeArrowheads="1"/>
              </p:cNvSpPr>
              <p:nvPr/>
            </p:nvSpPr>
            <p:spPr bwMode="gray">
              <a:xfrm>
                <a:off x="1118" y="1256"/>
                <a:ext cx="649" cy="588"/>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p>
            </p:txBody>
          </p:sp>
          <p:sp>
            <p:nvSpPr>
              <p:cNvPr id="39975" name="Oval 22"/>
              <p:cNvSpPr>
                <a:spLocks noChangeArrowheads="1"/>
              </p:cNvSpPr>
              <p:nvPr/>
            </p:nvSpPr>
            <p:spPr bwMode="gray">
              <a:xfrm>
                <a:off x="1155" y="1272"/>
                <a:ext cx="579" cy="477"/>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p>
            </p:txBody>
          </p:sp>
          <p:sp>
            <p:nvSpPr>
              <p:cNvPr id="39976" name="Text Box 23"/>
              <p:cNvSpPr txBox="1">
                <a:spLocks noChangeArrowheads="1"/>
              </p:cNvSpPr>
              <p:nvPr/>
            </p:nvSpPr>
            <p:spPr bwMode="gray">
              <a:xfrm>
                <a:off x="1076" y="1498"/>
                <a:ext cx="764" cy="192"/>
              </a:xfrm>
              <a:prstGeom prst="rect">
                <a:avLst/>
              </a:prstGeom>
              <a:noFill/>
              <a:ln w="9525" algn="ctr">
                <a:noFill/>
                <a:miter lim="800000"/>
                <a:headEnd/>
                <a:tailEnd/>
              </a:ln>
            </p:spPr>
            <p:txBody>
              <a:bodyPr wrap="none">
                <a:spAutoFit/>
              </a:bodyPr>
              <a:lstStyle/>
              <a:p>
                <a:pPr algn="ctr"/>
                <a:r>
                  <a:rPr lang="en-US" altLang="zh-CN" sz="1400" b="1">
                    <a:solidFill>
                      <a:srgbClr val="000000"/>
                    </a:solidFill>
                    <a:latin typeface="Arial" pitchFamily="34" charset="0"/>
                  </a:rPr>
                  <a:t>COMPUSEC</a:t>
                </a:r>
                <a:endParaRPr lang="en-US" altLang="zh-CN" sz="1400">
                  <a:latin typeface="Arial" pitchFamily="34" charset="0"/>
                </a:endParaRPr>
              </a:p>
            </p:txBody>
          </p:sp>
          <p:sp>
            <p:nvSpPr>
              <p:cNvPr id="39977" name="Text Box 62"/>
              <p:cNvSpPr txBox="1">
                <a:spLocks noChangeArrowheads="1"/>
              </p:cNvSpPr>
              <p:nvPr/>
            </p:nvSpPr>
            <p:spPr bwMode="auto">
              <a:xfrm>
                <a:off x="1860" y="1577"/>
                <a:ext cx="836" cy="231"/>
              </a:xfrm>
              <a:prstGeom prst="rect">
                <a:avLst/>
              </a:prstGeom>
              <a:noFill/>
              <a:ln w="9525">
                <a:noFill/>
                <a:miter lim="800000"/>
                <a:headEnd/>
                <a:tailEnd/>
              </a:ln>
            </p:spPr>
            <p:txBody>
              <a:bodyPr wrap="none">
                <a:spAutoFit/>
              </a:bodyPr>
              <a:lstStyle/>
              <a:p>
                <a:r>
                  <a:rPr lang="zh-CN" altLang="en-US">
                    <a:latin typeface="Arial" pitchFamily="34" charset="0"/>
                  </a:rPr>
                  <a:t>计算机安全</a:t>
                </a:r>
              </a:p>
            </p:txBody>
          </p:sp>
        </p:grpSp>
        <p:grpSp>
          <p:nvGrpSpPr>
            <p:cNvPr id="11" name="Group 37"/>
            <p:cNvGrpSpPr>
              <a:grpSpLocks/>
            </p:cNvGrpSpPr>
            <p:nvPr/>
          </p:nvGrpSpPr>
          <p:grpSpPr bwMode="auto">
            <a:xfrm>
              <a:off x="1619250" y="3033713"/>
              <a:ext cx="2606675" cy="1403350"/>
              <a:chOff x="1088" y="2047"/>
              <a:chExt cx="2019" cy="1008"/>
            </a:xfrm>
          </p:grpSpPr>
          <p:sp>
            <p:nvSpPr>
              <p:cNvPr id="39964" name="Oval 11"/>
              <p:cNvSpPr>
                <a:spLocks noChangeArrowheads="1"/>
              </p:cNvSpPr>
              <p:nvPr/>
            </p:nvSpPr>
            <p:spPr bwMode="gray">
              <a:xfrm rot="-772996">
                <a:off x="1140" y="2671"/>
                <a:ext cx="773" cy="384"/>
              </a:xfrm>
              <a:prstGeom prst="ellipse">
                <a:avLst/>
              </a:prstGeom>
              <a:solidFill>
                <a:srgbClr val="0F2145">
                  <a:alpha val="30196"/>
                </a:srgbClr>
              </a:solidFill>
              <a:ln w="9525">
                <a:noFill/>
                <a:round/>
                <a:headEnd/>
                <a:tailEnd/>
              </a:ln>
            </p:spPr>
            <p:txBody>
              <a:bodyPr wrap="none" anchor="ctr"/>
              <a:lstStyle/>
              <a:p>
                <a:endParaRPr lang="zh-CN" altLang="zh-CN"/>
              </a:p>
            </p:txBody>
          </p:sp>
          <p:grpSp>
            <p:nvGrpSpPr>
              <p:cNvPr id="12" name="Group 12"/>
              <p:cNvGrpSpPr>
                <a:grpSpLocks/>
              </p:cNvGrpSpPr>
              <p:nvPr/>
            </p:nvGrpSpPr>
            <p:grpSpPr bwMode="auto">
              <a:xfrm>
                <a:off x="1088" y="2047"/>
                <a:ext cx="936" cy="908"/>
                <a:chOff x="732" y="2112"/>
                <a:chExt cx="842" cy="860"/>
              </a:xfrm>
            </p:grpSpPr>
            <p:sp>
              <p:nvSpPr>
                <p:cNvPr id="39967" name="Oval 13"/>
                <p:cNvSpPr>
                  <a:spLocks noChangeArrowheads="1"/>
                </p:cNvSpPr>
                <p:nvPr/>
              </p:nvSpPr>
              <p:spPr bwMode="gray">
                <a:xfrm>
                  <a:off x="732" y="2112"/>
                  <a:ext cx="842" cy="860"/>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p>
              </p:txBody>
            </p:sp>
            <p:sp>
              <p:nvSpPr>
                <p:cNvPr id="39968" name="Oval 14"/>
                <p:cNvSpPr>
                  <a:spLocks noChangeArrowheads="1"/>
                </p:cNvSpPr>
                <p:nvPr/>
              </p:nvSpPr>
              <p:spPr bwMode="gray">
                <a:xfrm>
                  <a:off x="743" y="2117"/>
                  <a:ext cx="821" cy="838"/>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p>
              </p:txBody>
            </p:sp>
            <p:sp>
              <p:nvSpPr>
                <p:cNvPr id="39969" name="Oval 15"/>
                <p:cNvSpPr>
                  <a:spLocks noChangeArrowheads="1"/>
                </p:cNvSpPr>
                <p:nvPr/>
              </p:nvSpPr>
              <p:spPr bwMode="gray">
                <a:xfrm>
                  <a:off x="751" y="2125"/>
                  <a:ext cx="781" cy="784"/>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p>
              </p:txBody>
            </p:sp>
            <p:sp>
              <p:nvSpPr>
                <p:cNvPr id="39970" name="Oval 16"/>
                <p:cNvSpPr>
                  <a:spLocks noChangeArrowheads="1"/>
                </p:cNvSpPr>
                <p:nvPr/>
              </p:nvSpPr>
              <p:spPr bwMode="gray">
                <a:xfrm>
                  <a:off x="795" y="2147"/>
                  <a:ext cx="695" cy="63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p>
              </p:txBody>
            </p:sp>
            <p:sp>
              <p:nvSpPr>
                <p:cNvPr id="39971" name="Text Box 17"/>
                <p:cNvSpPr txBox="1">
                  <a:spLocks noChangeArrowheads="1"/>
                </p:cNvSpPr>
                <p:nvPr/>
              </p:nvSpPr>
              <p:spPr bwMode="gray">
                <a:xfrm>
                  <a:off x="804" y="2488"/>
                  <a:ext cx="679" cy="207"/>
                </a:xfrm>
                <a:prstGeom prst="rect">
                  <a:avLst/>
                </a:prstGeom>
                <a:noFill/>
                <a:ln w="9525" algn="ctr">
                  <a:noFill/>
                  <a:miter lim="800000"/>
                  <a:headEnd/>
                  <a:tailEnd/>
                </a:ln>
              </p:spPr>
              <p:txBody>
                <a:bodyPr wrap="none">
                  <a:spAutoFit/>
                </a:bodyPr>
                <a:lstStyle/>
                <a:p>
                  <a:pPr algn="ctr"/>
                  <a:r>
                    <a:rPr lang="en-US" altLang="zh-CN" sz="1400" b="1">
                      <a:solidFill>
                        <a:srgbClr val="000000"/>
                      </a:solidFill>
                      <a:latin typeface="Arial" pitchFamily="34" charset="0"/>
                    </a:rPr>
                    <a:t>INFOSEC</a:t>
                  </a:r>
                  <a:endParaRPr lang="en-US" altLang="zh-CN" sz="1400" b="1">
                    <a:latin typeface="Arial" pitchFamily="34" charset="0"/>
                  </a:endParaRPr>
                </a:p>
              </p:txBody>
            </p:sp>
          </p:grpSp>
          <p:sp>
            <p:nvSpPr>
              <p:cNvPr id="39966" name="Text Box 63"/>
              <p:cNvSpPr txBox="1">
                <a:spLocks noChangeArrowheads="1"/>
              </p:cNvSpPr>
              <p:nvPr/>
            </p:nvSpPr>
            <p:spPr bwMode="auto">
              <a:xfrm>
                <a:off x="1902" y="2060"/>
                <a:ext cx="1205" cy="263"/>
              </a:xfrm>
              <a:prstGeom prst="rect">
                <a:avLst/>
              </a:prstGeom>
              <a:noFill/>
              <a:ln w="9525">
                <a:noFill/>
                <a:miter lim="800000"/>
                <a:headEnd/>
                <a:tailEnd/>
              </a:ln>
            </p:spPr>
            <p:txBody>
              <a:bodyPr wrap="none">
                <a:spAutoFit/>
              </a:bodyPr>
              <a:lstStyle/>
              <a:p>
                <a:r>
                  <a:rPr lang="zh-CN" altLang="en-US">
                    <a:latin typeface="Arial" pitchFamily="34" charset="0"/>
                  </a:rPr>
                  <a:t>信息系统安全</a:t>
                </a:r>
              </a:p>
            </p:txBody>
          </p:sp>
        </p:grpSp>
        <p:grpSp>
          <p:nvGrpSpPr>
            <p:cNvPr id="13" name="Group 49"/>
            <p:cNvGrpSpPr>
              <a:grpSpLocks/>
            </p:cNvGrpSpPr>
            <p:nvPr/>
          </p:nvGrpSpPr>
          <p:grpSpPr bwMode="auto">
            <a:xfrm>
              <a:off x="2735264" y="3608390"/>
              <a:ext cx="2254250" cy="1865313"/>
              <a:chOff x="1723" y="2273"/>
              <a:chExt cx="1420" cy="1175"/>
            </a:xfrm>
          </p:grpSpPr>
          <p:sp>
            <p:nvSpPr>
              <p:cNvPr id="39957" name="Oval 5"/>
              <p:cNvSpPr>
                <a:spLocks noChangeArrowheads="1"/>
              </p:cNvSpPr>
              <p:nvPr/>
            </p:nvSpPr>
            <p:spPr bwMode="gray">
              <a:xfrm rot="-723406">
                <a:off x="1763" y="3065"/>
                <a:ext cx="838" cy="383"/>
              </a:xfrm>
              <a:prstGeom prst="ellipse">
                <a:avLst/>
              </a:prstGeom>
              <a:solidFill>
                <a:srgbClr val="0F2145">
                  <a:alpha val="30196"/>
                </a:srgbClr>
              </a:solidFill>
              <a:ln w="9525">
                <a:noFill/>
                <a:round/>
                <a:headEnd/>
                <a:tailEnd/>
              </a:ln>
            </p:spPr>
            <p:txBody>
              <a:bodyPr wrap="none" anchor="ctr"/>
              <a:lstStyle/>
              <a:p>
                <a:endParaRPr lang="zh-CN" altLang="zh-CN"/>
              </a:p>
            </p:txBody>
          </p:sp>
          <p:sp>
            <p:nvSpPr>
              <p:cNvPr id="39958" name="Oval 6"/>
              <p:cNvSpPr>
                <a:spLocks noChangeArrowheads="1"/>
              </p:cNvSpPr>
              <p:nvPr/>
            </p:nvSpPr>
            <p:spPr bwMode="gray">
              <a:xfrm>
                <a:off x="1723" y="2366"/>
                <a:ext cx="994" cy="979"/>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p>
            </p:txBody>
          </p:sp>
          <p:sp>
            <p:nvSpPr>
              <p:cNvPr id="39959" name="Oval 7"/>
              <p:cNvSpPr>
                <a:spLocks noChangeArrowheads="1"/>
              </p:cNvSpPr>
              <p:nvPr/>
            </p:nvSpPr>
            <p:spPr bwMode="gray">
              <a:xfrm>
                <a:off x="1735" y="2371"/>
                <a:ext cx="971" cy="955"/>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p>
            </p:txBody>
          </p:sp>
          <p:sp>
            <p:nvSpPr>
              <p:cNvPr id="39960" name="Oval 8"/>
              <p:cNvSpPr>
                <a:spLocks noChangeArrowheads="1"/>
              </p:cNvSpPr>
              <p:nvPr/>
            </p:nvSpPr>
            <p:spPr bwMode="gray">
              <a:xfrm>
                <a:off x="1745" y="2380"/>
                <a:ext cx="924" cy="893"/>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p>
            </p:txBody>
          </p:sp>
          <p:sp>
            <p:nvSpPr>
              <p:cNvPr id="39961" name="Oval 9"/>
              <p:cNvSpPr>
                <a:spLocks noChangeArrowheads="1"/>
              </p:cNvSpPr>
              <p:nvPr/>
            </p:nvSpPr>
            <p:spPr bwMode="gray">
              <a:xfrm>
                <a:off x="1799" y="2406"/>
                <a:ext cx="822" cy="724"/>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p>
            </p:txBody>
          </p:sp>
          <p:sp>
            <p:nvSpPr>
              <p:cNvPr id="39962" name="Text Box 10"/>
              <p:cNvSpPr txBox="1">
                <a:spLocks noChangeArrowheads="1"/>
              </p:cNvSpPr>
              <p:nvPr/>
            </p:nvSpPr>
            <p:spPr bwMode="gray">
              <a:xfrm>
                <a:off x="2059" y="2726"/>
                <a:ext cx="327" cy="327"/>
              </a:xfrm>
              <a:prstGeom prst="rect">
                <a:avLst/>
              </a:prstGeom>
              <a:noFill/>
              <a:ln w="9525" algn="ctr">
                <a:noFill/>
                <a:miter lim="800000"/>
                <a:headEnd/>
                <a:tailEnd/>
              </a:ln>
            </p:spPr>
            <p:txBody>
              <a:bodyPr wrap="none">
                <a:spAutoFit/>
              </a:bodyPr>
              <a:lstStyle/>
              <a:p>
                <a:pPr algn="ctr"/>
                <a:r>
                  <a:rPr lang="en-US" altLang="zh-CN" sz="2800">
                    <a:solidFill>
                      <a:srgbClr val="000000"/>
                    </a:solidFill>
                    <a:latin typeface="Arial" pitchFamily="34" charset="0"/>
                  </a:rPr>
                  <a:t>IA</a:t>
                </a:r>
                <a:endParaRPr lang="en-US" altLang="zh-CN">
                  <a:latin typeface="Arial" pitchFamily="34" charset="0"/>
                </a:endParaRPr>
              </a:p>
            </p:txBody>
          </p:sp>
          <p:sp>
            <p:nvSpPr>
              <p:cNvPr id="39963" name="Text Box 64"/>
              <p:cNvSpPr txBox="1">
                <a:spLocks noChangeArrowheads="1"/>
              </p:cNvSpPr>
              <p:nvPr/>
            </p:nvSpPr>
            <p:spPr bwMode="auto">
              <a:xfrm>
                <a:off x="2163" y="2273"/>
                <a:ext cx="980" cy="231"/>
              </a:xfrm>
              <a:prstGeom prst="rect">
                <a:avLst/>
              </a:prstGeom>
              <a:noFill/>
              <a:ln w="9525">
                <a:noFill/>
                <a:miter lim="800000"/>
                <a:headEnd/>
                <a:tailEnd/>
              </a:ln>
            </p:spPr>
            <p:txBody>
              <a:bodyPr wrap="none">
                <a:spAutoFit/>
              </a:bodyPr>
              <a:lstStyle/>
              <a:p>
                <a:r>
                  <a:rPr lang="zh-CN" altLang="en-US">
                    <a:latin typeface="Arial" pitchFamily="34" charset="0"/>
                  </a:rPr>
                  <a:t>信息安全保障</a:t>
                </a:r>
              </a:p>
            </p:txBody>
          </p:sp>
        </p:grpSp>
        <p:grpSp>
          <p:nvGrpSpPr>
            <p:cNvPr id="14" name="Group 50"/>
            <p:cNvGrpSpPr>
              <a:grpSpLocks/>
            </p:cNvGrpSpPr>
            <p:nvPr/>
          </p:nvGrpSpPr>
          <p:grpSpPr bwMode="auto">
            <a:xfrm>
              <a:off x="4824413" y="3573463"/>
              <a:ext cx="4106862" cy="2260600"/>
              <a:chOff x="3039" y="2251"/>
              <a:chExt cx="2587" cy="1424"/>
            </a:xfrm>
          </p:grpSpPr>
          <p:sp>
            <p:nvSpPr>
              <p:cNvPr id="39950" name="Oval 5"/>
              <p:cNvSpPr>
                <a:spLocks noChangeArrowheads="1"/>
              </p:cNvSpPr>
              <p:nvPr/>
            </p:nvSpPr>
            <p:spPr bwMode="gray">
              <a:xfrm rot="-723406">
                <a:off x="3088" y="3220"/>
                <a:ext cx="1012" cy="455"/>
              </a:xfrm>
              <a:prstGeom prst="ellipse">
                <a:avLst/>
              </a:prstGeom>
              <a:solidFill>
                <a:srgbClr val="0F2145">
                  <a:alpha val="30196"/>
                </a:srgbClr>
              </a:solidFill>
              <a:ln w="9525">
                <a:noFill/>
                <a:round/>
                <a:headEnd/>
                <a:tailEnd/>
              </a:ln>
            </p:spPr>
            <p:txBody>
              <a:bodyPr wrap="none" anchor="ctr"/>
              <a:lstStyle/>
              <a:p>
                <a:endParaRPr lang="zh-CN" altLang="zh-CN"/>
              </a:p>
            </p:txBody>
          </p:sp>
          <p:sp>
            <p:nvSpPr>
              <p:cNvPr id="39951" name="Oval 6"/>
              <p:cNvSpPr>
                <a:spLocks noChangeArrowheads="1"/>
              </p:cNvSpPr>
              <p:nvPr/>
            </p:nvSpPr>
            <p:spPr bwMode="gray">
              <a:xfrm>
                <a:off x="3039" y="2389"/>
                <a:ext cx="1202" cy="1164"/>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zh-CN"/>
              </a:p>
            </p:txBody>
          </p:sp>
          <p:sp>
            <p:nvSpPr>
              <p:cNvPr id="39952" name="Oval 7"/>
              <p:cNvSpPr>
                <a:spLocks noChangeArrowheads="1"/>
              </p:cNvSpPr>
              <p:nvPr/>
            </p:nvSpPr>
            <p:spPr bwMode="gray">
              <a:xfrm>
                <a:off x="3053" y="2396"/>
                <a:ext cx="1174" cy="1134"/>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zh-CN"/>
              </a:p>
            </p:txBody>
          </p:sp>
          <p:sp>
            <p:nvSpPr>
              <p:cNvPr id="39953" name="Oval 8"/>
              <p:cNvSpPr>
                <a:spLocks noChangeArrowheads="1"/>
              </p:cNvSpPr>
              <p:nvPr/>
            </p:nvSpPr>
            <p:spPr bwMode="gray">
              <a:xfrm>
                <a:off x="3066" y="2406"/>
                <a:ext cx="1116" cy="1061"/>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zh-CN"/>
              </a:p>
            </p:txBody>
          </p:sp>
          <p:sp>
            <p:nvSpPr>
              <p:cNvPr id="39954" name="Oval 9"/>
              <p:cNvSpPr>
                <a:spLocks noChangeArrowheads="1"/>
              </p:cNvSpPr>
              <p:nvPr/>
            </p:nvSpPr>
            <p:spPr bwMode="gray">
              <a:xfrm>
                <a:off x="3131" y="2437"/>
                <a:ext cx="993" cy="860"/>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zh-CN"/>
              </a:p>
            </p:txBody>
          </p:sp>
          <p:sp>
            <p:nvSpPr>
              <p:cNvPr id="39955" name="Text Box 10"/>
              <p:cNvSpPr txBox="1">
                <a:spLocks noChangeArrowheads="1"/>
              </p:cNvSpPr>
              <p:nvPr/>
            </p:nvSpPr>
            <p:spPr bwMode="gray">
              <a:xfrm>
                <a:off x="3293" y="2817"/>
                <a:ext cx="700" cy="327"/>
              </a:xfrm>
              <a:prstGeom prst="rect">
                <a:avLst/>
              </a:prstGeom>
              <a:noFill/>
              <a:ln w="9525" algn="ctr">
                <a:noFill/>
                <a:miter lim="800000"/>
                <a:headEnd/>
                <a:tailEnd/>
              </a:ln>
            </p:spPr>
            <p:txBody>
              <a:bodyPr wrap="none">
                <a:spAutoFit/>
              </a:bodyPr>
              <a:lstStyle/>
              <a:p>
                <a:pPr algn="ctr"/>
                <a:r>
                  <a:rPr lang="en-US" altLang="zh-CN" sz="2800">
                    <a:solidFill>
                      <a:srgbClr val="000000"/>
                    </a:solidFill>
                    <a:latin typeface="Arial" pitchFamily="34" charset="0"/>
                  </a:rPr>
                  <a:t>CS/IA</a:t>
                </a:r>
                <a:endParaRPr lang="en-US" altLang="zh-CN">
                  <a:latin typeface="Arial" pitchFamily="34" charset="0"/>
                </a:endParaRPr>
              </a:p>
            </p:txBody>
          </p:sp>
          <p:sp>
            <p:nvSpPr>
              <p:cNvPr id="39956" name="Text Box 64"/>
              <p:cNvSpPr txBox="1">
                <a:spLocks noChangeArrowheads="1"/>
              </p:cNvSpPr>
              <p:nvPr/>
            </p:nvSpPr>
            <p:spPr bwMode="auto">
              <a:xfrm>
                <a:off x="3742" y="2251"/>
                <a:ext cx="1884" cy="231"/>
              </a:xfrm>
              <a:prstGeom prst="rect">
                <a:avLst/>
              </a:prstGeom>
              <a:noFill/>
              <a:ln w="9525">
                <a:noFill/>
                <a:miter lim="800000"/>
                <a:headEnd/>
                <a:tailEnd/>
              </a:ln>
            </p:spPr>
            <p:txBody>
              <a:bodyPr wrap="none">
                <a:spAutoFit/>
              </a:bodyPr>
              <a:lstStyle/>
              <a:p>
                <a:r>
                  <a:rPr lang="zh-CN" altLang="en-US">
                    <a:latin typeface="Arial" pitchFamily="34" charset="0"/>
                  </a:rPr>
                  <a:t>网络空间安全</a:t>
                </a:r>
                <a:r>
                  <a:rPr lang="en-US" altLang="zh-CN">
                    <a:latin typeface="Arial" pitchFamily="34" charset="0"/>
                  </a:rPr>
                  <a:t>/</a:t>
                </a:r>
                <a:r>
                  <a:rPr lang="zh-CN" altLang="en-US">
                    <a:latin typeface="Arial" pitchFamily="34" charset="0"/>
                  </a:rPr>
                  <a:t>信息安全保障</a:t>
                </a:r>
              </a:p>
            </p:txBody>
          </p:sp>
        </p:grpSp>
      </p:grpSp>
    </p:spTree>
    <p:extLst>
      <p:ext uri="{BB962C8B-B14F-4D97-AF65-F5344CB8AC3E}">
        <p14:creationId xmlns:p14="http://schemas.microsoft.com/office/powerpoint/2010/main" val="116813829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Rectangle 3"/>
          <p:cNvSpPr>
            <a:spLocks noGrp="1" noChangeArrowheads="1"/>
          </p:cNvSpPr>
          <p:nvPr>
            <p:ph type="body" idx="1"/>
          </p:nvPr>
        </p:nvSpPr>
        <p:spPr/>
        <p:txBody>
          <a:bodyPr/>
          <a:lstStyle/>
          <a:p>
            <a:r>
              <a:rPr lang="zh-CN" altLang="en-US" smtClean="0"/>
              <a:t>内忧外患</a:t>
            </a:r>
            <a:endParaRPr lang="en-US" altLang="zh-CN" smtClean="0"/>
          </a:p>
          <a:p>
            <a:pPr lvl="1"/>
            <a:r>
              <a:rPr lang="zh-CN" altLang="en-US" smtClean="0"/>
              <a:t>内因：信息系统复杂性</a:t>
            </a:r>
            <a:endParaRPr lang="en-US" altLang="zh-CN" smtClean="0"/>
          </a:p>
          <a:p>
            <a:pPr lvl="2"/>
            <a:r>
              <a:rPr lang="zh-CN" altLang="en-US" smtClean="0"/>
              <a:t>过程复杂</a:t>
            </a:r>
            <a:endParaRPr lang="en-US" altLang="zh-CN" smtClean="0"/>
          </a:p>
          <a:p>
            <a:pPr lvl="2"/>
            <a:r>
              <a:rPr lang="zh-CN" altLang="en-US" smtClean="0"/>
              <a:t>结构复杂</a:t>
            </a:r>
            <a:endParaRPr lang="en-US" altLang="zh-CN" smtClean="0"/>
          </a:p>
          <a:p>
            <a:pPr lvl="2"/>
            <a:r>
              <a:rPr lang="zh-CN" altLang="en-US" smtClean="0"/>
              <a:t>应用复杂</a:t>
            </a:r>
          </a:p>
          <a:p>
            <a:pPr lvl="1"/>
            <a:r>
              <a:rPr lang="zh-CN" altLang="en-US" smtClean="0"/>
              <a:t>外因：威胁与破坏</a:t>
            </a:r>
            <a:endParaRPr lang="en-US" altLang="zh-CN" smtClean="0"/>
          </a:p>
          <a:p>
            <a:pPr lvl="2"/>
            <a:r>
              <a:rPr lang="zh-CN" altLang="en-US" smtClean="0"/>
              <a:t>人为，虎视眈眈</a:t>
            </a:r>
            <a:endParaRPr lang="en-US" altLang="zh-CN" smtClean="0"/>
          </a:p>
          <a:p>
            <a:pPr lvl="2"/>
            <a:r>
              <a:rPr lang="zh-CN" altLang="en-US" smtClean="0"/>
              <a:t>环境，恶劣</a:t>
            </a:r>
            <a:endParaRPr lang="en-US" altLang="zh-CN" smtClean="0"/>
          </a:p>
        </p:txBody>
      </p:sp>
      <p:sp>
        <p:nvSpPr>
          <p:cNvPr id="48131" name="标题 3"/>
          <p:cNvSpPr>
            <a:spLocks noGrp="1"/>
          </p:cNvSpPr>
          <p:nvPr>
            <p:ph type="title"/>
          </p:nvPr>
        </p:nvSpPr>
        <p:spPr/>
        <p:txBody>
          <a:bodyPr>
            <a:normAutofit fontScale="90000"/>
          </a:bodyPr>
          <a:lstStyle/>
          <a:p>
            <a:r>
              <a:rPr lang="zh-CN" altLang="en-US"/>
              <a:t>温故而知新</a:t>
            </a:r>
            <a:r>
              <a:rPr lang="en-US" altLang="zh-CN"/>
              <a:t>——</a:t>
            </a:r>
            <a:r>
              <a:rPr lang="zh-CN" altLang="en-US" smtClean="0"/>
              <a:t>信息安全问题产生根源</a:t>
            </a:r>
          </a:p>
        </p:txBody>
      </p:sp>
      <p:sp>
        <p:nvSpPr>
          <p:cNvPr id="48132" name="灯片编号占位符 3"/>
          <p:cNvSpPr>
            <a:spLocks noGrp="1"/>
          </p:cNvSpPr>
          <p:nvPr>
            <p:ph type="sldNum" sz="quarter" idx="4294967295"/>
          </p:nvPr>
        </p:nvSpPr>
        <p:spPr bwMode="auto">
          <a:xfrm>
            <a:off x="1008063" y="6245225"/>
            <a:ext cx="8135937" cy="476250"/>
          </a:xfrm>
          <a:prstGeom prst="rect">
            <a:avLst/>
          </a:prstGeom>
          <a:noFill/>
          <a:ln>
            <a:miter lim="800000"/>
            <a:headEnd/>
            <a:tailEnd/>
          </a:ln>
        </p:spPr>
        <p:txBody>
          <a:bodyPr/>
          <a:lstStyle/>
          <a:p>
            <a:pPr algn="ctr"/>
            <a:fld id="{A65CAED3-5B14-4C1B-80A8-04AF01B0AA55}" type="slidenum">
              <a:rPr lang="zh-CN" altLang="en-US" sz="1400">
                <a:latin typeface="Arial" pitchFamily="34" charset="0"/>
              </a:rPr>
              <a:pPr algn="ctr"/>
              <a:t>77</a:t>
            </a:fld>
            <a:endParaRPr lang="en-US" altLang="zh-CN" sz="1400">
              <a:latin typeface="Arial" pitchFamily="34" charset="0"/>
            </a:endParaRPr>
          </a:p>
        </p:txBody>
      </p:sp>
    </p:spTree>
    <p:extLst>
      <p:ext uri="{BB962C8B-B14F-4D97-AF65-F5344CB8AC3E}">
        <p14:creationId xmlns:p14="http://schemas.microsoft.com/office/powerpoint/2010/main" val="1743400530"/>
      </p:ext>
    </p:extLst>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15"/>
          <p:cNvSpPr>
            <a:spLocks noGrp="1" noChangeArrowheads="1"/>
          </p:cNvSpPr>
          <p:nvPr>
            <p:ph type="title"/>
          </p:nvPr>
        </p:nvSpPr>
        <p:spPr/>
        <p:txBody>
          <a:bodyPr/>
          <a:lstStyle/>
          <a:p>
            <a:pPr eaLnBrk="1" hangingPunct="1"/>
            <a:r>
              <a:rPr lang="zh-CN" altLang="en-US" sz="4400" smtClean="0">
                <a:solidFill>
                  <a:srgbClr val="000066"/>
                </a:solidFill>
              </a:rPr>
              <a:t>安全体系结构</a:t>
            </a:r>
          </a:p>
        </p:txBody>
      </p:sp>
      <p:grpSp>
        <p:nvGrpSpPr>
          <p:cNvPr id="28677" name="Group 36"/>
          <p:cNvGrpSpPr>
            <a:grpSpLocks/>
          </p:cNvGrpSpPr>
          <p:nvPr/>
        </p:nvGrpSpPr>
        <p:grpSpPr bwMode="auto">
          <a:xfrm>
            <a:off x="0" y="981075"/>
            <a:ext cx="8659813" cy="5495925"/>
            <a:chOff x="0" y="618"/>
            <a:chExt cx="5455" cy="3462"/>
          </a:xfrm>
        </p:grpSpPr>
        <p:sp>
          <p:nvSpPr>
            <p:cNvPr id="28678" name="Rectangle 3" descr="轮廓式菱形"/>
            <p:cNvSpPr>
              <a:spLocks noChangeArrowheads="1"/>
            </p:cNvSpPr>
            <p:nvPr/>
          </p:nvSpPr>
          <p:spPr bwMode="auto">
            <a:xfrm>
              <a:off x="2432" y="1979"/>
              <a:ext cx="912" cy="1134"/>
            </a:xfrm>
            <a:prstGeom prst="rect">
              <a:avLst/>
            </a:prstGeom>
            <a:pattFill prst="openDmnd">
              <a:fgClr>
                <a:schemeClr val="accent1"/>
              </a:fgClr>
              <a:bgClr>
                <a:srgbClr val="FFFFFF"/>
              </a:bgClr>
            </a:patt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a:solidFill>
                    <a:srgbClr val="CC0000"/>
                  </a:solidFill>
                </a:rPr>
                <a:t>安全服务</a:t>
              </a:r>
              <a:endParaRPr lang="en-US" altLang="zh-CN" sz="2400" b="1">
                <a:solidFill>
                  <a:srgbClr val="CC0000"/>
                </a:solidFill>
              </a:endParaRPr>
            </a:p>
          </p:txBody>
        </p:sp>
        <p:grpSp>
          <p:nvGrpSpPr>
            <p:cNvPr id="28679" name="Group 33"/>
            <p:cNvGrpSpPr>
              <a:grpSpLocks/>
            </p:cNvGrpSpPr>
            <p:nvPr/>
          </p:nvGrpSpPr>
          <p:grpSpPr bwMode="auto">
            <a:xfrm>
              <a:off x="3424" y="1728"/>
              <a:ext cx="1814" cy="499"/>
              <a:chOff x="3424" y="1728"/>
              <a:chExt cx="1814" cy="499"/>
            </a:xfrm>
          </p:grpSpPr>
          <p:sp>
            <p:nvSpPr>
              <p:cNvPr id="28702" name="AutoShape 4"/>
              <p:cNvSpPr>
                <a:spLocks noChangeArrowheads="1"/>
              </p:cNvSpPr>
              <p:nvPr/>
            </p:nvSpPr>
            <p:spPr bwMode="auto">
              <a:xfrm>
                <a:off x="3424" y="1933"/>
                <a:ext cx="720" cy="240"/>
              </a:xfrm>
              <a:prstGeom prst="leftRightArrow">
                <a:avLst>
                  <a:gd name="adj1" fmla="val 50000"/>
                  <a:gd name="adj2" fmla="val 60000"/>
                </a:avLst>
              </a:prstGeom>
              <a:solidFill>
                <a:srgbClr val="800080"/>
              </a:solidFill>
              <a:ln>
                <a:noFill/>
              </a:ln>
              <a:effectLst/>
              <a:extLst>
                <a:ext uri="{91240B29-F687-4F45-9708-019B960494DF}">
                  <a14:hiddenLine xmlns:a14="http://schemas.microsoft.com/office/drawing/2010/main" w="9525" algn="ctr">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703" name="AutoShape 6"/>
              <p:cNvSpPr>
                <a:spLocks noChangeArrowheads="1"/>
              </p:cNvSpPr>
              <p:nvPr/>
            </p:nvSpPr>
            <p:spPr bwMode="auto">
              <a:xfrm>
                <a:off x="4363" y="1728"/>
                <a:ext cx="875" cy="499"/>
              </a:xfrm>
              <a:prstGeom prst="can">
                <a:avLst>
                  <a:gd name="adj" fmla="val 25000"/>
                </a:avLst>
              </a:prstGeom>
              <a:solidFill>
                <a:schemeClr val="accent1"/>
              </a:solidFill>
              <a:ln w="952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a:solidFill>
                      <a:srgbClr val="CC0000"/>
                    </a:solidFill>
                  </a:rPr>
                  <a:t>信息</a:t>
                </a:r>
              </a:p>
            </p:txBody>
          </p:sp>
        </p:grpSp>
        <p:grpSp>
          <p:nvGrpSpPr>
            <p:cNvPr id="28680" name="Group 31"/>
            <p:cNvGrpSpPr>
              <a:grpSpLocks/>
            </p:cNvGrpSpPr>
            <p:nvPr/>
          </p:nvGrpSpPr>
          <p:grpSpPr bwMode="auto">
            <a:xfrm>
              <a:off x="0" y="1751"/>
              <a:ext cx="2273" cy="1876"/>
              <a:chOff x="0" y="1751"/>
              <a:chExt cx="2273" cy="1876"/>
            </a:xfrm>
          </p:grpSpPr>
          <p:sp>
            <p:nvSpPr>
              <p:cNvPr id="28698" name="AutoShape 2"/>
              <p:cNvSpPr>
                <a:spLocks noChangeArrowheads="1"/>
              </p:cNvSpPr>
              <p:nvPr/>
            </p:nvSpPr>
            <p:spPr bwMode="auto">
              <a:xfrm>
                <a:off x="1361" y="2476"/>
                <a:ext cx="912" cy="144"/>
              </a:xfrm>
              <a:prstGeom prst="rightArrow">
                <a:avLst>
                  <a:gd name="adj1" fmla="val 50000"/>
                  <a:gd name="adj2" fmla="val 158333"/>
                </a:avLst>
              </a:prstGeom>
              <a:solidFill>
                <a:srgbClr val="FF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8699" name="Group 8"/>
              <p:cNvGrpSpPr>
                <a:grpSpLocks/>
              </p:cNvGrpSpPr>
              <p:nvPr/>
            </p:nvGrpSpPr>
            <p:grpSpPr bwMode="auto">
              <a:xfrm>
                <a:off x="0" y="1751"/>
                <a:ext cx="1331" cy="1876"/>
                <a:chOff x="0" y="1751"/>
                <a:chExt cx="1331" cy="1876"/>
              </a:xfrm>
            </p:grpSpPr>
            <p:sp>
              <p:nvSpPr>
                <p:cNvPr id="28700" name="Rectangle 9"/>
                <p:cNvSpPr>
                  <a:spLocks noChangeArrowheads="1"/>
                </p:cNvSpPr>
                <p:nvPr/>
              </p:nvSpPr>
              <p:spPr bwMode="auto">
                <a:xfrm>
                  <a:off x="385" y="3339"/>
                  <a:ext cx="72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CC0000"/>
                      </a:solidFill>
                    </a:rPr>
                    <a:t>攻击者</a:t>
                  </a:r>
                </a:p>
              </p:txBody>
            </p:sp>
            <p:pic>
              <p:nvPicPr>
                <p:cNvPr id="28701" name="Picture 10" descr="j029084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0" y="1751"/>
                  <a:ext cx="1331" cy="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8681" name="Group 34"/>
            <p:cNvGrpSpPr>
              <a:grpSpLocks/>
            </p:cNvGrpSpPr>
            <p:nvPr/>
          </p:nvGrpSpPr>
          <p:grpSpPr bwMode="auto">
            <a:xfrm>
              <a:off x="3470" y="2473"/>
              <a:ext cx="1985" cy="983"/>
              <a:chOff x="3470" y="2473"/>
              <a:chExt cx="1985" cy="983"/>
            </a:xfrm>
          </p:grpSpPr>
          <p:sp>
            <p:nvSpPr>
              <p:cNvPr id="28694" name="AutoShape 11"/>
              <p:cNvSpPr>
                <a:spLocks noChangeArrowheads="1"/>
              </p:cNvSpPr>
              <p:nvPr/>
            </p:nvSpPr>
            <p:spPr bwMode="auto">
              <a:xfrm>
                <a:off x="3470" y="2795"/>
                <a:ext cx="720" cy="240"/>
              </a:xfrm>
              <a:prstGeom prst="leftRightArrow">
                <a:avLst>
                  <a:gd name="adj1" fmla="val 50000"/>
                  <a:gd name="adj2" fmla="val 60000"/>
                </a:avLst>
              </a:prstGeom>
              <a:solidFill>
                <a:srgbClr val="800080"/>
              </a:solidFill>
              <a:ln>
                <a:noFill/>
              </a:ln>
              <a:effectLst/>
              <a:extLst>
                <a:ext uri="{91240B29-F687-4F45-9708-019B960494DF}">
                  <a14:hiddenLine xmlns:a14="http://schemas.microsoft.com/office/drawing/2010/main" w="9525">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8695" name="Group 29"/>
              <p:cNvGrpSpPr>
                <a:grpSpLocks/>
              </p:cNvGrpSpPr>
              <p:nvPr/>
            </p:nvGrpSpPr>
            <p:grpSpPr bwMode="auto">
              <a:xfrm>
                <a:off x="4176" y="2473"/>
                <a:ext cx="1279" cy="983"/>
                <a:chOff x="4176" y="2473"/>
                <a:chExt cx="1279" cy="983"/>
              </a:xfrm>
            </p:grpSpPr>
            <p:graphicFrame>
              <p:nvGraphicFramePr>
                <p:cNvPr id="28696" name="Object 13"/>
                <p:cNvGraphicFramePr>
                  <a:graphicFrameLocks noChangeAspect="1"/>
                </p:cNvGraphicFramePr>
                <p:nvPr/>
              </p:nvGraphicFramePr>
              <p:xfrm>
                <a:off x="4286" y="2473"/>
                <a:ext cx="907" cy="729"/>
              </p:xfrm>
              <a:graphic>
                <a:graphicData uri="http://schemas.openxmlformats.org/presentationml/2006/ole">
                  <mc:AlternateContent xmlns:mc="http://schemas.openxmlformats.org/markup-compatibility/2006">
                    <mc:Choice xmlns:v="urn:schemas-microsoft-com:vml" Requires="v">
                      <p:oleObj spid="_x0000_s190507" name="Visio" r:id="rId5" imgW="2046427" imgH="1852879" progId="Visio.Drawing.6">
                        <p:embed/>
                      </p:oleObj>
                    </mc:Choice>
                    <mc:Fallback>
                      <p:oleObj name="Visio" r:id="rId5" imgW="2046427" imgH="1852879"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6" y="2473"/>
                              <a:ext cx="907" cy="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97" name="Text Box 14"/>
                <p:cNvSpPr txBox="1">
                  <a:spLocks noChangeArrowheads="1"/>
                </p:cNvSpPr>
                <p:nvPr/>
              </p:nvSpPr>
              <p:spPr bwMode="auto">
                <a:xfrm>
                  <a:off x="4176" y="3168"/>
                  <a:ext cx="127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b="1">
                      <a:solidFill>
                        <a:srgbClr val="CC0000"/>
                      </a:solidFill>
                    </a:rPr>
                    <a:t>信息</a:t>
                  </a:r>
                  <a:r>
                    <a:rPr lang="zh-CN" altLang="en-US" sz="2400" b="1" smtClean="0">
                      <a:solidFill>
                        <a:srgbClr val="CC0000"/>
                      </a:solidFill>
                    </a:rPr>
                    <a:t>系统</a:t>
                  </a:r>
                  <a:endParaRPr lang="zh-CN" altLang="en-US" sz="2400" b="1">
                    <a:solidFill>
                      <a:srgbClr val="CC0000"/>
                    </a:solidFill>
                  </a:endParaRPr>
                </a:p>
              </p:txBody>
            </p:sp>
          </p:grpSp>
        </p:grpSp>
        <p:grpSp>
          <p:nvGrpSpPr>
            <p:cNvPr id="28682" name="Group 32"/>
            <p:cNvGrpSpPr>
              <a:grpSpLocks/>
            </p:cNvGrpSpPr>
            <p:nvPr/>
          </p:nvGrpSpPr>
          <p:grpSpPr bwMode="auto">
            <a:xfrm>
              <a:off x="2160" y="618"/>
              <a:ext cx="1504" cy="1270"/>
              <a:chOff x="2160" y="618"/>
              <a:chExt cx="1504" cy="1270"/>
            </a:xfrm>
          </p:grpSpPr>
          <p:sp>
            <p:nvSpPr>
              <p:cNvPr id="28688" name="AutoShape 17"/>
              <p:cNvSpPr>
                <a:spLocks noChangeArrowheads="1"/>
              </p:cNvSpPr>
              <p:nvPr/>
            </p:nvSpPr>
            <p:spPr bwMode="auto">
              <a:xfrm>
                <a:off x="2816" y="1516"/>
                <a:ext cx="192" cy="372"/>
              </a:xfrm>
              <a:prstGeom prst="upDownArrow">
                <a:avLst>
                  <a:gd name="adj1" fmla="val 50000"/>
                  <a:gd name="adj2" fmla="val 38750"/>
                </a:avLst>
              </a:prstGeom>
              <a:solidFill>
                <a:srgbClr val="CC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8689" name="Group 28"/>
              <p:cNvGrpSpPr>
                <a:grpSpLocks/>
              </p:cNvGrpSpPr>
              <p:nvPr/>
            </p:nvGrpSpPr>
            <p:grpSpPr bwMode="auto">
              <a:xfrm>
                <a:off x="2160" y="618"/>
                <a:ext cx="1504" cy="862"/>
                <a:chOff x="2160" y="618"/>
                <a:chExt cx="1504" cy="862"/>
              </a:xfrm>
            </p:grpSpPr>
            <p:grpSp>
              <p:nvGrpSpPr>
                <p:cNvPr id="28690" name="Group 19"/>
                <p:cNvGrpSpPr>
                  <a:grpSpLocks/>
                </p:cNvGrpSpPr>
                <p:nvPr/>
              </p:nvGrpSpPr>
              <p:grpSpPr bwMode="auto">
                <a:xfrm>
                  <a:off x="2472" y="844"/>
                  <a:ext cx="907" cy="636"/>
                  <a:chOff x="4560" y="3168"/>
                  <a:chExt cx="974" cy="732"/>
                </a:xfrm>
              </p:grpSpPr>
              <p:pic>
                <p:nvPicPr>
                  <p:cNvPr id="28692" name="Picture 20" descr="j014971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60" y="3168"/>
                    <a:ext cx="974" cy="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3" name="Text Box 21"/>
                  <p:cNvSpPr txBox="1">
                    <a:spLocks noChangeArrowheads="1"/>
                  </p:cNvSpPr>
                  <p:nvPr/>
                </p:nvSpPr>
                <p:spPr bwMode="auto">
                  <a:xfrm>
                    <a:off x="5029" y="3343"/>
                    <a:ext cx="125"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600" b="1"/>
                  </a:p>
                </p:txBody>
              </p:sp>
            </p:grpSp>
            <p:sp>
              <p:nvSpPr>
                <p:cNvPr id="28691" name="Text Box 22"/>
                <p:cNvSpPr txBox="1">
                  <a:spLocks noChangeArrowheads="1"/>
                </p:cNvSpPr>
                <p:nvPr/>
              </p:nvSpPr>
              <p:spPr bwMode="auto">
                <a:xfrm>
                  <a:off x="2160" y="618"/>
                  <a:ext cx="15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solidFill>
                        <a:srgbClr val="CC0000"/>
                      </a:solidFill>
                      <a:latin typeface="Tahoma" panose="020B0604030504040204" pitchFamily="34" charset="0"/>
                    </a:rPr>
                    <a:t>安全需求与策略</a:t>
                  </a:r>
                  <a:endParaRPr lang="zh-CN" altLang="en-US" sz="2400">
                    <a:latin typeface="Tahoma" panose="020B0604030504040204" pitchFamily="34" charset="0"/>
                  </a:endParaRPr>
                </a:p>
              </p:txBody>
            </p:sp>
          </p:grpSp>
        </p:grpSp>
        <p:grpSp>
          <p:nvGrpSpPr>
            <p:cNvPr id="28683" name="Group 35"/>
            <p:cNvGrpSpPr>
              <a:grpSpLocks/>
            </p:cNvGrpSpPr>
            <p:nvPr/>
          </p:nvGrpSpPr>
          <p:grpSpPr bwMode="auto">
            <a:xfrm>
              <a:off x="2423" y="3067"/>
              <a:ext cx="1177" cy="1013"/>
              <a:chOff x="2423" y="3067"/>
              <a:chExt cx="1177" cy="1013"/>
            </a:xfrm>
          </p:grpSpPr>
          <p:sp>
            <p:nvSpPr>
              <p:cNvPr id="28684" name="AutoShape 24"/>
              <p:cNvSpPr>
                <a:spLocks noChangeArrowheads="1"/>
              </p:cNvSpPr>
              <p:nvPr/>
            </p:nvSpPr>
            <p:spPr bwMode="auto">
              <a:xfrm>
                <a:off x="2816" y="3067"/>
                <a:ext cx="192" cy="417"/>
              </a:xfrm>
              <a:prstGeom prst="upDownArrow">
                <a:avLst>
                  <a:gd name="adj1" fmla="val 50000"/>
                  <a:gd name="adj2" fmla="val 43438"/>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8685" name="Group 30"/>
              <p:cNvGrpSpPr>
                <a:grpSpLocks/>
              </p:cNvGrpSpPr>
              <p:nvPr/>
            </p:nvGrpSpPr>
            <p:grpSpPr bwMode="auto">
              <a:xfrm>
                <a:off x="2423" y="3484"/>
                <a:ext cx="1177" cy="596"/>
                <a:chOff x="2423" y="3484"/>
                <a:chExt cx="1177" cy="596"/>
              </a:xfrm>
            </p:grpSpPr>
            <p:sp>
              <p:nvSpPr>
                <p:cNvPr id="28686" name="AutoShape 26" descr="瓦形"/>
                <p:cNvSpPr>
                  <a:spLocks noChangeArrowheads="1"/>
                </p:cNvSpPr>
                <p:nvPr/>
              </p:nvSpPr>
              <p:spPr bwMode="auto">
                <a:xfrm>
                  <a:off x="2432" y="3484"/>
                  <a:ext cx="960" cy="354"/>
                </a:xfrm>
                <a:prstGeom prst="bevel">
                  <a:avLst>
                    <a:gd name="adj" fmla="val 12500"/>
                  </a:avLst>
                </a:prstGeom>
                <a:pattFill prst="shingle">
                  <a:fgClr>
                    <a:schemeClr val="accent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b="1">
                    <a:solidFill>
                      <a:srgbClr val="CC0000"/>
                    </a:solidFill>
                  </a:endParaRPr>
                </a:p>
              </p:txBody>
            </p:sp>
            <p:sp>
              <p:nvSpPr>
                <p:cNvPr id="28687" name="Text Box 27"/>
                <p:cNvSpPr txBox="1">
                  <a:spLocks noChangeArrowheads="1"/>
                </p:cNvSpPr>
                <p:nvPr/>
              </p:nvSpPr>
              <p:spPr bwMode="auto">
                <a:xfrm>
                  <a:off x="2423" y="3792"/>
                  <a:ext cx="117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CC0000"/>
                      </a:solidFill>
                      <a:latin typeface="Tahoma" panose="020B0604030504040204" pitchFamily="34" charset="0"/>
                    </a:rPr>
                    <a:t>安全机制</a:t>
                  </a:r>
                </a:p>
              </p:txBody>
            </p:sp>
          </p:grpSp>
        </p:grpSp>
      </p:grpSp>
      <p:pic>
        <p:nvPicPr>
          <p:cNvPr id="28675" name="Picture 7" descr="BS00294_"/>
          <p:cNvPicPr>
            <a:picLocks noGrp="1" noChangeAspect="1" noChangeArrowheads="1"/>
          </p:cNvPicPr>
          <p:nvPr>
            <p:ph idx="1"/>
          </p:nvPr>
        </p:nvPicPr>
        <p:blipFill>
          <a:blip r:embed="rId8" cstate="print">
            <a:extLst>
              <a:ext uri="{28A0092B-C50C-407E-A947-70E740481C1C}">
                <a14:useLocalDpi xmlns:a14="http://schemas.microsoft.com/office/drawing/2010/main" val="0"/>
              </a:ext>
            </a:extLst>
          </a:blip>
          <a:srcRect/>
          <a:stretch>
            <a:fillRect/>
          </a:stretch>
        </p:blipFill>
        <p:spPr>
          <a:xfrm>
            <a:off x="7273794" y="2554204"/>
            <a:ext cx="693999" cy="506037"/>
          </a:xfrm>
          <a:solidFill>
            <a:schemeClr val="accent1"/>
          </a:solidFill>
          <a:extLst>
            <a:ext uri="{91240B29-F687-4F45-9708-019B960494DF}">
              <a14:hiddenLine xmlns:a14="http://schemas.microsoft.com/office/drawing/2010/main" w="9525">
                <a:solidFill>
                  <a:schemeClr val="folHlink"/>
                </a:solidFill>
                <a:miter lim="800000"/>
                <a:headEnd/>
                <a:tailEnd/>
              </a14:hiddenLine>
            </a:ext>
          </a:extLst>
        </p:spPr>
      </p:pic>
      <p:sp>
        <p:nvSpPr>
          <p:cNvPr id="32" name="Oval 20"/>
          <p:cNvSpPr>
            <a:spLocks noChangeArrowheads="1"/>
          </p:cNvSpPr>
          <p:nvPr/>
        </p:nvSpPr>
        <p:spPr bwMode="auto">
          <a:xfrm>
            <a:off x="3131722" y="1242218"/>
            <a:ext cx="2971800" cy="5463381"/>
          </a:xfrm>
          <a:prstGeom prst="ellipse">
            <a:avLst/>
          </a:prstGeom>
          <a:noFill/>
          <a:ln w="9525">
            <a:solidFill>
              <a:schemeClr val="tx1"/>
            </a:solidFill>
            <a:prstDash val="lgDash"/>
            <a:round/>
            <a:headEnd/>
            <a:tailEnd/>
          </a:ln>
          <a:effectLst/>
        </p:spPr>
        <p:txBody>
          <a:bodyPr wrap="none" anchor="ctr"/>
          <a:lstStyle/>
          <a:p>
            <a:endParaRPr lang="zh-CN" altLang="en-US"/>
          </a:p>
        </p:txBody>
      </p:sp>
      <p:sp>
        <p:nvSpPr>
          <p:cNvPr id="33" name="Text Box 21"/>
          <p:cNvSpPr txBox="1">
            <a:spLocks noChangeArrowheads="1"/>
          </p:cNvSpPr>
          <p:nvPr/>
        </p:nvSpPr>
        <p:spPr bwMode="auto">
          <a:xfrm>
            <a:off x="5816600" y="1796967"/>
            <a:ext cx="2292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Arial" panose="020B0604020202020204" pitchFamily="34" charset="0"/>
              </a:rPr>
              <a:t>Security Architecture</a:t>
            </a:r>
          </a:p>
        </p:txBody>
      </p:sp>
    </p:spTree>
    <p:extLst>
      <p:ext uri="{BB962C8B-B14F-4D97-AF65-F5344CB8AC3E}">
        <p14:creationId xmlns:p14="http://schemas.microsoft.com/office/powerpoint/2010/main" val="136484259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301" name="Rectangle 13"/>
          <p:cNvSpPr>
            <a:spLocks noGrp="1" noChangeArrowheads="1"/>
          </p:cNvSpPr>
          <p:nvPr>
            <p:ph type="title"/>
          </p:nvPr>
        </p:nvSpPr>
        <p:spPr/>
        <p:txBody>
          <a:bodyPr/>
          <a:lstStyle/>
          <a:p>
            <a:r>
              <a:rPr lang="zh-CN" altLang="en-US" sz="4400">
                <a:solidFill>
                  <a:srgbClr val="000066"/>
                </a:solidFill>
              </a:rPr>
              <a:t>安全</a:t>
            </a:r>
            <a:r>
              <a:rPr lang="zh-CN" altLang="en-US" sz="4400" smtClean="0">
                <a:solidFill>
                  <a:srgbClr val="000066"/>
                </a:solidFill>
              </a:rPr>
              <a:t>体系结构</a:t>
            </a:r>
            <a:endParaRPr lang="zh-CN" altLang="en-US" sz="4400">
              <a:solidFill>
                <a:srgbClr val="000066"/>
              </a:solidFill>
            </a:endParaRPr>
          </a:p>
        </p:txBody>
      </p:sp>
      <p:sp>
        <p:nvSpPr>
          <p:cNvPr id="524300" name="AutoShape 12"/>
          <p:cNvSpPr>
            <a:spLocks noChangeArrowheads="1"/>
          </p:cNvSpPr>
          <p:nvPr/>
        </p:nvSpPr>
        <p:spPr bwMode="auto">
          <a:xfrm>
            <a:off x="5867400" y="1484313"/>
            <a:ext cx="2879725" cy="865187"/>
          </a:xfrm>
          <a:prstGeom prst="cloudCallout">
            <a:avLst>
              <a:gd name="adj1" fmla="val -49449"/>
              <a:gd name="adj2" fmla="val 79542"/>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solidFill>
                  <a:srgbClr val="FF0000"/>
                </a:solidFill>
              </a:rPr>
              <a:t>策略是基础</a:t>
            </a:r>
          </a:p>
        </p:txBody>
      </p:sp>
      <p:grpSp>
        <p:nvGrpSpPr>
          <p:cNvPr id="524302" name="Group 14"/>
          <p:cNvGrpSpPr>
            <a:grpSpLocks/>
          </p:cNvGrpSpPr>
          <p:nvPr/>
        </p:nvGrpSpPr>
        <p:grpSpPr bwMode="auto">
          <a:xfrm>
            <a:off x="2362200" y="1309688"/>
            <a:ext cx="4176713" cy="4752975"/>
            <a:chOff x="1628" y="799"/>
            <a:chExt cx="2631" cy="2994"/>
          </a:xfrm>
        </p:grpSpPr>
        <p:sp>
          <p:nvSpPr>
            <p:cNvPr id="524303" name="Rectangle 15"/>
            <p:cNvSpPr>
              <a:spLocks noChangeArrowheads="1"/>
            </p:cNvSpPr>
            <p:nvPr/>
          </p:nvSpPr>
          <p:spPr bwMode="auto">
            <a:xfrm>
              <a:off x="1628" y="2024"/>
              <a:ext cx="2631" cy="1769"/>
            </a:xfrm>
            <a:prstGeom prst="rect">
              <a:avLst/>
            </a:prstGeom>
            <a:solidFill>
              <a:srgbClr val="FFFFFF"/>
            </a:solidFill>
            <a:ln w="9525">
              <a:solidFill>
                <a:schemeClr val="tx1"/>
              </a:solidFill>
              <a:prstDash val="lg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04" name="Rectangle 16"/>
            <p:cNvSpPr>
              <a:spLocks noChangeArrowheads="1"/>
            </p:cNvSpPr>
            <p:nvPr/>
          </p:nvSpPr>
          <p:spPr bwMode="auto">
            <a:xfrm>
              <a:off x="2091" y="799"/>
              <a:ext cx="1668"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风险分析</a:t>
              </a:r>
            </a:p>
          </p:txBody>
        </p:sp>
        <p:sp>
          <p:nvSpPr>
            <p:cNvPr id="524305" name="Rectangle 17"/>
            <p:cNvSpPr>
              <a:spLocks noChangeArrowheads="1"/>
            </p:cNvSpPr>
            <p:nvPr/>
          </p:nvSpPr>
          <p:spPr bwMode="auto">
            <a:xfrm>
              <a:off x="2092" y="1407"/>
              <a:ext cx="1668"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安全策略设计</a:t>
              </a:r>
            </a:p>
          </p:txBody>
        </p:sp>
        <p:sp>
          <p:nvSpPr>
            <p:cNvPr id="524306" name="Rectangle 18"/>
            <p:cNvSpPr>
              <a:spLocks noChangeArrowheads="1"/>
            </p:cNvSpPr>
            <p:nvPr/>
          </p:nvSpPr>
          <p:spPr bwMode="auto">
            <a:xfrm>
              <a:off x="1750" y="2076"/>
              <a:ext cx="2400"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安全服务与安全机制设计</a:t>
              </a:r>
            </a:p>
          </p:txBody>
        </p:sp>
        <p:sp>
          <p:nvSpPr>
            <p:cNvPr id="524307" name="Rectangle 19"/>
            <p:cNvSpPr>
              <a:spLocks noChangeArrowheads="1"/>
            </p:cNvSpPr>
            <p:nvPr/>
          </p:nvSpPr>
          <p:spPr bwMode="auto">
            <a:xfrm>
              <a:off x="1683" y="2704"/>
              <a:ext cx="2523" cy="356"/>
            </a:xfrm>
            <a:prstGeom prst="rect">
              <a:avLst/>
            </a:prstGeom>
            <a:solidFill>
              <a:srgbClr val="0000FF"/>
            </a:solidFill>
            <a:ln>
              <a:noFill/>
            </a:ln>
            <a:effectLst/>
            <a:extLst>
              <a:ext uri="{91240B29-F687-4F45-9708-019B960494DF}">
                <a14:hiddenLine xmlns:a14="http://schemas.microsoft.com/office/drawing/2010/main" w="9525">
                  <a:solidFill>
                    <a:srgbClr val="FF0000"/>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安全服务与安全机制的关系</a:t>
              </a:r>
            </a:p>
          </p:txBody>
        </p:sp>
        <p:sp>
          <p:nvSpPr>
            <p:cNvPr id="524308" name="Rectangle 20"/>
            <p:cNvSpPr>
              <a:spLocks noChangeArrowheads="1"/>
            </p:cNvSpPr>
            <p:nvPr/>
          </p:nvSpPr>
          <p:spPr bwMode="auto">
            <a:xfrm>
              <a:off x="1837" y="3301"/>
              <a:ext cx="2205"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安全服务部署</a:t>
              </a:r>
            </a:p>
          </p:txBody>
        </p:sp>
        <p:sp>
          <p:nvSpPr>
            <p:cNvPr id="524309" name="AutoShape 21"/>
            <p:cNvSpPr>
              <a:spLocks noChangeArrowheads="1"/>
            </p:cNvSpPr>
            <p:nvPr/>
          </p:nvSpPr>
          <p:spPr bwMode="auto">
            <a:xfrm>
              <a:off x="2889" y="1173"/>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24310" name="AutoShape 22"/>
            <p:cNvSpPr>
              <a:spLocks noChangeArrowheads="1"/>
            </p:cNvSpPr>
            <p:nvPr/>
          </p:nvSpPr>
          <p:spPr bwMode="auto">
            <a:xfrm>
              <a:off x="2880" y="1779"/>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24311" name="AutoShape 23"/>
            <p:cNvSpPr>
              <a:spLocks noChangeArrowheads="1"/>
            </p:cNvSpPr>
            <p:nvPr/>
          </p:nvSpPr>
          <p:spPr bwMode="auto">
            <a:xfrm>
              <a:off x="2880" y="2442"/>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24312" name="AutoShape 24"/>
            <p:cNvSpPr>
              <a:spLocks noChangeArrowheads="1"/>
            </p:cNvSpPr>
            <p:nvPr/>
          </p:nvSpPr>
          <p:spPr bwMode="auto">
            <a:xfrm>
              <a:off x="2880" y="3068"/>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Tree>
    <p:extLst>
      <p:ext uri="{BB962C8B-B14F-4D97-AF65-F5344CB8AC3E}">
        <p14:creationId xmlns:p14="http://schemas.microsoft.com/office/powerpoint/2010/main" val="370589471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4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300"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pPr eaLnBrk="1" fontAlgn="auto" hangingPunct="1">
              <a:spcAft>
                <a:spcPts val="0"/>
              </a:spcAft>
              <a:defRPr/>
            </a:pPr>
            <a:r>
              <a:rPr lang="zh-CN" altLang="en-US" sz="4000">
                <a:latin typeface="Times New Roman" pitchFamily="18" charset="0"/>
              </a:rPr>
              <a:t>第一章 信息安全</a:t>
            </a:r>
            <a:r>
              <a:rPr lang="zh-CN" altLang="en-US" sz="4000" smtClean="0">
                <a:latin typeface="Times New Roman" pitchFamily="18" charset="0"/>
              </a:rPr>
              <a:t>概述</a:t>
            </a:r>
            <a:endParaRPr lang="zh-CN" altLang="en-US"/>
          </a:p>
        </p:txBody>
      </p:sp>
      <p:sp>
        <p:nvSpPr>
          <p:cNvPr id="14339" name="副标题 4"/>
          <p:cNvSpPr>
            <a:spLocks noGrp="1"/>
          </p:cNvSpPr>
          <p:nvPr>
            <p:ph type="subTitle" idx="1"/>
          </p:nvPr>
        </p:nvSpPr>
        <p:spPr/>
        <p:txBody>
          <a:bodyPr/>
          <a:lstStyle/>
          <a:p>
            <a:pPr marR="0" eaLnBrk="1" hangingPunct="1"/>
            <a:endParaRPr lang="zh-CN" altLang="en-US" smtClean="0"/>
          </a:p>
        </p:txBody>
      </p:sp>
      <p:sp>
        <p:nvSpPr>
          <p:cNvPr id="14340" name="灯片编号占位符 3"/>
          <p:cNvSpPr>
            <a:spLocks noGrp="1"/>
          </p:cNvSpPr>
          <p:nvPr>
            <p:ph type="sldNum" sz="quarter" idx="4294967295"/>
          </p:nvPr>
        </p:nvSpPr>
        <p:spPr bwMode="auto">
          <a:xfrm>
            <a:off x="8777288" y="6408738"/>
            <a:ext cx="36671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0987C51A-981A-4235-9A39-4C91CF79D3E3}" type="slidenum">
              <a:rPr kumimoji="0" lang="en-US" altLang="zh-CN" sz="1000" smtClean="0">
                <a:solidFill>
                  <a:srgbClr val="FFFFFF"/>
                </a:solidFill>
              </a:rPr>
              <a:pPr eaLnBrk="1" hangingPunct="1"/>
              <a:t>8</a:t>
            </a:fld>
            <a:endParaRPr kumimoji="0" lang="en-US" altLang="zh-CN" sz="1000" smtClean="0">
              <a:solidFill>
                <a:srgbClr val="FFFFFF"/>
              </a:solidFill>
            </a:endParaRPr>
          </a:p>
        </p:txBody>
      </p:sp>
    </p:spTree>
  </p:cSld>
  <p:clrMapOvr>
    <a:masterClrMapping/>
  </p:clrMapOvr>
  <p:transition spd="slow">
    <p:pull/>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2" name="Rectangle 12"/>
          <p:cNvSpPr>
            <a:spLocks noGrp="1" noChangeArrowheads="1"/>
          </p:cNvSpPr>
          <p:nvPr>
            <p:ph type="title"/>
          </p:nvPr>
        </p:nvSpPr>
        <p:spPr/>
        <p:txBody>
          <a:bodyPr/>
          <a:lstStyle/>
          <a:p>
            <a:r>
              <a:rPr lang="zh-CN" altLang="en-US" sz="4400">
                <a:solidFill>
                  <a:srgbClr val="000066"/>
                </a:solidFill>
              </a:rPr>
              <a:t>安全体系结构</a:t>
            </a:r>
          </a:p>
        </p:txBody>
      </p:sp>
      <p:grpSp>
        <p:nvGrpSpPr>
          <p:cNvPr id="2" name="Group 13"/>
          <p:cNvGrpSpPr>
            <a:grpSpLocks/>
          </p:cNvGrpSpPr>
          <p:nvPr/>
        </p:nvGrpSpPr>
        <p:grpSpPr bwMode="auto">
          <a:xfrm>
            <a:off x="2514600" y="1447800"/>
            <a:ext cx="4176713" cy="4752975"/>
            <a:chOff x="1628" y="799"/>
            <a:chExt cx="2631" cy="2994"/>
          </a:xfrm>
        </p:grpSpPr>
        <p:sp>
          <p:nvSpPr>
            <p:cNvPr id="542734" name="Rectangle 14"/>
            <p:cNvSpPr>
              <a:spLocks noChangeArrowheads="1"/>
            </p:cNvSpPr>
            <p:nvPr/>
          </p:nvSpPr>
          <p:spPr bwMode="auto">
            <a:xfrm>
              <a:off x="1628" y="2024"/>
              <a:ext cx="2631" cy="1769"/>
            </a:xfrm>
            <a:prstGeom prst="rect">
              <a:avLst/>
            </a:prstGeom>
            <a:solidFill>
              <a:srgbClr val="FFFFFF"/>
            </a:solidFill>
            <a:ln w="9525">
              <a:solidFill>
                <a:schemeClr val="tx1"/>
              </a:solidFill>
              <a:prstDash val="lg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735" name="Rectangle 15"/>
            <p:cNvSpPr>
              <a:spLocks noChangeArrowheads="1"/>
            </p:cNvSpPr>
            <p:nvPr/>
          </p:nvSpPr>
          <p:spPr bwMode="auto">
            <a:xfrm>
              <a:off x="2091" y="799"/>
              <a:ext cx="1668"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rgbClr val="CC0000"/>
                  </a:solidFill>
                </a:rPr>
                <a:t>风险分析</a:t>
              </a:r>
            </a:p>
          </p:txBody>
        </p:sp>
        <p:sp>
          <p:nvSpPr>
            <p:cNvPr id="542736" name="Rectangle 16"/>
            <p:cNvSpPr>
              <a:spLocks noChangeArrowheads="1"/>
            </p:cNvSpPr>
            <p:nvPr/>
          </p:nvSpPr>
          <p:spPr bwMode="auto">
            <a:xfrm>
              <a:off x="2092" y="1407"/>
              <a:ext cx="1668"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安全策略设计</a:t>
              </a:r>
            </a:p>
          </p:txBody>
        </p:sp>
        <p:sp>
          <p:nvSpPr>
            <p:cNvPr id="542737" name="Rectangle 17"/>
            <p:cNvSpPr>
              <a:spLocks noChangeArrowheads="1"/>
            </p:cNvSpPr>
            <p:nvPr/>
          </p:nvSpPr>
          <p:spPr bwMode="auto">
            <a:xfrm>
              <a:off x="1750" y="2076"/>
              <a:ext cx="2400"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安全服务与安全机制设计</a:t>
              </a:r>
            </a:p>
          </p:txBody>
        </p:sp>
        <p:sp>
          <p:nvSpPr>
            <p:cNvPr id="542738" name="Rectangle 18"/>
            <p:cNvSpPr>
              <a:spLocks noChangeArrowheads="1"/>
            </p:cNvSpPr>
            <p:nvPr/>
          </p:nvSpPr>
          <p:spPr bwMode="auto">
            <a:xfrm>
              <a:off x="1683" y="2704"/>
              <a:ext cx="2523" cy="356"/>
            </a:xfrm>
            <a:prstGeom prst="rect">
              <a:avLst/>
            </a:prstGeom>
            <a:solidFill>
              <a:srgbClr val="0000FF"/>
            </a:solidFill>
            <a:ln>
              <a:noFill/>
            </a:ln>
            <a:effectLst/>
            <a:extLst>
              <a:ext uri="{91240B29-F687-4F45-9708-019B960494DF}">
                <a14:hiddenLine xmlns:a14="http://schemas.microsoft.com/office/drawing/2010/main" w="9525">
                  <a:solidFill>
                    <a:srgbClr val="FF0000"/>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安全服务与安全机制的关系</a:t>
              </a:r>
            </a:p>
          </p:txBody>
        </p:sp>
        <p:sp>
          <p:nvSpPr>
            <p:cNvPr id="542739" name="Rectangle 19"/>
            <p:cNvSpPr>
              <a:spLocks noChangeArrowheads="1"/>
            </p:cNvSpPr>
            <p:nvPr/>
          </p:nvSpPr>
          <p:spPr bwMode="auto">
            <a:xfrm>
              <a:off x="1837" y="3301"/>
              <a:ext cx="2205"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安全服务部署</a:t>
              </a:r>
            </a:p>
          </p:txBody>
        </p:sp>
        <p:sp>
          <p:nvSpPr>
            <p:cNvPr id="542740" name="AutoShape 20"/>
            <p:cNvSpPr>
              <a:spLocks noChangeArrowheads="1"/>
            </p:cNvSpPr>
            <p:nvPr/>
          </p:nvSpPr>
          <p:spPr bwMode="auto">
            <a:xfrm>
              <a:off x="2889" y="1173"/>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42741" name="AutoShape 21"/>
            <p:cNvSpPr>
              <a:spLocks noChangeArrowheads="1"/>
            </p:cNvSpPr>
            <p:nvPr/>
          </p:nvSpPr>
          <p:spPr bwMode="auto">
            <a:xfrm>
              <a:off x="2880" y="1779"/>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42742" name="AutoShape 22"/>
            <p:cNvSpPr>
              <a:spLocks noChangeArrowheads="1"/>
            </p:cNvSpPr>
            <p:nvPr/>
          </p:nvSpPr>
          <p:spPr bwMode="auto">
            <a:xfrm>
              <a:off x="2880" y="2442"/>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42743" name="AutoShape 23"/>
            <p:cNvSpPr>
              <a:spLocks noChangeArrowheads="1"/>
            </p:cNvSpPr>
            <p:nvPr/>
          </p:nvSpPr>
          <p:spPr bwMode="auto">
            <a:xfrm>
              <a:off x="2880" y="3068"/>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Tree>
    <p:extLst>
      <p:ext uri="{BB962C8B-B14F-4D97-AF65-F5344CB8AC3E}">
        <p14:creationId xmlns:p14="http://schemas.microsoft.com/office/powerpoint/2010/main" val="3673853142"/>
      </p:ext>
    </p:extLst>
  </p:cSld>
  <p:clrMapOvr>
    <a:masterClrMapping/>
  </p:clrMapOvr>
  <p:transition spd="slow">
    <p:pull/>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1" name="Rectangle 3"/>
          <p:cNvSpPr>
            <a:spLocks noGrp="1" noChangeArrowheads="1"/>
          </p:cNvSpPr>
          <p:nvPr>
            <p:ph idx="1"/>
          </p:nvPr>
        </p:nvSpPr>
        <p:spPr/>
        <p:txBody>
          <a:bodyPr/>
          <a:lstStyle/>
          <a:p>
            <a:r>
              <a:rPr lang="zh-CN" altLang="en-US" smtClean="0"/>
              <a:t>分析信息系统的威胁和脆弱性，以及资源或系统功能失效所带来的影响，控制方法</a:t>
            </a:r>
          </a:p>
          <a:p>
            <a:r>
              <a:rPr lang="zh-CN" altLang="en-US" smtClean="0"/>
              <a:t>如何进行风险管理？</a:t>
            </a:r>
          </a:p>
          <a:p>
            <a:pPr lvl="1"/>
            <a:r>
              <a:rPr lang="zh-CN" altLang="en-US" smtClean="0"/>
              <a:t>列出威胁及脆弱性</a:t>
            </a:r>
            <a:endParaRPr lang="en-US" altLang="zh-CN" smtClean="0"/>
          </a:p>
          <a:p>
            <a:pPr lvl="2"/>
            <a:r>
              <a:rPr lang="zh-CN" altLang="en-US" smtClean="0"/>
              <a:t>按资源</a:t>
            </a:r>
          </a:p>
          <a:p>
            <a:pPr lvl="1"/>
            <a:r>
              <a:rPr lang="zh-CN" altLang="en-US" smtClean="0"/>
              <a:t>列出可能的控制方法和相应成本</a:t>
            </a:r>
          </a:p>
          <a:p>
            <a:pPr lvl="1"/>
            <a:r>
              <a:rPr lang="zh-CN" altLang="en-US" smtClean="0"/>
              <a:t>进行成本分析</a:t>
            </a:r>
          </a:p>
          <a:p>
            <a:pPr lvl="2"/>
            <a:r>
              <a:rPr lang="zh-CN" altLang="en-US" smtClean="0"/>
              <a:t>控制所需要的成本是否大于资源损失所带来的成本？</a:t>
            </a:r>
            <a:endParaRPr lang="en-US" altLang="zh-CN" smtClean="0"/>
          </a:p>
          <a:p>
            <a:endParaRPr lang="zh-CN" altLang="en-US"/>
          </a:p>
        </p:txBody>
      </p:sp>
      <p:sp>
        <p:nvSpPr>
          <p:cNvPr id="544770" name="Rectangle 2"/>
          <p:cNvSpPr>
            <a:spLocks noGrp="1" noChangeArrowheads="1"/>
          </p:cNvSpPr>
          <p:nvPr>
            <p:ph type="title"/>
          </p:nvPr>
        </p:nvSpPr>
        <p:spPr/>
        <p:txBody>
          <a:bodyPr/>
          <a:lstStyle/>
          <a:p>
            <a:r>
              <a:rPr lang="zh-CN" altLang="en-US" smtClean="0"/>
              <a:t>风险管理</a:t>
            </a:r>
            <a:endParaRPr lang="zh-CN" altLang="en-US"/>
          </a:p>
        </p:txBody>
      </p:sp>
    </p:spTree>
    <p:extLst>
      <p:ext uri="{BB962C8B-B14F-4D97-AF65-F5344CB8AC3E}">
        <p14:creationId xmlns:p14="http://schemas.microsoft.com/office/powerpoint/2010/main" val="1833947488"/>
      </p:ext>
    </p:extLst>
  </p:cSld>
  <p:clrMapOvr>
    <a:masterClrMapping/>
  </p:clrMapOvr>
  <p:transition spd="slow">
    <p:pull/>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1" name="Rectangle 3"/>
          <p:cNvSpPr>
            <a:spLocks noGrp="1" noChangeArrowheads="1"/>
          </p:cNvSpPr>
          <p:nvPr>
            <p:ph idx="1"/>
          </p:nvPr>
        </p:nvSpPr>
        <p:spPr/>
        <p:txBody>
          <a:bodyPr/>
          <a:lstStyle/>
          <a:p>
            <a:r>
              <a:rPr lang="zh-CN" altLang="en-US" smtClean="0"/>
              <a:t>风险分析的结果是采取有效防御措施的主要依据之一</a:t>
            </a:r>
          </a:p>
          <a:p>
            <a:pPr lvl="1"/>
            <a:r>
              <a:rPr lang="zh-CN" altLang="en-US" smtClean="0"/>
              <a:t>依据风险分析的结果制定安全计划</a:t>
            </a:r>
            <a:endParaRPr lang="zh-CN" altLang="en-US"/>
          </a:p>
        </p:txBody>
      </p:sp>
      <p:sp>
        <p:nvSpPr>
          <p:cNvPr id="642050" name="Rectangle 2"/>
          <p:cNvSpPr>
            <a:spLocks noGrp="1" noChangeArrowheads="1"/>
          </p:cNvSpPr>
          <p:nvPr>
            <p:ph type="title"/>
          </p:nvPr>
        </p:nvSpPr>
        <p:spPr/>
        <p:txBody>
          <a:bodyPr/>
          <a:lstStyle/>
          <a:p>
            <a:r>
              <a:rPr lang="zh-CN" altLang="en-US" smtClean="0"/>
              <a:t>风险管理</a:t>
            </a:r>
            <a:endParaRPr lang="zh-CN" altLang="en-US"/>
          </a:p>
        </p:txBody>
      </p:sp>
    </p:spTree>
    <p:extLst>
      <p:ext uri="{BB962C8B-B14F-4D97-AF65-F5344CB8AC3E}">
        <p14:creationId xmlns:p14="http://schemas.microsoft.com/office/powerpoint/2010/main" val="3552703513"/>
      </p:ext>
    </p:extLst>
  </p:cSld>
  <p:clrMapOvr>
    <a:masterClrMapping/>
  </p:clrMapOvr>
  <p:transition spd="slow">
    <p:pull/>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9" name="Rectangle 3"/>
          <p:cNvSpPr>
            <a:spLocks noGrp="1" noChangeArrowheads="1"/>
          </p:cNvSpPr>
          <p:nvPr>
            <p:ph idx="1"/>
          </p:nvPr>
        </p:nvSpPr>
        <p:spPr/>
        <p:txBody>
          <a:bodyPr/>
          <a:lstStyle/>
          <a:p>
            <a:r>
              <a:rPr lang="zh-CN" altLang="en-US" smtClean="0"/>
              <a:t>风险缓解：</a:t>
            </a:r>
          </a:p>
          <a:p>
            <a:pPr lvl="1"/>
            <a:r>
              <a:rPr lang="zh-CN" altLang="en-US" smtClean="0"/>
              <a:t>用于减少风险的步骤或方法</a:t>
            </a:r>
            <a:endParaRPr lang="en-US" altLang="zh-CN" smtClean="0"/>
          </a:p>
          <a:p>
            <a:r>
              <a:rPr lang="zh-CN" altLang="en-US" smtClean="0"/>
              <a:t>残余风险</a:t>
            </a:r>
            <a:r>
              <a:rPr lang="en-US" altLang="zh-CN" smtClean="0"/>
              <a:t>(</a:t>
            </a:r>
            <a:r>
              <a:rPr lang="zh-CN" altLang="en-US" smtClean="0"/>
              <a:t> </a:t>
            </a:r>
            <a:r>
              <a:rPr lang="en-US" altLang="zh-CN" smtClean="0"/>
              <a:t>Residual Risk </a:t>
            </a:r>
            <a:r>
              <a:rPr lang="zh-CN" altLang="en-US" smtClean="0"/>
              <a:t>：</a:t>
            </a:r>
            <a:r>
              <a:rPr lang="en-US" altLang="zh-CN" smtClean="0"/>
              <a:t> RR)</a:t>
            </a:r>
            <a:endParaRPr lang="zh-CN" altLang="en-US" smtClean="0"/>
          </a:p>
          <a:p>
            <a:pPr lvl="1"/>
            <a:r>
              <a:rPr lang="zh-CN" altLang="en-US" smtClean="0"/>
              <a:t>在已经启用安全防御措施后依然存在的风险</a:t>
            </a:r>
            <a:endParaRPr lang="en-US" altLang="zh-CN" smtClean="0"/>
          </a:p>
          <a:p>
            <a:r>
              <a:rPr lang="zh-CN" altLang="en-US" smtClean="0"/>
              <a:t>残余风险的保护（</a:t>
            </a:r>
            <a:r>
              <a:rPr lang="en-US" altLang="zh-CN" smtClean="0"/>
              <a:t>Safeguards for RR</a:t>
            </a:r>
            <a:r>
              <a:rPr lang="zh-CN" altLang="en-US" smtClean="0"/>
              <a:t>）：</a:t>
            </a:r>
          </a:p>
          <a:p>
            <a:pPr lvl="1"/>
            <a:r>
              <a:rPr lang="zh-CN" altLang="en-US" smtClean="0"/>
              <a:t>完全排除残余风险是非常困难的</a:t>
            </a:r>
          </a:p>
          <a:p>
            <a:pPr lvl="1"/>
            <a:r>
              <a:rPr lang="zh-CN" altLang="en-US" smtClean="0"/>
              <a:t>最好的方法是将残余风险维持在一个可接受的水平</a:t>
            </a:r>
            <a:endParaRPr lang="en-US" altLang="zh-CN" smtClean="0"/>
          </a:p>
          <a:p>
            <a:endParaRPr lang="zh-CN" altLang="en-US"/>
          </a:p>
        </p:txBody>
      </p:sp>
      <p:sp>
        <p:nvSpPr>
          <p:cNvPr id="546818" name="Rectangle 2"/>
          <p:cNvSpPr>
            <a:spLocks noGrp="1" noChangeArrowheads="1"/>
          </p:cNvSpPr>
          <p:nvPr>
            <p:ph type="title"/>
          </p:nvPr>
        </p:nvSpPr>
        <p:spPr/>
        <p:txBody>
          <a:bodyPr/>
          <a:lstStyle/>
          <a:p>
            <a:r>
              <a:rPr lang="zh-CN" altLang="en-US" smtClean="0"/>
              <a:t>风险缓解（</a:t>
            </a:r>
            <a:r>
              <a:rPr lang="en-US" altLang="zh-CN" smtClean="0"/>
              <a:t>Risk Mitigation</a:t>
            </a:r>
            <a:r>
              <a:rPr lang="zh-CN" altLang="en-US" smtClean="0"/>
              <a:t>）</a:t>
            </a:r>
            <a:endParaRPr lang="zh-CN" altLang="en-US"/>
          </a:p>
        </p:txBody>
      </p:sp>
      <p:pic>
        <p:nvPicPr>
          <p:cNvPr id="5" name="Picture 5" descr="1206709_5480823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694841" y="3776466"/>
            <a:ext cx="3465840" cy="243115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5086582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fontAlgn="auto" hangingPunct="1">
              <a:spcAft>
                <a:spcPts val="0"/>
              </a:spcAft>
              <a:defRPr/>
            </a:pPr>
            <a:r>
              <a:rPr lang="zh-CN" altLang="en-US" smtClean="0">
                <a:ea typeface="宋体" charset="-122"/>
              </a:rPr>
              <a:t>风险管理过程模型</a:t>
            </a:r>
            <a:endParaRPr lang="zh-CN" altLang="en-US">
              <a:ea typeface="宋体" charset="-122"/>
            </a:endParaRPr>
          </a:p>
        </p:txBody>
      </p:sp>
      <p:sp>
        <p:nvSpPr>
          <p:cNvPr id="115715" name="灯片编号占位符 5"/>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3BC5FB35-4B50-470C-8B52-55C18709161C}" type="slidenum">
              <a:rPr kumimoji="0" lang="zh-CN" altLang="en-US" sz="1000" smtClean="0"/>
              <a:pPr eaLnBrk="1" hangingPunct="1"/>
              <a:t>84</a:t>
            </a:fld>
            <a:endParaRPr kumimoji="0" lang="en-US" altLang="zh-CN" sz="1000" smtClean="0"/>
          </a:p>
        </p:txBody>
      </p:sp>
      <p:grpSp>
        <p:nvGrpSpPr>
          <p:cNvPr id="2" name="组合 1"/>
          <p:cNvGrpSpPr/>
          <p:nvPr/>
        </p:nvGrpSpPr>
        <p:grpSpPr>
          <a:xfrm>
            <a:off x="1576388" y="1268760"/>
            <a:ext cx="5587900" cy="4935190"/>
            <a:chOff x="1576388" y="1268760"/>
            <a:chExt cx="5587900" cy="4935190"/>
          </a:xfrm>
        </p:grpSpPr>
        <p:sp>
          <p:nvSpPr>
            <p:cNvPr id="115718" name="Rectangle 4"/>
            <p:cNvSpPr>
              <a:spLocks noChangeArrowheads="1"/>
            </p:cNvSpPr>
            <p:nvPr/>
          </p:nvSpPr>
          <p:spPr bwMode="auto">
            <a:xfrm>
              <a:off x="1576388" y="5303838"/>
              <a:ext cx="1516062" cy="769937"/>
            </a:xfrm>
            <a:prstGeom prst="rect">
              <a:avLst/>
            </a:prstGeom>
            <a:noFill/>
            <a:ln w="1270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pic>
          <p:nvPicPr>
            <p:cNvPr id="115719"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7525" y="1484784"/>
              <a:ext cx="5176838" cy="4719166"/>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5720" name="Rectangle 6"/>
            <p:cNvSpPr>
              <a:spLocks noChangeArrowheads="1"/>
            </p:cNvSpPr>
            <p:nvPr/>
          </p:nvSpPr>
          <p:spPr bwMode="auto">
            <a:xfrm>
              <a:off x="1975818" y="4640361"/>
              <a:ext cx="1516062" cy="804863"/>
            </a:xfrm>
            <a:prstGeom prst="rect">
              <a:avLst/>
            </a:prstGeom>
            <a:solidFill>
              <a:schemeClr val="accent2"/>
            </a:solidFill>
            <a:ln w="12700">
              <a:solidFill>
                <a:schemeClr val="bg2"/>
              </a:solidFill>
              <a:miter lim="800000"/>
              <a:headEnd/>
              <a:tailEnd/>
            </a:ln>
            <a:effectLst>
              <a:outerShdw dist="107763" dir="2700000" algn="ctr" rotWithShape="0">
                <a:schemeClr val="bg2"/>
              </a:outerShdw>
            </a:effectLst>
          </p:spPr>
          <p:txBody>
            <a:bodyPr wrap="none" anchor="ctr"/>
            <a:lstStyle/>
            <a:p>
              <a:pPr algn="ctr" eaLnBrk="0" hangingPunct="0"/>
              <a:r>
                <a:rPr lang="en-US" altLang="zh-CN" sz="1400" b="1">
                  <a:latin typeface="Arial" pitchFamily="34" charset="0"/>
                </a:rPr>
                <a:t>Implement Risk</a:t>
              </a:r>
            </a:p>
            <a:p>
              <a:pPr algn="ctr" eaLnBrk="0" hangingPunct="0"/>
              <a:r>
                <a:rPr lang="en-US" altLang="zh-CN" sz="1400" b="1">
                  <a:latin typeface="Arial" pitchFamily="34" charset="0"/>
                </a:rPr>
                <a:t>Management</a:t>
              </a:r>
            </a:p>
            <a:p>
              <a:pPr algn="ctr" eaLnBrk="0" hangingPunct="0"/>
              <a:r>
                <a:rPr lang="en-US" altLang="zh-CN" sz="1400" b="1">
                  <a:latin typeface="Arial" pitchFamily="34" charset="0"/>
                </a:rPr>
                <a:t>Actions</a:t>
              </a:r>
              <a:endParaRPr lang="en-US" altLang="zh-CN">
                <a:latin typeface="Arial" pitchFamily="34" charset="0"/>
              </a:endParaRPr>
            </a:p>
          </p:txBody>
        </p:sp>
        <p:sp>
          <p:nvSpPr>
            <p:cNvPr id="115721" name="Rectangle 7"/>
            <p:cNvSpPr>
              <a:spLocks noChangeArrowheads="1"/>
            </p:cNvSpPr>
            <p:nvPr/>
          </p:nvSpPr>
          <p:spPr bwMode="auto">
            <a:xfrm>
              <a:off x="1674962" y="2636912"/>
              <a:ext cx="1312862" cy="609600"/>
            </a:xfrm>
            <a:prstGeom prst="rect">
              <a:avLst/>
            </a:prstGeom>
            <a:solidFill>
              <a:schemeClr val="accent2"/>
            </a:solidFill>
            <a:ln w="12700">
              <a:solidFill>
                <a:schemeClr val="bg2"/>
              </a:solidFill>
              <a:miter lim="800000"/>
              <a:headEnd/>
              <a:tailEnd/>
            </a:ln>
            <a:effectLst>
              <a:outerShdw dist="107763" dir="2700000" algn="ctr" rotWithShape="0">
                <a:schemeClr val="bg2"/>
              </a:outerShdw>
            </a:effectLst>
          </p:spPr>
          <p:txBody>
            <a:bodyPr wrap="none" anchor="ctr"/>
            <a:lstStyle/>
            <a:p>
              <a:pPr algn="ctr" eaLnBrk="0" hangingPunct="0"/>
              <a:r>
                <a:rPr lang="en-US" altLang="zh-CN" sz="1400" b="1">
                  <a:latin typeface="Arial" pitchFamily="34" charset="0"/>
                </a:rPr>
                <a:t>Re-evaluate</a:t>
              </a:r>
            </a:p>
            <a:p>
              <a:pPr algn="ctr" eaLnBrk="0" hangingPunct="0"/>
              <a:r>
                <a:rPr lang="en-US" altLang="zh-CN" sz="1400" b="1">
                  <a:latin typeface="Arial" pitchFamily="34" charset="0"/>
                </a:rPr>
                <a:t>the Risks</a:t>
              </a:r>
            </a:p>
          </p:txBody>
        </p:sp>
        <p:sp>
          <p:nvSpPr>
            <p:cNvPr id="115722" name="Rectangle 8"/>
            <p:cNvSpPr>
              <a:spLocks noChangeArrowheads="1"/>
            </p:cNvSpPr>
            <p:nvPr/>
          </p:nvSpPr>
          <p:spPr bwMode="auto">
            <a:xfrm>
              <a:off x="3635896" y="1268760"/>
              <a:ext cx="1190625" cy="785812"/>
            </a:xfrm>
            <a:prstGeom prst="rect">
              <a:avLst/>
            </a:prstGeom>
            <a:solidFill>
              <a:srgbClr val="FAFD00"/>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hangingPunct="0"/>
              <a:r>
                <a:rPr lang="en-US" altLang="zh-CN" sz="1400" b="1">
                  <a:solidFill>
                    <a:srgbClr val="3399FF"/>
                  </a:solidFill>
                  <a:latin typeface="Arial" pitchFamily="34" charset="0"/>
                </a:rPr>
                <a:t>Identify</a:t>
              </a:r>
            </a:p>
            <a:p>
              <a:pPr algn="ctr" eaLnBrk="0" hangingPunct="0"/>
              <a:r>
                <a:rPr lang="en-US" altLang="zh-CN" sz="1400" b="1">
                  <a:solidFill>
                    <a:srgbClr val="3399FF"/>
                  </a:solidFill>
                  <a:latin typeface="Arial" pitchFamily="34" charset="0"/>
                </a:rPr>
                <a:t>the </a:t>
              </a:r>
            </a:p>
            <a:p>
              <a:pPr algn="ctr" eaLnBrk="0" hangingPunct="0"/>
              <a:r>
                <a:rPr lang="en-US" altLang="zh-CN" sz="1400" b="1">
                  <a:solidFill>
                    <a:srgbClr val="3399FF"/>
                  </a:solidFill>
                  <a:latin typeface="Arial" pitchFamily="34" charset="0"/>
                </a:rPr>
                <a:t>Risk Areas</a:t>
              </a:r>
            </a:p>
          </p:txBody>
        </p:sp>
        <p:sp>
          <p:nvSpPr>
            <p:cNvPr id="115723" name="Rectangle 9"/>
            <p:cNvSpPr>
              <a:spLocks noChangeArrowheads="1"/>
            </p:cNvSpPr>
            <p:nvPr/>
          </p:nvSpPr>
          <p:spPr bwMode="auto">
            <a:xfrm>
              <a:off x="5973663" y="2636912"/>
              <a:ext cx="1190625" cy="584200"/>
            </a:xfrm>
            <a:prstGeom prst="rect">
              <a:avLst/>
            </a:prstGeom>
            <a:solidFill>
              <a:srgbClr val="FAFD00"/>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hangingPunct="0"/>
              <a:r>
                <a:rPr lang="en-US" altLang="zh-CN" sz="1400" b="1">
                  <a:solidFill>
                    <a:srgbClr val="3399FF"/>
                  </a:solidFill>
                  <a:latin typeface="Arial" pitchFamily="34" charset="0"/>
                </a:rPr>
                <a:t>Assess the </a:t>
              </a:r>
            </a:p>
            <a:p>
              <a:pPr algn="ctr" eaLnBrk="0" hangingPunct="0"/>
              <a:r>
                <a:rPr lang="en-US" altLang="zh-CN" sz="1400" b="1">
                  <a:solidFill>
                    <a:srgbClr val="3399FF"/>
                  </a:solidFill>
                  <a:latin typeface="Arial" pitchFamily="34" charset="0"/>
                </a:rPr>
                <a:t>Risks</a:t>
              </a:r>
            </a:p>
          </p:txBody>
        </p:sp>
        <p:sp>
          <p:nvSpPr>
            <p:cNvPr id="115724" name="Rectangle 10"/>
            <p:cNvSpPr>
              <a:spLocks noChangeArrowheads="1"/>
            </p:cNvSpPr>
            <p:nvPr/>
          </p:nvSpPr>
          <p:spPr bwMode="auto">
            <a:xfrm>
              <a:off x="4987925" y="3579813"/>
              <a:ext cx="105251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algn="ctr" eaLnBrk="0" hangingPunct="0"/>
              <a:endParaRPr lang="zh-CN" altLang="en-US" sz="1400" b="1">
                <a:latin typeface="Arial" pitchFamily="34" charset="0"/>
              </a:endParaRPr>
            </a:p>
            <a:p>
              <a:pPr algn="ctr" eaLnBrk="0" latinLnBrk="1" hangingPunct="0"/>
              <a:endParaRPr lang="zh-CN" altLang="en-US" sz="1400" b="1">
                <a:latin typeface="Arial" pitchFamily="34" charset="0"/>
              </a:endParaRPr>
            </a:p>
          </p:txBody>
        </p:sp>
        <p:sp>
          <p:nvSpPr>
            <p:cNvPr id="115725" name="Rectangle 11"/>
            <p:cNvSpPr>
              <a:spLocks noChangeArrowheads="1"/>
            </p:cNvSpPr>
            <p:nvPr/>
          </p:nvSpPr>
          <p:spPr bwMode="auto">
            <a:xfrm>
              <a:off x="5559202" y="4581128"/>
              <a:ext cx="1389062" cy="882650"/>
            </a:xfrm>
            <a:prstGeom prst="rect">
              <a:avLst/>
            </a:prstGeom>
            <a:solidFill>
              <a:schemeClr val="accent2"/>
            </a:solidFill>
            <a:ln w="12700">
              <a:solidFill>
                <a:schemeClr val="bg2"/>
              </a:solidFill>
              <a:miter lim="800000"/>
              <a:headEnd/>
              <a:tailEnd/>
            </a:ln>
            <a:effectLst>
              <a:outerShdw dist="107763" dir="2700000" algn="ctr" rotWithShape="0">
                <a:schemeClr val="bg2"/>
              </a:outerShdw>
            </a:effectLst>
          </p:spPr>
          <p:txBody>
            <a:bodyPr wrap="none" anchor="ctr"/>
            <a:lstStyle/>
            <a:p>
              <a:pPr algn="ctr" eaLnBrk="0" hangingPunct="0"/>
              <a:r>
                <a:rPr lang="en-US" altLang="zh-CN" sz="1400" b="1">
                  <a:latin typeface="Arial" pitchFamily="34" charset="0"/>
                </a:rPr>
                <a:t>Develop Risk</a:t>
              </a:r>
            </a:p>
            <a:p>
              <a:pPr algn="ctr" eaLnBrk="0" hangingPunct="0"/>
              <a:r>
                <a:rPr lang="en-US" altLang="zh-CN" sz="1400" b="1">
                  <a:latin typeface="Arial" pitchFamily="34" charset="0"/>
                </a:rPr>
                <a:t>Management</a:t>
              </a:r>
            </a:p>
            <a:p>
              <a:pPr algn="ctr" eaLnBrk="0" hangingPunct="0"/>
              <a:r>
                <a:rPr lang="en-US" altLang="zh-CN" sz="1400" b="1">
                  <a:latin typeface="Arial" pitchFamily="34" charset="0"/>
                </a:rPr>
                <a:t>Plan</a:t>
              </a:r>
            </a:p>
          </p:txBody>
        </p:sp>
        <p:sp>
          <p:nvSpPr>
            <p:cNvPr id="115726" name="Rectangle 12"/>
            <p:cNvSpPr>
              <a:spLocks noChangeArrowheads="1"/>
            </p:cNvSpPr>
            <p:nvPr/>
          </p:nvSpPr>
          <p:spPr bwMode="auto">
            <a:xfrm>
              <a:off x="3213150" y="3068960"/>
              <a:ext cx="2366962"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algn="ctr" eaLnBrk="0" hangingPunct="0"/>
              <a:r>
                <a:rPr lang="en-US" altLang="zh-CN" sz="2600" b="1" i="1">
                  <a:latin typeface="Arial" pitchFamily="34" charset="0"/>
                </a:rPr>
                <a:t>Risk Management</a:t>
              </a:r>
            </a:p>
            <a:p>
              <a:pPr algn="ctr" eaLnBrk="0" hangingPunct="0"/>
              <a:r>
                <a:rPr lang="en-US" altLang="zh-CN" sz="2600" b="1" i="1">
                  <a:latin typeface="Arial" pitchFamily="34" charset="0"/>
                </a:rPr>
                <a:t>Cycle</a:t>
              </a:r>
            </a:p>
          </p:txBody>
        </p:sp>
      </p:grpSp>
    </p:spTree>
    <p:extLst>
      <p:ext uri="{BB962C8B-B14F-4D97-AF65-F5344CB8AC3E}">
        <p14:creationId xmlns:p14="http://schemas.microsoft.com/office/powerpoint/2010/main" val="1038689306"/>
      </p:ext>
    </p:extLst>
  </p:cSld>
  <p:clrMapOvr>
    <a:masterClrMapping/>
  </p:clrMapOvr>
  <p:transition spd="slow">
    <p:pull/>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2" name="Rectangle 12"/>
          <p:cNvSpPr>
            <a:spLocks noGrp="1" noChangeArrowheads="1"/>
          </p:cNvSpPr>
          <p:nvPr>
            <p:ph type="title"/>
          </p:nvPr>
        </p:nvSpPr>
        <p:spPr/>
        <p:txBody>
          <a:bodyPr/>
          <a:lstStyle/>
          <a:p>
            <a:r>
              <a:rPr lang="zh-CN" altLang="en-US" sz="4400">
                <a:solidFill>
                  <a:srgbClr val="000066"/>
                </a:solidFill>
              </a:rPr>
              <a:t>安全体系结构</a:t>
            </a:r>
          </a:p>
        </p:txBody>
      </p:sp>
      <p:grpSp>
        <p:nvGrpSpPr>
          <p:cNvPr id="2" name="Group 13"/>
          <p:cNvGrpSpPr>
            <a:grpSpLocks/>
          </p:cNvGrpSpPr>
          <p:nvPr/>
        </p:nvGrpSpPr>
        <p:grpSpPr bwMode="auto">
          <a:xfrm>
            <a:off x="2514600" y="1447801"/>
            <a:ext cx="4176713" cy="4752976"/>
            <a:chOff x="1628" y="799"/>
            <a:chExt cx="2631" cy="2994"/>
          </a:xfrm>
        </p:grpSpPr>
        <p:sp>
          <p:nvSpPr>
            <p:cNvPr id="542734" name="Rectangle 14"/>
            <p:cNvSpPr>
              <a:spLocks noChangeArrowheads="1"/>
            </p:cNvSpPr>
            <p:nvPr/>
          </p:nvSpPr>
          <p:spPr bwMode="auto">
            <a:xfrm>
              <a:off x="1628" y="2024"/>
              <a:ext cx="2631" cy="1769"/>
            </a:xfrm>
            <a:prstGeom prst="rect">
              <a:avLst/>
            </a:prstGeom>
            <a:solidFill>
              <a:srgbClr val="FFFFFF"/>
            </a:solidFill>
            <a:ln w="9525">
              <a:solidFill>
                <a:schemeClr val="tx1"/>
              </a:solidFill>
              <a:prstDash val="lg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735" name="Rectangle 15"/>
            <p:cNvSpPr>
              <a:spLocks noChangeArrowheads="1"/>
            </p:cNvSpPr>
            <p:nvPr/>
          </p:nvSpPr>
          <p:spPr bwMode="auto">
            <a:xfrm>
              <a:off x="2091" y="799"/>
              <a:ext cx="1668"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风险分析</a:t>
              </a:r>
            </a:p>
          </p:txBody>
        </p:sp>
        <p:sp>
          <p:nvSpPr>
            <p:cNvPr id="542736" name="Rectangle 16"/>
            <p:cNvSpPr>
              <a:spLocks noChangeArrowheads="1"/>
            </p:cNvSpPr>
            <p:nvPr/>
          </p:nvSpPr>
          <p:spPr bwMode="auto">
            <a:xfrm>
              <a:off x="2092" y="1407"/>
              <a:ext cx="1668"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rgbClr val="FF0000"/>
                  </a:solidFill>
                </a:rPr>
                <a:t>安全策略设计</a:t>
              </a:r>
            </a:p>
          </p:txBody>
        </p:sp>
        <p:sp>
          <p:nvSpPr>
            <p:cNvPr id="542737" name="Rectangle 17"/>
            <p:cNvSpPr>
              <a:spLocks noChangeArrowheads="1"/>
            </p:cNvSpPr>
            <p:nvPr/>
          </p:nvSpPr>
          <p:spPr bwMode="auto">
            <a:xfrm>
              <a:off x="1750" y="2076"/>
              <a:ext cx="2400"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安全服务与安全机制设计</a:t>
              </a:r>
            </a:p>
          </p:txBody>
        </p:sp>
        <p:sp>
          <p:nvSpPr>
            <p:cNvPr id="542738" name="Rectangle 18"/>
            <p:cNvSpPr>
              <a:spLocks noChangeArrowheads="1"/>
            </p:cNvSpPr>
            <p:nvPr/>
          </p:nvSpPr>
          <p:spPr bwMode="auto">
            <a:xfrm>
              <a:off x="1683" y="2704"/>
              <a:ext cx="2523" cy="356"/>
            </a:xfrm>
            <a:prstGeom prst="rect">
              <a:avLst/>
            </a:prstGeom>
            <a:solidFill>
              <a:srgbClr val="0000FF"/>
            </a:solidFill>
            <a:ln>
              <a:noFill/>
            </a:ln>
            <a:effectLst/>
            <a:extLst>
              <a:ext uri="{91240B29-F687-4F45-9708-019B960494DF}">
                <a14:hiddenLine xmlns:a14="http://schemas.microsoft.com/office/drawing/2010/main" w="9525">
                  <a:solidFill>
                    <a:srgbClr val="FF0000"/>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安全服务与安全机制的关系</a:t>
              </a:r>
            </a:p>
          </p:txBody>
        </p:sp>
        <p:sp>
          <p:nvSpPr>
            <p:cNvPr id="542739" name="Rectangle 19"/>
            <p:cNvSpPr>
              <a:spLocks noChangeArrowheads="1"/>
            </p:cNvSpPr>
            <p:nvPr/>
          </p:nvSpPr>
          <p:spPr bwMode="auto">
            <a:xfrm>
              <a:off x="1837" y="3301"/>
              <a:ext cx="2205"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安全服务部署</a:t>
              </a:r>
            </a:p>
          </p:txBody>
        </p:sp>
        <p:sp>
          <p:nvSpPr>
            <p:cNvPr id="542740" name="AutoShape 20"/>
            <p:cNvSpPr>
              <a:spLocks noChangeArrowheads="1"/>
            </p:cNvSpPr>
            <p:nvPr/>
          </p:nvSpPr>
          <p:spPr bwMode="auto">
            <a:xfrm>
              <a:off x="2889" y="1173"/>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42741" name="AutoShape 21"/>
            <p:cNvSpPr>
              <a:spLocks noChangeArrowheads="1"/>
            </p:cNvSpPr>
            <p:nvPr/>
          </p:nvSpPr>
          <p:spPr bwMode="auto">
            <a:xfrm>
              <a:off x="2880" y="1779"/>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42742" name="AutoShape 22"/>
            <p:cNvSpPr>
              <a:spLocks noChangeArrowheads="1"/>
            </p:cNvSpPr>
            <p:nvPr/>
          </p:nvSpPr>
          <p:spPr bwMode="auto">
            <a:xfrm>
              <a:off x="2880" y="2442"/>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42743" name="AutoShape 23"/>
            <p:cNvSpPr>
              <a:spLocks noChangeArrowheads="1"/>
            </p:cNvSpPr>
            <p:nvPr/>
          </p:nvSpPr>
          <p:spPr bwMode="auto">
            <a:xfrm>
              <a:off x="2880" y="3068"/>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Tree>
    <p:extLst>
      <p:ext uri="{BB962C8B-B14F-4D97-AF65-F5344CB8AC3E}">
        <p14:creationId xmlns:p14="http://schemas.microsoft.com/office/powerpoint/2010/main" val="3673853142"/>
      </p:ext>
    </p:extLst>
  </p:cSld>
  <p:clrMapOvr>
    <a:masterClrMapping/>
  </p:clrMapOvr>
  <p:transition spd="slow">
    <p:pull/>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7" name="Rectangle 3"/>
          <p:cNvSpPr>
            <a:spLocks noGrp="1" noChangeArrowheads="1"/>
          </p:cNvSpPr>
          <p:nvPr>
            <p:ph idx="1"/>
          </p:nvPr>
        </p:nvSpPr>
        <p:spPr/>
        <p:txBody>
          <a:bodyPr/>
          <a:lstStyle/>
          <a:p>
            <a:r>
              <a:rPr lang="zh-CN" altLang="en-US" smtClean="0"/>
              <a:t>安全域（</a:t>
            </a:r>
            <a:r>
              <a:rPr lang="en-US" altLang="zh-CN" smtClean="0"/>
              <a:t>Security Zone </a:t>
            </a:r>
            <a:r>
              <a:rPr lang="zh-CN" altLang="en-US" smtClean="0"/>
              <a:t>）</a:t>
            </a:r>
          </a:p>
          <a:p>
            <a:pPr lvl="1"/>
            <a:r>
              <a:rPr lang="zh-CN" altLang="en-US" smtClean="0"/>
              <a:t>属于一个组织的资源集合</a:t>
            </a:r>
            <a:endParaRPr lang="en-US" altLang="zh-CN" smtClean="0"/>
          </a:p>
          <a:p>
            <a:r>
              <a:rPr lang="zh-CN" altLang="en-US" smtClean="0"/>
              <a:t>安全策略（</a:t>
            </a:r>
            <a:r>
              <a:rPr lang="en-US" altLang="zh-CN" smtClean="0"/>
              <a:t>Security Policy</a:t>
            </a:r>
            <a:r>
              <a:rPr lang="zh-CN" altLang="en-US" smtClean="0"/>
              <a:t>）</a:t>
            </a:r>
          </a:p>
          <a:p>
            <a:pPr lvl="1"/>
            <a:r>
              <a:rPr lang="zh-CN" altLang="en-US" smtClean="0"/>
              <a:t>属于安全域的一组规则</a:t>
            </a:r>
            <a:endParaRPr lang="en-US" altLang="zh-CN" smtClean="0"/>
          </a:p>
          <a:p>
            <a:endParaRPr lang="zh-CN" altLang="en-US"/>
          </a:p>
        </p:txBody>
      </p:sp>
      <p:sp>
        <p:nvSpPr>
          <p:cNvPr id="528386" name="Rectangle 2"/>
          <p:cNvSpPr>
            <a:spLocks noGrp="1" noChangeArrowheads="1"/>
          </p:cNvSpPr>
          <p:nvPr>
            <p:ph type="title"/>
          </p:nvPr>
        </p:nvSpPr>
        <p:spPr/>
        <p:txBody>
          <a:bodyPr/>
          <a:lstStyle/>
          <a:p>
            <a:r>
              <a:rPr lang="zh-CN" altLang="en-US" smtClean="0"/>
              <a:t>安全策略</a:t>
            </a:r>
            <a:endParaRPr lang="zh-CN" altLang="en-US"/>
          </a:p>
        </p:txBody>
      </p:sp>
    </p:spTree>
    <p:extLst>
      <p:ext uri="{BB962C8B-B14F-4D97-AF65-F5344CB8AC3E}">
        <p14:creationId xmlns:p14="http://schemas.microsoft.com/office/powerpoint/2010/main" val="3078716052"/>
      </p:ext>
    </p:extLst>
  </p:cSld>
  <p:clrMapOvr>
    <a:masterClrMapping/>
  </p:clrMapOvr>
  <p:transition spd="slow">
    <p:pull/>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7" name="Rectangle 3"/>
          <p:cNvSpPr>
            <a:spLocks noGrp="1" noChangeArrowheads="1"/>
          </p:cNvSpPr>
          <p:nvPr>
            <p:ph idx="1"/>
          </p:nvPr>
        </p:nvSpPr>
        <p:spPr/>
        <p:txBody>
          <a:bodyPr>
            <a:normAutofit fontScale="92500" lnSpcReduction="10000"/>
          </a:bodyPr>
          <a:lstStyle/>
          <a:p>
            <a:r>
              <a:rPr lang="zh-CN" altLang="en-US" dirty="0" smtClean="0"/>
              <a:t>应对攻击行为的行为准则</a:t>
            </a:r>
            <a:endParaRPr lang="en-US" altLang="zh-CN" dirty="0" smtClean="0"/>
          </a:p>
          <a:p>
            <a:pPr lvl="1"/>
            <a:r>
              <a:rPr lang="zh-CN" altLang="en-US" dirty="0" smtClean="0"/>
              <a:t>什么是允许的，什么是不允许的</a:t>
            </a:r>
          </a:p>
          <a:p>
            <a:r>
              <a:rPr lang="zh-CN" altLang="en-US" dirty="0" smtClean="0"/>
              <a:t>两种方法：</a:t>
            </a:r>
          </a:p>
          <a:p>
            <a:pPr lvl="1"/>
            <a:r>
              <a:rPr lang="zh-CN" altLang="en-US" dirty="0" smtClean="0"/>
              <a:t>凡是没有被具体规定的，就是允许的</a:t>
            </a:r>
            <a:endParaRPr lang="en-US" altLang="zh-CN" dirty="0" smtClean="0"/>
          </a:p>
          <a:p>
            <a:pPr lvl="2"/>
            <a:r>
              <a:rPr lang="zh-CN" altLang="en-US" dirty="0" smtClean="0"/>
              <a:t>学生宿舍：不允许使用大功率</a:t>
            </a:r>
            <a:r>
              <a:rPr lang="zh-CN" altLang="en-US" dirty="0"/>
              <a:t>电器</a:t>
            </a:r>
          </a:p>
          <a:p>
            <a:pPr lvl="1"/>
            <a:r>
              <a:rPr lang="zh-CN" altLang="en-US" dirty="0" smtClean="0"/>
              <a:t>凡是没有被具体规定的，就是不允许的</a:t>
            </a:r>
            <a:endParaRPr lang="en-US" altLang="zh-CN" dirty="0" smtClean="0"/>
          </a:p>
          <a:p>
            <a:pPr lvl="2"/>
            <a:r>
              <a:rPr lang="zh-CN" altLang="en-US" dirty="0" smtClean="0"/>
              <a:t>部队营房：允许使用手机、电灯</a:t>
            </a:r>
            <a:endParaRPr lang="zh-CN" altLang="en-US" dirty="0"/>
          </a:p>
          <a:p>
            <a:r>
              <a:rPr lang="zh-CN" altLang="en-US" dirty="0" smtClean="0"/>
              <a:t>安全策略包括：</a:t>
            </a:r>
          </a:p>
          <a:p>
            <a:pPr lvl="2"/>
            <a:r>
              <a:rPr lang="zh-CN" altLang="en-US" dirty="0" smtClean="0"/>
              <a:t>制度</a:t>
            </a:r>
          </a:p>
          <a:p>
            <a:pPr lvl="2"/>
            <a:r>
              <a:rPr lang="zh-CN" altLang="en-US" dirty="0" smtClean="0"/>
              <a:t>技术</a:t>
            </a:r>
          </a:p>
          <a:p>
            <a:pPr lvl="2"/>
            <a:r>
              <a:rPr lang="zh-CN" altLang="en-US" dirty="0" smtClean="0"/>
              <a:t>管理</a:t>
            </a:r>
          </a:p>
          <a:p>
            <a:pPr lvl="1"/>
            <a:r>
              <a:rPr lang="zh-CN" altLang="en-US" dirty="0" smtClean="0"/>
              <a:t>三分技术，七分管理</a:t>
            </a:r>
          </a:p>
        </p:txBody>
      </p:sp>
      <p:sp>
        <p:nvSpPr>
          <p:cNvPr id="73730" name="Rectangle 2"/>
          <p:cNvSpPr>
            <a:spLocks noGrp="1" noChangeArrowheads="1"/>
          </p:cNvSpPr>
          <p:nvPr>
            <p:ph type="title"/>
          </p:nvPr>
        </p:nvSpPr>
        <p:spPr/>
        <p:txBody>
          <a:bodyPr/>
          <a:lstStyle/>
          <a:p>
            <a:r>
              <a:rPr lang="zh-CN" altLang="en-US" smtClean="0"/>
              <a:t>安全策略</a:t>
            </a:r>
            <a:endParaRPr lang="en-US" altLang="zh-CN"/>
          </a:p>
        </p:txBody>
      </p:sp>
    </p:spTree>
  </p:cSld>
  <p:clrMapOvr>
    <a:masterClrMapping/>
  </p:clrMapOvr>
  <p:transition spd="slow">
    <p:pull/>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9" name="Rectangle 19"/>
          <p:cNvSpPr>
            <a:spLocks noGrp="1" noChangeArrowheads="1"/>
          </p:cNvSpPr>
          <p:nvPr>
            <p:ph type="title"/>
          </p:nvPr>
        </p:nvSpPr>
        <p:spPr/>
        <p:txBody>
          <a:bodyPr/>
          <a:lstStyle/>
          <a:p>
            <a:r>
              <a:rPr lang="zh-CN" altLang="en-US" sz="4400">
                <a:solidFill>
                  <a:srgbClr val="000066"/>
                </a:solidFill>
              </a:rPr>
              <a:t>如何定义安全策略</a:t>
            </a:r>
          </a:p>
        </p:txBody>
      </p:sp>
      <p:grpSp>
        <p:nvGrpSpPr>
          <p:cNvPr id="532482" name="Group 2"/>
          <p:cNvGrpSpPr>
            <a:grpSpLocks/>
          </p:cNvGrpSpPr>
          <p:nvPr/>
        </p:nvGrpSpPr>
        <p:grpSpPr bwMode="auto">
          <a:xfrm>
            <a:off x="0" y="1052138"/>
            <a:ext cx="8748182" cy="5472487"/>
            <a:chOff x="748" y="1088"/>
            <a:chExt cx="3563" cy="2796"/>
          </a:xfrm>
        </p:grpSpPr>
        <p:sp>
          <p:nvSpPr>
            <p:cNvPr id="532483" name="Oval 3"/>
            <p:cNvSpPr>
              <a:spLocks noChangeArrowheads="1"/>
            </p:cNvSpPr>
            <p:nvPr/>
          </p:nvSpPr>
          <p:spPr bwMode="auto">
            <a:xfrm>
              <a:off x="2517" y="1088"/>
              <a:ext cx="699" cy="52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latin typeface="Comic Sans MS" pitchFamily="66" charset="0"/>
                </a:rPr>
                <a:t>Determine the</a:t>
              </a:r>
            </a:p>
            <a:p>
              <a:pPr algn="ctr"/>
              <a:r>
                <a:rPr lang="en-US" altLang="zh-CN" sz="1800">
                  <a:latin typeface="Comic Sans MS" pitchFamily="66" charset="0"/>
                </a:rPr>
                <a:t> Policy Scope</a:t>
              </a:r>
              <a:endParaRPr lang="zh-CN" altLang="en-US" sz="1800">
                <a:latin typeface="Comic Sans MS" pitchFamily="66" charset="0"/>
              </a:endParaRPr>
            </a:p>
          </p:txBody>
        </p:sp>
        <p:sp>
          <p:nvSpPr>
            <p:cNvPr id="532484" name="Oval 4"/>
            <p:cNvSpPr>
              <a:spLocks noChangeArrowheads="1"/>
            </p:cNvSpPr>
            <p:nvPr/>
          </p:nvSpPr>
          <p:spPr bwMode="auto">
            <a:xfrm>
              <a:off x="3288" y="1434"/>
              <a:ext cx="790" cy="590"/>
            </a:xfrm>
            <a:prstGeom prst="ellipse">
              <a:avLst/>
            </a:prstGeom>
            <a:solidFill>
              <a:srgbClr val="CC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latin typeface="Comic Sans MS" pitchFamily="66" charset="0"/>
                </a:rPr>
                <a:t>Obtain Executive</a:t>
              </a:r>
            </a:p>
            <a:p>
              <a:pPr algn="ctr"/>
              <a:r>
                <a:rPr lang="en-US" altLang="zh-CN" sz="1800">
                  <a:latin typeface="Comic Sans MS" pitchFamily="66" charset="0"/>
                </a:rPr>
                <a:t>Level Support</a:t>
              </a:r>
              <a:endParaRPr lang="zh-CN" altLang="en-US" sz="1800">
                <a:latin typeface="Comic Sans MS" pitchFamily="66" charset="0"/>
              </a:endParaRPr>
            </a:p>
          </p:txBody>
        </p:sp>
        <p:sp>
          <p:nvSpPr>
            <p:cNvPr id="532485" name="Oval 5"/>
            <p:cNvSpPr>
              <a:spLocks noChangeArrowheads="1"/>
            </p:cNvSpPr>
            <p:nvPr/>
          </p:nvSpPr>
          <p:spPr bwMode="auto">
            <a:xfrm>
              <a:off x="3630" y="2205"/>
              <a:ext cx="681" cy="590"/>
            </a:xfrm>
            <a:prstGeom prst="ellipse">
              <a:avLst/>
            </a:prstGeom>
            <a:solidFill>
              <a:srgbClr val="CC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latin typeface="Comic Sans MS" pitchFamily="66" charset="0"/>
                </a:rPr>
                <a:t>Conduct Business </a:t>
              </a:r>
            </a:p>
            <a:p>
              <a:pPr algn="ctr"/>
              <a:r>
                <a:rPr lang="en-US" altLang="zh-CN" sz="1800">
                  <a:latin typeface="Comic Sans MS" pitchFamily="66" charset="0"/>
                </a:rPr>
                <a:t>Impact Analysis</a:t>
              </a:r>
            </a:p>
          </p:txBody>
        </p:sp>
        <p:sp>
          <p:nvSpPr>
            <p:cNvPr id="532486" name="Oval 6"/>
            <p:cNvSpPr>
              <a:spLocks noChangeArrowheads="1"/>
            </p:cNvSpPr>
            <p:nvPr/>
          </p:nvSpPr>
          <p:spPr bwMode="auto">
            <a:xfrm>
              <a:off x="3288" y="2976"/>
              <a:ext cx="590" cy="499"/>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latin typeface="Comic Sans MS" pitchFamily="66" charset="0"/>
                </a:rPr>
                <a:t>Interview Key </a:t>
              </a:r>
            </a:p>
            <a:p>
              <a:pPr algn="ctr"/>
              <a:r>
                <a:rPr lang="en-US" altLang="zh-CN" sz="1800">
                  <a:latin typeface="Comic Sans MS" pitchFamily="66" charset="0"/>
                </a:rPr>
                <a:t>Employees</a:t>
              </a:r>
            </a:p>
          </p:txBody>
        </p:sp>
        <p:sp>
          <p:nvSpPr>
            <p:cNvPr id="532487" name="Oval 7"/>
            <p:cNvSpPr>
              <a:spLocks noChangeArrowheads="1"/>
            </p:cNvSpPr>
            <p:nvPr/>
          </p:nvSpPr>
          <p:spPr bwMode="auto">
            <a:xfrm>
              <a:off x="2290" y="3385"/>
              <a:ext cx="590" cy="499"/>
            </a:xfrm>
            <a:prstGeom prst="ellipse">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latin typeface="Comic Sans MS" pitchFamily="66" charset="0"/>
                </a:rPr>
                <a:t>Draft</a:t>
              </a:r>
            </a:p>
          </p:txBody>
        </p:sp>
        <p:sp>
          <p:nvSpPr>
            <p:cNvPr id="532488" name="Oval 8"/>
            <p:cNvSpPr>
              <a:spLocks noChangeArrowheads="1"/>
            </p:cNvSpPr>
            <p:nvPr/>
          </p:nvSpPr>
          <p:spPr bwMode="auto">
            <a:xfrm>
              <a:off x="1202" y="3009"/>
              <a:ext cx="952" cy="544"/>
            </a:xfrm>
            <a:prstGeom prst="ellipse">
              <a:avLst/>
            </a:prstGeom>
            <a:solidFill>
              <a:srgbClr val="99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latin typeface="Comic Sans MS" pitchFamily="66" charset="0"/>
                </a:rPr>
                <a:t>Stakeholder</a:t>
              </a:r>
            </a:p>
            <a:p>
              <a:pPr algn="ctr"/>
              <a:r>
                <a:rPr lang="en-US" altLang="zh-CN" sz="1800">
                  <a:latin typeface="Comic Sans MS" pitchFamily="66" charset="0"/>
                </a:rPr>
                <a:t> Policy review</a:t>
              </a:r>
            </a:p>
          </p:txBody>
        </p:sp>
        <p:sp>
          <p:nvSpPr>
            <p:cNvPr id="532489" name="Oval 9"/>
            <p:cNvSpPr>
              <a:spLocks noChangeArrowheads="1"/>
            </p:cNvSpPr>
            <p:nvPr/>
          </p:nvSpPr>
          <p:spPr bwMode="auto">
            <a:xfrm>
              <a:off x="821" y="2205"/>
              <a:ext cx="835" cy="544"/>
            </a:xfrm>
            <a:prstGeom prst="ellipse">
              <a:avLst/>
            </a:prstGeom>
            <a:solidFill>
              <a:srgbClr val="8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a:latin typeface="Comic Sans MS" pitchFamily="66" charset="0"/>
              </a:endParaRPr>
            </a:p>
            <a:p>
              <a:pPr algn="ctr"/>
              <a:r>
                <a:rPr lang="en-US" altLang="zh-CN" sz="1800">
                  <a:latin typeface="Comic Sans MS" pitchFamily="66" charset="0"/>
                </a:rPr>
                <a:t>Distribute </a:t>
              </a:r>
            </a:p>
            <a:p>
              <a:pPr algn="ctr"/>
              <a:r>
                <a:rPr lang="en-US" altLang="zh-CN" sz="1800">
                  <a:latin typeface="Comic Sans MS" pitchFamily="66" charset="0"/>
                </a:rPr>
                <a:t>Policy</a:t>
              </a:r>
            </a:p>
            <a:p>
              <a:pPr algn="ctr"/>
              <a:endParaRPr lang="zh-CN" altLang="en-US" sz="1800">
                <a:latin typeface="Comic Sans MS" pitchFamily="66" charset="0"/>
              </a:endParaRPr>
            </a:p>
          </p:txBody>
        </p:sp>
        <p:sp>
          <p:nvSpPr>
            <p:cNvPr id="532490" name="Oval 10"/>
            <p:cNvSpPr>
              <a:spLocks noChangeArrowheads="1"/>
            </p:cNvSpPr>
            <p:nvPr/>
          </p:nvSpPr>
          <p:spPr bwMode="auto">
            <a:xfrm>
              <a:off x="997" y="1366"/>
              <a:ext cx="930" cy="703"/>
            </a:xfrm>
            <a:prstGeom prst="ellipse">
              <a:avLst/>
            </a:prstGeom>
            <a:gradFill rotWithShape="1">
              <a:gsLst>
                <a:gs pos="0">
                  <a:schemeClr val="accent1"/>
                </a:gs>
                <a:gs pos="100000">
                  <a:schemeClr val="accent1">
                    <a:gamma/>
                    <a:shade val="46275"/>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latin typeface="Comic Sans MS" pitchFamily="66" charset="0"/>
                </a:rPr>
                <a:t>Review and </a:t>
              </a:r>
            </a:p>
            <a:p>
              <a:pPr algn="ctr"/>
              <a:r>
                <a:rPr lang="en-US" altLang="zh-CN" sz="1800">
                  <a:latin typeface="Comic Sans MS" pitchFamily="66" charset="0"/>
                </a:rPr>
                <a:t>Revise Policy</a:t>
              </a:r>
            </a:p>
            <a:p>
              <a:pPr algn="ctr"/>
              <a:endParaRPr lang="zh-CN" altLang="en-US" sz="1800">
                <a:latin typeface="Comic Sans MS" pitchFamily="66" charset="0"/>
              </a:endParaRPr>
            </a:p>
          </p:txBody>
        </p:sp>
        <p:sp>
          <p:nvSpPr>
            <p:cNvPr id="532491" name="Freeform 11"/>
            <p:cNvSpPr>
              <a:spLocks/>
            </p:cNvSpPr>
            <p:nvPr/>
          </p:nvSpPr>
          <p:spPr bwMode="auto">
            <a:xfrm>
              <a:off x="3216" y="1456"/>
              <a:ext cx="157" cy="111"/>
            </a:xfrm>
            <a:custGeom>
              <a:avLst/>
              <a:gdLst>
                <a:gd name="T0" fmla="*/ 0 w 363"/>
                <a:gd name="T1" fmla="*/ 0 h 227"/>
                <a:gd name="T2" fmla="*/ 363 w 363"/>
                <a:gd name="T3" fmla="*/ 227 h 227"/>
              </a:gdLst>
              <a:ahLst/>
              <a:cxnLst>
                <a:cxn ang="0">
                  <a:pos x="T0" y="T1"/>
                </a:cxn>
                <a:cxn ang="0">
                  <a:pos x="T2" y="T3"/>
                </a:cxn>
              </a:cxnLst>
              <a:rect l="0" t="0" r="r" b="b"/>
              <a:pathLst>
                <a:path w="363" h="227">
                  <a:moveTo>
                    <a:pt x="0" y="0"/>
                  </a:moveTo>
                  <a:cubicBezTo>
                    <a:pt x="147" y="94"/>
                    <a:pt x="295" y="189"/>
                    <a:pt x="363" y="227"/>
                  </a:cubicBezTo>
                </a:path>
              </a:pathLst>
            </a:custGeom>
            <a:noFill/>
            <a:ln w="31750">
              <a:solidFill>
                <a:schemeClr val="tx2"/>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492" name="Freeform 12"/>
            <p:cNvSpPr>
              <a:spLocks/>
            </p:cNvSpPr>
            <p:nvPr/>
          </p:nvSpPr>
          <p:spPr bwMode="auto">
            <a:xfrm>
              <a:off x="3923" y="1903"/>
              <a:ext cx="363" cy="484"/>
            </a:xfrm>
            <a:custGeom>
              <a:avLst/>
              <a:gdLst>
                <a:gd name="T0" fmla="*/ 0 w 363"/>
                <a:gd name="T1" fmla="*/ 30 h 484"/>
                <a:gd name="T2" fmla="*/ 318 w 363"/>
                <a:gd name="T3" fmla="*/ 76 h 484"/>
                <a:gd name="T4" fmla="*/ 272 w 363"/>
                <a:gd name="T5" fmla="*/ 484 h 484"/>
              </a:gdLst>
              <a:ahLst/>
              <a:cxnLst>
                <a:cxn ang="0">
                  <a:pos x="T0" y="T1"/>
                </a:cxn>
                <a:cxn ang="0">
                  <a:pos x="T2" y="T3"/>
                </a:cxn>
                <a:cxn ang="0">
                  <a:pos x="T4" y="T5"/>
                </a:cxn>
              </a:cxnLst>
              <a:rect l="0" t="0" r="r" b="b"/>
              <a:pathLst>
                <a:path w="363" h="484">
                  <a:moveTo>
                    <a:pt x="0" y="30"/>
                  </a:moveTo>
                  <a:cubicBezTo>
                    <a:pt x="136" y="15"/>
                    <a:pt x="273" y="0"/>
                    <a:pt x="318" y="76"/>
                  </a:cubicBezTo>
                  <a:cubicBezTo>
                    <a:pt x="363" y="152"/>
                    <a:pt x="317" y="318"/>
                    <a:pt x="272" y="484"/>
                  </a:cubicBezTo>
                </a:path>
              </a:pathLst>
            </a:custGeom>
            <a:noFill/>
            <a:ln w="31750">
              <a:solidFill>
                <a:schemeClr val="tx2"/>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493" name="Freeform 13"/>
            <p:cNvSpPr>
              <a:spLocks/>
            </p:cNvSpPr>
            <p:nvPr/>
          </p:nvSpPr>
          <p:spPr bwMode="auto">
            <a:xfrm>
              <a:off x="3878" y="2704"/>
              <a:ext cx="401" cy="545"/>
            </a:xfrm>
            <a:custGeom>
              <a:avLst/>
              <a:gdLst>
                <a:gd name="T0" fmla="*/ 227 w 401"/>
                <a:gd name="T1" fmla="*/ 0 h 545"/>
                <a:gd name="T2" fmla="*/ 363 w 401"/>
                <a:gd name="T3" fmla="*/ 272 h 545"/>
                <a:gd name="T4" fmla="*/ 0 w 401"/>
                <a:gd name="T5" fmla="*/ 545 h 545"/>
              </a:gdLst>
              <a:ahLst/>
              <a:cxnLst>
                <a:cxn ang="0">
                  <a:pos x="T0" y="T1"/>
                </a:cxn>
                <a:cxn ang="0">
                  <a:pos x="T2" y="T3"/>
                </a:cxn>
                <a:cxn ang="0">
                  <a:pos x="T4" y="T5"/>
                </a:cxn>
              </a:cxnLst>
              <a:rect l="0" t="0" r="r" b="b"/>
              <a:pathLst>
                <a:path w="401" h="545">
                  <a:moveTo>
                    <a:pt x="227" y="0"/>
                  </a:moveTo>
                  <a:cubicBezTo>
                    <a:pt x="314" y="90"/>
                    <a:pt x="401" y="181"/>
                    <a:pt x="363" y="272"/>
                  </a:cubicBezTo>
                  <a:cubicBezTo>
                    <a:pt x="325" y="363"/>
                    <a:pt x="162" y="454"/>
                    <a:pt x="0" y="545"/>
                  </a:cubicBezTo>
                </a:path>
              </a:pathLst>
            </a:custGeom>
            <a:noFill/>
            <a:ln w="31750">
              <a:solidFill>
                <a:schemeClr val="tx2"/>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494" name="Freeform 14"/>
            <p:cNvSpPr>
              <a:spLocks/>
            </p:cNvSpPr>
            <p:nvPr/>
          </p:nvSpPr>
          <p:spPr bwMode="auto">
            <a:xfrm>
              <a:off x="2789" y="3475"/>
              <a:ext cx="726" cy="363"/>
            </a:xfrm>
            <a:custGeom>
              <a:avLst/>
              <a:gdLst>
                <a:gd name="T0" fmla="*/ 726 w 726"/>
                <a:gd name="T1" fmla="*/ 0 h 363"/>
                <a:gd name="T2" fmla="*/ 590 w 726"/>
                <a:gd name="T3" fmla="*/ 318 h 363"/>
                <a:gd name="T4" fmla="*/ 0 w 726"/>
                <a:gd name="T5" fmla="*/ 273 h 363"/>
              </a:gdLst>
              <a:ahLst/>
              <a:cxnLst>
                <a:cxn ang="0">
                  <a:pos x="T0" y="T1"/>
                </a:cxn>
                <a:cxn ang="0">
                  <a:pos x="T2" y="T3"/>
                </a:cxn>
                <a:cxn ang="0">
                  <a:pos x="T4" y="T5"/>
                </a:cxn>
              </a:cxnLst>
              <a:rect l="0" t="0" r="r" b="b"/>
              <a:pathLst>
                <a:path w="726" h="363">
                  <a:moveTo>
                    <a:pt x="726" y="0"/>
                  </a:moveTo>
                  <a:cubicBezTo>
                    <a:pt x="718" y="136"/>
                    <a:pt x="711" y="273"/>
                    <a:pt x="590" y="318"/>
                  </a:cubicBezTo>
                  <a:cubicBezTo>
                    <a:pt x="469" y="363"/>
                    <a:pt x="234" y="318"/>
                    <a:pt x="0" y="273"/>
                  </a:cubicBezTo>
                </a:path>
              </a:pathLst>
            </a:custGeom>
            <a:noFill/>
            <a:ln w="31750">
              <a:solidFill>
                <a:schemeClr val="tx2"/>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495" name="Freeform 15"/>
            <p:cNvSpPr>
              <a:spLocks/>
            </p:cNvSpPr>
            <p:nvPr/>
          </p:nvSpPr>
          <p:spPr bwMode="auto">
            <a:xfrm>
              <a:off x="1757" y="3475"/>
              <a:ext cx="589" cy="318"/>
            </a:xfrm>
            <a:custGeom>
              <a:avLst/>
              <a:gdLst>
                <a:gd name="T0" fmla="*/ 589 w 589"/>
                <a:gd name="T1" fmla="*/ 273 h 318"/>
                <a:gd name="T2" fmla="*/ 181 w 589"/>
                <a:gd name="T3" fmla="*/ 273 h 318"/>
                <a:gd name="T4" fmla="*/ 0 w 589"/>
                <a:gd name="T5" fmla="*/ 0 h 318"/>
              </a:gdLst>
              <a:ahLst/>
              <a:cxnLst>
                <a:cxn ang="0">
                  <a:pos x="T0" y="T1"/>
                </a:cxn>
                <a:cxn ang="0">
                  <a:pos x="T2" y="T3"/>
                </a:cxn>
                <a:cxn ang="0">
                  <a:pos x="T4" y="T5"/>
                </a:cxn>
              </a:cxnLst>
              <a:rect l="0" t="0" r="r" b="b"/>
              <a:pathLst>
                <a:path w="589" h="318">
                  <a:moveTo>
                    <a:pt x="589" y="273"/>
                  </a:moveTo>
                  <a:cubicBezTo>
                    <a:pt x="434" y="295"/>
                    <a:pt x="279" y="318"/>
                    <a:pt x="181" y="273"/>
                  </a:cubicBezTo>
                  <a:cubicBezTo>
                    <a:pt x="83" y="228"/>
                    <a:pt x="41" y="114"/>
                    <a:pt x="0" y="0"/>
                  </a:cubicBezTo>
                </a:path>
              </a:pathLst>
            </a:custGeom>
            <a:noFill/>
            <a:ln w="31750">
              <a:solidFill>
                <a:schemeClr val="tx2"/>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496" name="Freeform 16"/>
            <p:cNvSpPr>
              <a:spLocks/>
            </p:cNvSpPr>
            <p:nvPr/>
          </p:nvSpPr>
          <p:spPr bwMode="auto">
            <a:xfrm>
              <a:off x="884" y="2659"/>
              <a:ext cx="454" cy="590"/>
            </a:xfrm>
            <a:custGeom>
              <a:avLst/>
              <a:gdLst>
                <a:gd name="T0" fmla="*/ 454 w 454"/>
                <a:gd name="T1" fmla="*/ 590 h 590"/>
                <a:gd name="T2" fmla="*/ 45 w 454"/>
                <a:gd name="T3" fmla="*/ 408 h 590"/>
                <a:gd name="T4" fmla="*/ 181 w 454"/>
                <a:gd name="T5" fmla="*/ 0 h 590"/>
              </a:gdLst>
              <a:ahLst/>
              <a:cxnLst>
                <a:cxn ang="0">
                  <a:pos x="T0" y="T1"/>
                </a:cxn>
                <a:cxn ang="0">
                  <a:pos x="T2" y="T3"/>
                </a:cxn>
                <a:cxn ang="0">
                  <a:pos x="T4" y="T5"/>
                </a:cxn>
              </a:cxnLst>
              <a:rect l="0" t="0" r="r" b="b"/>
              <a:pathLst>
                <a:path w="454" h="590">
                  <a:moveTo>
                    <a:pt x="454" y="590"/>
                  </a:moveTo>
                  <a:cubicBezTo>
                    <a:pt x="272" y="548"/>
                    <a:pt x="90" y="506"/>
                    <a:pt x="45" y="408"/>
                  </a:cubicBezTo>
                  <a:cubicBezTo>
                    <a:pt x="0" y="310"/>
                    <a:pt x="90" y="155"/>
                    <a:pt x="181" y="0"/>
                  </a:cubicBezTo>
                </a:path>
              </a:pathLst>
            </a:custGeom>
            <a:noFill/>
            <a:ln w="31750">
              <a:solidFill>
                <a:schemeClr val="tx2"/>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497" name="Freeform 17"/>
            <p:cNvSpPr>
              <a:spLocks/>
            </p:cNvSpPr>
            <p:nvPr/>
          </p:nvSpPr>
          <p:spPr bwMode="auto">
            <a:xfrm>
              <a:off x="748" y="1824"/>
              <a:ext cx="454" cy="654"/>
            </a:xfrm>
            <a:custGeom>
              <a:avLst/>
              <a:gdLst>
                <a:gd name="T0" fmla="*/ 227 w 499"/>
                <a:gd name="T1" fmla="*/ 772 h 772"/>
                <a:gd name="T2" fmla="*/ 45 w 499"/>
                <a:gd name="T3" fmla="*/ 363 h 772"/>
                <a:gd name="T4" fmla="*/ 499 w 499"/>
                <a:gd name="T5" fmla="*/ 0 h 772"/>
              </a:gdLst>
              <a:ahLst/>
              <a:cxnLst>
                <a:cxn ang="0">
                  <a:pos x="T0" y="T1"/>
                </a:cxn>
                <a:cxn ang="0">
                  <a:pos x="T2" y="T3"/>
                </a:cxn>
                <a:cxn ang="0">
                  <a:pos x="T4" y="T5"/>
                </a:cxn>
              </a:cxnLst>
              <a:rect l="0" t="0" r="r" b="b"/>
              <a:pathLst>
                <a:path w="499" h="772">
                  <a:moveTo>
                    <a:pt x="227" y="772"/>
                  </a:moveTo>
                  <a:cubicBezTo>
                    <a:pt x="113" y="632"/>
                    <a:pt x="0" y="492"/>
                    <a:pt x="45" y="363"/>
                  </a:cubicBezTo>
                  <a:cubicBezTo>
                    <a:pt x="90" y="234"/>
                    <a:pt x="294" y="117"/>
                    <a:pt x="499" y="0"/>
                  </a:cubicBezTo>
                </a:path>
              </a:pathLst>
            </a:custGeom>
            <a:noFill/>
            <a:ln w="31750">
              <a:solidFill>
                <a:schemeClr val="tx2"/>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498" name="Freeform 18"/>
            <p:cNvSpPr>
              <a:spLocks/>
            </p:cNvSpPr>
            <p:nvPr/>
          </p:nvSpPr>
          <p:spPr bwMode="auto">
            <a:xfrm>
              <a:off x="1656" y="1207"/>
              <a:ext cx="906" cy="227"/>
            </a:xfrm>
            <a:custGeom>
              <a:avLst/>
              <a:gdLst>
                <a:gd name="T0" fmla="*/ 0 w 1179"/>
                <a:gd name="T1" fmla="*/ 273 h 273"/>
                <a:gd name="T2" fmla="*/ 408 w 1179"/>
                <a:gd name="T3" fmla="*/ 46 h 273"/>
                <a:gd name="T4" fmla="*/ 1179 w 1179"/>
                <a:gd name="T5" fmla="*/ 0 h 273"/>
              </a:gdLst>
              <a:ahLst/>
              <a:cxnLst>
                <a:cxn ang="0">
                  <a:pos x="T0" y="T1"/>
                </a:cxn>
                <a:cxn ang="0">
                  <a:pos x="T2" y="T3"/>
                </a:cxn>
                <a:cxn ang="0">
                  <a:pos x="T4" y="T5"/>
                </a:cxn>
              </a:cxnLst>
              <a:rect l="0" t="0" r="r" b="b"/>
              <a:pathLst>
                <a:path w="1179" h="273">
                  <a:moveTo>
                    <a:pt x="0" y="273"/>
                  </a:moveTo>
                  <a:cubicBezTo>
                    <a:pt x="105" y="182"/>
                    <a:pt x="211" y="92"/>
                    <a:pt x="408" y="46"/>
                  </a:cubicBezTo>
                  <a:cubicBezTo>
                    <a:pt x="605" y="0"/>
                    <a:pt x="892" y="0"/>
                    <a:pt x="1179" y="0"/>
                  </a:cubicBezTo>
                </a:path>
              </a:pathLst>
            </a:custGeom>
            <a:noFill/>
            <a:ln w="31750">
              <a:solidFill>
                <a:schemeClr val="tx2"/>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170938285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iterate type="lt">
                                    <p:tmAbs val="75"/>
                                  </p:iterate>
                                  <p:childTnLst>
                                    <p:set>
                                      <p:cBhvr>
                                        <p:cTn id="6" dur="1" fill="hold">
                                          <p:stCondLst>
                                            <p:cond delay="74"/>
                                          </p:stCondLst>
                                        </p:cTn>
                                        <p:tgtEl>
                                          <p:spTgt spid="5324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49" name="Rectangle 21"/>
          <p:cNvSpPr>
            <a:spLocks noGrp="1" noChangeArrowheads="1"/>
          </p:cNvSpPr>
          <p:nvPr>
            <p:ph idx="1"/>
          </p:nvPr>
        </p:nvSpPr>
        <p:spPr>
          <a:xfrm>
            <a:off x="457200" y="1268760"/>
            <a:ext cx="8229600" cy="4738340"/>
          </a:xfrm>
        </p:spPr>
        <p:txBody>
          <a:bodyPr/>
          <a:lstStyle/>
          <a:p>
            <a:r>
              <a:rPr lang="zh-CN" altLang="en-US" sz="2800" b="1"/>
              <a:t>设计方法与过程</a:t>
            </a:r>
          </a:p>
        </p:txBody>
      </p:sp>
      <p:sp>
        <p:nvSpPr>
          <p:cNvPr id="534548" name="Rectangle 20"/>
          <p:cNvSpPr>
            <a:spLocks noGrp="1" noChangeArrowheads="1"/>
          </p:cNvSpPr>
          <p:nvPr>
            <p:ph type="title"/>
          </p:nvPr>
        </p:nvSpPr>
        <p:spPr/>
        <p:txBody>
          <a:bodyPr/>
          <a:lstStyle/>
          <a:p>
            <a:r>
              <a:rPr lang="zh-CN" altLang="en-US" sz="4400">
                <a:solidFill>
                  <a:srgbClr val="000066"/>
                </a:solidFill>
              </a:rPr>
              <a:t>如何定义</a:t>
            </a:r>
            <a:r>
              <a:rPr lang="zh-CN" altLang="en-US" sz="4400" smtClean="0">
                <a:solidFill>
                  <a:srgbClr val="000066"/>
                </a:solidFill>
              </a:rPr>
              <a:t>安全策略</a:t>
            </a:r>
            <a:endParaRPr lang="zh-CN" altLang="en-US" sz="4400">
              <a:solidFill>
                <a:srgbClr val="000066"/>
              </a:solidFill>
            </a:endParaRPr>
          </a:p>
        </p:txBody>
      </p:sp>
      <p:sp>
        <p:nvSpPr>
          <p:cNvPr id="534531" name="Rectangle 3"/>
          <p:cNvSpPr>
            <a:spLocks noChangeArrowheads="1"/>
          </p:cNvSpPr>
          <p:nvPr/>
        </p:nvSpPr>
        <p:spPr bwMode="auto">
          <a:xfrm>
            <a:off x="755650" y="1916113"/>
            <a:ext cx="2016125" cy="576262"/>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latin typeface="Comic Sans MS" pitchFamily="66" charset="0"/>
              </a:rPr>
              <a:t>资源</a:t>
            </a:r>
          </a:p>
        </p:txBody>
      </p:sp>
      <p:sp>
        <p:nvSpPr>
          <p:cNvPr id="534532" name="Rectangle 4"/>
          <p:cNvSpPr>
            <a:spLocks noChangeArrowheads="1"/>
          </p:cNvSpPr>
          <p:nvPr/>
        </p:nvSpPr>
        <p:spPr bwMode="auto">
          <a:xfrm>
            <a:off x="3203575" y="1916113"/>
            <a:ext cx="2016125" cy="576262"/>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latin typeface="Comic Sans MS" pitchFamily="66" charset="0"/>
              </a:rPr>
              <a:t>威胁</a:t>
            </a:r>
          </a:p>
        </p:txBody>
      </p:sp>
      <p:sp>
        <p:nvSpPr>
          <p:cNvPr id="534533" name="Rectangle 5"/>
          <p:cNvSpPr>
            <a:spLocks noChangeArrowheads="1"/>
          </p:cNvSpPr>
          <p:nvPr/>
        </p:nvSpPr>
        <p:spPr bwMode="auto">
          <a:xfrm>
            <a:off x="5653088" y="1916113"/>
            <a:ext cx="2016125" cy="576262"/>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latin typeface="Comic Sans MS" pitchFamily="66" charset="0"/>
              </a:rPr>
              <a:t>其他因素</a:t>
            </a:r>
          </a:p>
        </p:txBody>
      </p:sp>
      <p:sp>
        <p:nvSpPr>
          <p:cNvPr id="534534" name="Rectangle 6"/>
          <p:cNvSpPr>
            <a:spLocks noChangeArrowheads="1"/>
          </p:cNvSpPr>
          <p:nvPr/>
        </p:nvSpPr>
        <p:spPr bwMode="auto">
          <a:xfrm>
            <a:off x="3348038" y="3427413"/>
            <a:ext cx="2087562" cy="576262"/>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latin typeface="Comic Sans MS" pitchFamily="66" charset="0"/>
              </a:rPr>
              <a:t>安全目标</a:t>
            </a:r>
          </a:p>
        </p:txBody>
      </p:sp>
      <p:sp>
        <p:nvSpPr>
          <p:cNvPr id="534535" name="Rectangle 7"/>
          <p:cNvSpPr>
            <a:spLocks noChangeArrowheads="1"/>
          </p:cNvSpPr>
          <p:nvPr/>
        </p:nvSpPr>
        <p:spPr bwMode="auto">
          <a:xfrm>
            <a:off x="3276526" y="4579938"/>
            <a:ext cx="2087562" cy="576262"/>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latin typeface="Comic Sans MS" pitchFamily="66" charset="0"/>
              </a:rPr>
              <a:t>安全需求</a:t>
            </a:r>
          </a:p>
        </p:txBody>
      </p:sp>
      <p:sp>
        <p:nvSpPr>
          <p:cNvPr id="534536" name="Rectangle 8"/>
          <p:cNvSpPr>
            <a:spLocks noChangeArrowheads="1"/>
          </p:cNvSpPr>
          <p:nvPr/>
        </p:nvSpPr>
        <p:spPr bwMode="auto">
          <a:xfrm>
            <a:off x="684213" y="3355975"/>
            <a:ext cx="2087562" cy="576263"/>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latin typeface="Comic Sans MS" pitchFamily="66" charset="0"/>
              </a:rPr>
              <a:t>安全服务</a:t>
            </a:r>
          </a:p>
        </p:txBody>
      </p:sp>
      <p:sp>
        <p:nvSpPr>
          <p:cNvPr id="534537" name="Rectangle 9"/>
          <p:cNvSpPr>
            <a:spLocks noChangeArrowheads="1"/>
          </p:cNvSpPr>
          <p:nvPr/>
        </p:nvSpPr>
        <p:spPr bwMode="auto">
          <a:xfrm>
            <a:off x="6084888" y="3427413"/>
            <a:ext cx="2087562" cy="57626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latin typeface="Comic Sans MS" pitchFamily="66" charset="0"/>
              </a:rPr>
              <a:t>安全机制</a:t>
            </a:r>
          </a:p>
        </p:txBody>
      </p:sp>
      <p:sp>
        <p:nvSpPr>
          <p:cNvPr id="534538" name="Line 10"/>
          <p:cNvSpPr>
            <a:spLocks noChangeShapeType="1"/>
          </p:cNvSpPr>
          <p:nvPr/>
        </p:nvSpPr>
        <p:spPr bwMode="auto">
          <a:xfrm>
            <a:off x="2484438" y="2492375"/>
            <a:ext cx="1584325" cy="93503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39" name="Line 11"/>
          <p:cNvSpPr>
            <a:spLocks noChangeShapeType="1"/>
          </p:cNvSpPr>
          <p:nvPr/>
        </p:nvSpPr>
        <p:spPr bwMode="auto">
          <a:xfrm flipH="1">
            <a:off x="4716463" y="2492375"/>
            <a:ext cx="1368425" cy="93503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40" name="Line 12"/>
          <p:cNvSpPr>
            <a:spLocks noChangeShapeType="1"/>
          </p:cNvSpPr>
          <p:nvPr/>
        </p:nvSpPr>
        <p:spPr bwMode="auto">
          <a:xfrm>
            <a:off x="4284663" y="2492375"/>
            <a:ext cx="0" cy="100806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41" name="Line 13"/>
          <p:cNvSpPr>
            <a:spLocks noChangeShapeType="1"/>
          </p:cNvSpPr>
          <p:nvPr/>
        </p:nvSpPr>
        <p:spPr bwMode="auto">
          <a:xfrm>
            <a:off x="2844800" y="3671888"/>
            <a:ext cx="50323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42" name="Line 14"/>
          <p:cNvSpPr>
            <a:spLocks noChangeShapeType="1"/>
          </p:cNvSpPr>
          <p:nvPr/>
        </p:nvSpPr>
        <p:spPr bwMode="auto">
          <a:xfrm flipH="1">
            <a:off x="5435600" y="3702050"/>
            <a:ext cx="64928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43" name="Line 15"/>
          <p:cNvSpPr>
            <a:spLocks noChangeShapeType="1"/>
          </p:cNvSpPr>
          <p:nvPr/>
        </p:nvSpPr>
        <p:spPr bwMode="auto">
          <a:xfrm>
            <a:off x="4284663" y="4003675"/>
            <a:ext cx="0" cy="57626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44" name="Oval 16"/>
          <p:cNvSpPr>
            <a:spLocks noChangeArrowheads="1"/>
          </p:cNvSpPr>
          <p:nvPr/>
        </p:nvSpPr>
        <p:spPr bwMode="auto">
          <a:xfrm>
            <a:off x="3624263" y="5661025"/>
            <a:ext cx="1296987" cy="69215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latin typeface="Comic Sans MS" pitchFamily="66" charset="0"/>
              </a:rPr>
              <a:t>策略</a:t>
            </a:r>
          </a:p>
        </p:txBody>
      </p:sp>
      <p:sp>
        <p:nvSpPr>
          <p:cNvPr id="534545" name="Line 17"/>
          <p:cNvSpPr>
            <a:spLocks noChangeShapeType="1"/>
          </p:cNvSpPr>
          <p:nvPr/>
        </p:nvSpPr>
        <p:spPr bwMode="auto">
          <a:xfrm>
            <a:off x="4284663" y="5156200"/>
            <a:ext cx="0" cy="50482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46" name="Oval 18"/>
          <p:cNvSpPr>
            <a:spLocks noChangeArrowheads="1"/>
          </p:cNvSpPr>
          <p:nvPr/>
        </p:nvSpPr>
        <p:spPr bwMode="auto">
          <a:xfrm>
            <a:off x="6000750" y="5661025"/>
            <a:ext cx="1008063" cy="69215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chemeClr val="bg1"/>
                </a:solidFill>
                <a:latin typeface="Comic Sans MS" pitchFamily="66" charset="0"/>
              </a:rPr>
              <a:t>?</a:t>
            </a:r>
          </a:p>
        </p:txBody>
      </p:sp>
      <p:sp>
        <p:nvSpPr>
          <p:cNvPr id="534547" name="Line 19"/>
          <p:cNvSpPr>
            <a:spLocks noChangeShapeType="1"/>
          </p:cNvSpPr>
          <p:nvPr/>
        </p:nvSpPr>
        <p:spPr bwMode="auto">
          <a:xfrm>
            <a:off x="4632325" y="6019800"/>
            <a:ext cx="1296988"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516888921"/>
      </p:ext>
    </p:extLst>
  </p:cSld>
  <p:clrMapOvr>
    <a:masterClrMapping/>
  </p:clrMapOvr>
  <p:transition spd="slow">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内容占位符 1"/>
          <p:cNvSpPr>
            <a:spLocks noGrp="1"/>
          </p:cNvSpPr>
          <p:nvPr>
            <p:ph idx="1"/>
          </p:nvPr>
        </p:nvSpPr>
        <p:spPr/>
        <p:txBody>
          <a:bodyPr/>
          <a:lstStyle/>
          <a:p>
            <a:pPr eaLnBrk="1" hangingPunct="1"/>
            <a:r>
              <a:rPr lang="zh-CN" altLang="en-US" smtClean="0"/>
              <a:t>信息与信息技术</a:t>
            </a:r>
            <a:endParaRPr lang="en-US" altLang="zh-CN" smtClean="0"/>
          </a:p>
          <a:p>
            <a:pPr eaLnBrk="1" hangingPunct="1"/>
            <a:r>
              <a:rPr lang="zh-CN" altLang="en-US" smtClean="0"/>
              <a:t>信息安全含义</a:t>
            </a:r>
            <a:endParaRPr lang="en-US" altLang="zh-CN" smtClean="0"/>
          </a:p>
          <a:p>
            <a:pPr eaLnBrk="1" hangingPunct="1"/>
            <a:r>
              <a:rPr lang="zh-CN" altLang="en-US" smtClean="0"/>
              <a:t>信息安全体系结构</a:t>
            </a:r>
            <a:endParaRPr lang="en-US" altLang="zh-CN" smtClean="0"/>
          </a:p>
          <a:p>
            <a:pPr eaLnBrk="1" hangingPunct="1"/>
            <a:r>
              <a:rPr lang="zh-CN" altLang="en-US" smtClean="0"/>
              <a:t>网络安全策略</a:t>
            </a:r>
            <a:endParaRPr lang="en-US" altLang="zh-CN" smtClean="0"/>
          </a:p>
          <a:p>
            <a:pPr eaLnBrk="1" hangingPunct="1"/>
            <a:endParaRPr lang="en-US" altLang="zh-CN" smtClean="0"/>
          </a:p>
          <a:p>
            <a:pPr eaLnBrk="1" hangingPunct="1"/>
            <a:endParaRPr lang="en-US" altLang="zh-CN" smtClean="0"/>
          </a:p>
          <a:p>
            <a:pPr eaLnBrk="1" hangingPunct="1"/>
            <a:endParaRPr lang="zh-CN" altLang="en-US" smtClean="0"/>
          </a:p>
        </p:txBody>
      </p:sp>
      <p:sp>
        <p:nvSpPr>
          <p:cNvPr id="4" name="标题 3"/>
          <p:cNvSpPr>
            <a:spLocks noGrp="1"/>
          </p:cNvSpPr>
          <p:nvPr>
            <p:ph type="title"/>
          </p:nvPr>
        </p:nvSpPr>
        <p:spPr/>
        <p:txBody>
          <a:bodyPr/>
          <a:lstStyle/>
          <a:p>
            <a:pPr eaLnBrk="1" fontAlgn="auto" hangingPunct="1">
              <a:spcAft>
                <a:spcPts val="0"/>
              </a:spcAft>
              <a:defRPr/>
            </a:pPr>
            <a:r>
              <a:rPr lang="zh-CN" altLang="en-US" smtClean="0"/>
              <a:t>内容提要</a:t>
            </a:r>
            <a:endParaRPr lang="zh-CN" altLang="en-US"/>
          </a:p>
        </p:txBody>
      </p:sp>
      <p:sp>
        <p:nvSpPr>
          <p:cNvPr id="15363" name="灯片编号占位符 2"/>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4A73AECD-2970-4C41-AFCD-9ADA71FD3A4F}" type="slidenum">
              <a:rPr kumimoji="0" lang="en-US" altLang="zh-CN" sz="1000" smtClean="0"/>
              <a:pPr eaLnBrk="1" hangingPunct="1"/>
              <a:t>9</a:t>
            </a:fld>
            <a:endParaRPr kumimoji="0" lang="en-US" altLang="zh-CN" sz="1000" smtClean="0"/>
          </a:p>
        </p:txBody>
      </p:sp>
    </p:spTree>
  </p:cSld>
  <p:clrMapOvr>
    <a:masterClrMapping/>
  </p:clrMapOvr>
  <p:transition spd="slow">
    <p:pull/>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9" name="Rectangle 3"/>
          <p:cNvSpPr>
            <a:spLocks noGrp="1" noChangeArrowheads="1"/>
          </p:cNvSpPr>
          <p:nvPr>
            <p:ph idx="1"/>
          </p:nvPr>
        </p:nvSpPr>
        <p:spPr/>
        <p:txBody>
          <a:bodyPr/>
          <a:lstStyle/>
          <a:p>
            <a:r>
              <a:rPr lang="zh-CN" altLang="en-US" sz="2800" b="1">
                <a:latin typeface="Times New Roman" pitchFamily="18" charset="0"/>
              </a:rPr>
              <a:t>管理问题（</a:t>
            </a:r>
            <a:r>
              <a:rPr lang="en-US" altLang="zh-CN" sz="2800" b="1">
                <a:latin typeface="Times New Roman" pitchFamily="18" charset="0"/>
              </a:rPr>
              <a:t>Operational Issues</a:t>
            </a:r>
            <a:r>
              <a:rPr lang="zh-CN" altLang="en-US" sz="2800" b="1">
                <a:latin typeface="Times New Roman" pitchFamily="18" charset="0"/>
              </a:rPr>
              <a:t>）</a:t>
            </a:r>
          </a:p>
          <a:p>
            <a:r>
              <a:rPr lang="zh-CN" altLang="en-US" sz="2800" b="1">
                <a:latin typeface="Times New Roman" pitchFamily="18" charset="0"/>
              </a:rPr>
              <a:t>人员问题（</a:t>
            </a:r>
            <a:r>
              <a:rPr lang="en-US" altLang="zh-CN" sz="2800" b="1">
                <a:latin typeface="Times New Roman" pitchFamily="18" charset="0"/>
              </a:rPr>
              <a:t>Human Issues</a:t>
            </a:r>
            <a:r>
              <a:rPr lang="zh-CN" altLang="en-US" sz="2800" b="1">
                <a:latin typeface="Times New Roman" pitchFamily="18" charset="0"/>
              </a:rPr>
              <a:t>）</a:t>
            </a:r>
          </a:p>
          <a:p>
            <a:endParaRPr lang="zh-CN" altLang="en-US" sz="2800" b="1">
              <a:latin typeface="Times New Roman" pitchFamily="18" charset="0"/>
            </a:endParaRPr>
          </a:p>
        </p:txBody>
      </p:sp>
      <p:sp>
        <p:nvSpPr>
          <p:cNvPr id="536578" name="Rectangle 2"/>
          <p:cNvSpPr>
            <a:spLocks noGrp="1" noChangeArrowheads="1"/>
          </p:cNvSpPr>
          <p:nvPr>
            <p:ph type="title"/>
          </p:nvPr>
        </p:nvSpPr>
        <p:spPr/>
        <p:txBody>
          <a:bodyPr/>
          <a:lstStyle/>
          <a:p>
            <a:r>
              <a:rPr lang="zh-CN" altLang="en-US" sz="4400">
                <a:solidFill>
                  <a:srgbClr val="000066"/>
                </a:solidFill>
              </a:rPr>
              <a:t>设计安全策略的其他问题</a:t>
            </a:r>
          </a:p>
        </p:txBody>
      </p:sp>
    </p:spTree>
    <p:extLst>
      <p:ext uri="{BB962C8B-B14F-4D97-AF65-F5344CB8AC3E}">
        <p14:creationId xmlns:p14="http://schemas.microsoft.com/office/powerpoint/2010/main" val="4277927574"/>
      </p:ext>
    </p:extLst>
  </p:cSld>
  <p:clrMapOvr>
    <a:masterClrMapping/>
  </p:clrMapOvr>
  <p:transition spd="slow">
    <p:pull/>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8627" name="Rectangle 3"/>
          <p:cNvSpPr>
            <a:spLocks noGrp="1" noChangeArrowheads="1"/>
          </p:cNvSpPr>
          <p:nvPr>
            <p:ph idx="1"/>
          </p:nvPr>
        </p:nvSpPr>
        <p:spPr/>
        <p:txBody>
          <a:bodyPr/>
          <a:lstStyle/>
          <a:p>
            <a:r>
              <a:rPr lang="zh-CN" altLang="en-US" sz="2800" b="1">
                <a:latin typeface="Times New Roman" pitchFamily="18" charset="0"/>
              </a:rPr>
              <a:t>成本效益分析（</a:t>
            </a:r>
            <a:r>
              <a:rPr lang="en-US" altLang="zh-CN" sz="2800" b="1">
                <a:latin typeface="Times New Roman" pitchFamily="18" charset="0"/>
              </a:rPr>
              <a:t>Cost-Benefit Analysis</a:t>
            </a:r>
            <a:r>
              <a:rPr lang="zh-CN" altLang="en-US" sz="2800" b="1">
                <a:latin typeface="Times New Roman" pitchFamily="18" charset="0"/>
              </a:rPr>
              <a:t>）</a:t>
            </a:r>
          </a:p>
          <a:p>
            <a:pPr marL="742950" lvl="1" indent="-285750"/>
            <a:r>
              <a:rPr lang="zh-CN" altLang="en-US" sz="2400" b="1">
                <a:latin typeface="Times New Roman" pitchFamily="18" charset="0"/>
              </a:rPr>
              <a:t>效益</a:t>
            </a:r>
            <a:r>
              <a:rPr lang="en-US" altLang="zh-CN" sz="2400" b="1">
                <a:latin typeface="Times New Roman" pitchFamily="18" charset="0"/>
              </a:rPr>
              <a:t> vs.</a:t>
            </a:r>
            <a:r>
              <a:rPr lang="zh-CN" altLang="en-US" sz="2400" b="1">
                <a:latin typeface="Times New Roman" pitchFamily="18" charset="0"/>
              </a:rPr>
              <a:t>总</a:t>
            </a:r>
            <a:r>
              <a:rPr lang="zh-CN" altLang="en-US" sz="2400" b="1" smtClean="0">
                <a:latin typeface="Times New Roman" pitchFamily="18" charset="0"/>
              </a:rPr>
              <a:t>成本</a:t>
            </a:r>
            <a:endParaRPr lang="en-US" altLang="zh-CN" sz="2400" b="1" smtClean="0">
              <a:latin typeface="Times New Roman" pitchFamily="18" charset="0"/>
            </a:endParaRPr>
          </a:p>
          <a:p>
            <a:pPr marL="742950" lvl="1" indent="-285750"/>
            <a:endParaRPr lang="en-US" altLang="zh-CN" sz="2400" b="1">
              <a:latin typeface="Times New Roman" pitchFamily="18" charset="0"/>
            </a:endParaRPr>
          </a:p>
          <a:p>
            <a:pPr marL="742950" lvl="1" indent="-285750"/>
            <a:endParaRPr lang="en-US" altLang="zh-CN" sz="2400" b="1">
              <a:latin typeface="Times New Roman" pitchFamily="18" charset="0"/>
            </a:endParaRPr>
          </a:p>
        </p:txBody>
      </p:sp>
      <p:sp>
        <p:nvSpPr>
          <p:cNvPr id="538626" name="Rectangle 2"/>
          <p:cNvSpPr>
            <a:spLocks noGrp="1" noChangeArrowheads="1"/>
          </p:cNvSpPr>
          <p:nvPr>
            <p:ph type="title"/>
          </p:nvPr>
        </p:nvSpPr>
        <p:spPr/>
        <p:txBody>
          <a:bodyPr/>
          <a:lstStyle/>
          <a:p>
            <a:r>
              <a:rPr lang="zh-CN" altLang="en-US" sz="4400">
                <a:solidFill>
                  <a:srgbClr val="000066"/>
                </a:solidFill>
              </a:rPr>
              <a:t>管理问题</a:t>
            </a:r>
          </a:p>
        </p:txBody>
      </p:sp>
      <p:sp>
        <p:nvSpPr>
          <p:cNvPr id="6" name="Rectangle 3"/>
          <p:cNvSpPr>
            <a:spLocks noChangeArrowheads="1"/>
          </p:cNvSpPr>
          <p:nvPr/>
        </p:nvSpPr>
        <p:spPr bwMode="auto">
          <a:xfrm>
            <a:off x="1115616" y="2636912"/>
            <a:ext cx="6096000" cy="4038600"/>
          </a:xfrm>
          <a:prstGeom prst="rect">
            <a:avLst/>
          </a:prstGeom>
          <a:gradFill rotWithShape="0">
            <a:gsLst>
              <a:gs pos="0">
                <a:srgbClr val="FFCC00">
                  <a:gamma/>
                  <a:tint val="29020"/>
                  <a:invGamma/>
                </a:srgbClr>
              </a:gs>
              <a:gs pos="100000">
                <a:srgbClr val="FFCC00"/>
              </a:gs>
            </a:gsLst>
            <a:path path="shape">
              <a:fillToRect l="50000" t="50000" r="50000" b="50000"/>
            </a:path>
          </a:gradFill>
          <a:ln>
            <a:noFill/>
          </a:ln>
          <a:effectLst>
            <a:outerShdw dist="71842" dir="2700000" algn="ctr" rotWithShape="0">
              <a:srgbClr val="808080"/>
            </a:outerShdw>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none" anchor="ctr"/>
          <a:lstStyle/>
          <a:p>
            <a:endParaRPr lang="zh-CN" altLang="en-US"/>
          </a:p>
        </p:txBody>
      </p:sp>
      <p:sp>
        <p:nvSpPr>
          <p:cNvPr id="7" name="Line 4"/>
          <p:cNvSpPr>
            <a:spLocks noChangeShapeType="1"/>
          </p:cNvSpPr>
          <p:nvPr/>
        </p:nvSpPr>
        <p:spPr bwMode="auto">
          <a:xfrm>
            <a:off x="1572816" y="3170312"/>
            <a:ext cx="0" cy="304800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5"/>
          <p:cNvSpPr>
            <a:spLocks noChangeShapeType="1"/>
          </p:cNvSpPr>
          <p:nvPr/>
        </p:nvSpPr>
        <p:spPr bwMode="auto">
          <a:xfrm>
            <a:off x="1572816" y="6218312"/>
            <a:ext cx="5181600" cy="0"/>
          </a:xfrm>
          <a:prstGeom prst="line">
            <a:avLst/>
          </a:prstGeom>
          <a:noFill/>
          <a:ln w="571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 name="Group 6"/>
          <p:cNvGrpSpPr>
            <a:grpSpLocks/>
          </p:cNvGrpSpPr>
          <p:nvPr/>
        </p:nvGrpSpPr>
        <p:grpSpPr bwMode="auto">
          <a:xfrm>
            <a:off x="1801416" y="3398912"/>
            <a:ext cx="4845050" cy="2590800"/>
            <a:chOff x="1248" y="1440"/>
            <a:chExt cx="3052" cy="1632"/>
          </a:xfrm>
        </p:grpSpPr>
        <p:sp>
          <p:nvSpPr>
            <p:cNvPr id="10" name="Arc 7"/>
            <p:cNvSpPr>
              <a:spLocks/>
            </p:cNvSpPr>
            <p:nvPr/>
          </p:nvSpPr>
          <p:spPr bwMode="auto">
            <a:xfrm rot="10800000" flipH="1">
              <a:off x="1248" y="1440"/>
              <a:ext cx="3052" cy="1632"/>
            </a:xfrm>
            <a:custGeom>
              <a:avLst/>
              <a:gdLst>
                <a:gd name="G0" fmla="+- 549 0 0"/>
                <a:gd name="G1" fmla="+- 21600 0 0"/>
                <a:gd name="G2" fmla="+- 21600 0 0"/>
                <a:gd name="T0" fmla="*/ 0 w 22149"/>
                <a:gd name="T1" fmla="*/ 7 h 21600"/>
                <a:gd name="T2" fmla="*/ 22149 w 22149"/>
                <a:gd name="T3" fmla="*/ 21600 h 21600"/>
                <a:gd name="T4" fmla="*/ 549 w 22149"/>
                <a:gd name="T5" fmla="*/ 21600 h 21600"/>
              </a:gdLst>
              <a:ahLst/>
              <a:cxnLst>
                <a:cxn ang="0">
                  <a:pos x="T0" y="T1"/>
                </a:cxn>
                <a:cxn ang="0">
                  <a:pos x="T2" y="T3"/>
                </a:cxn>
                <a:cxn ang="0">
                  <a:pos x="T4" y="T5"/>
                </a:cxn>
              </a:cxnLst>
              <a:rect l="0" t="0" r="r" b="b"/>
              <a:pathLst>
                <a:path w="22149" h="21600" fill="none" extrusionOk="0">
                  <a:moveTo>
                    <a:pt x="-1" y="6"/>
                  </a:moveTo>
                  <a:cubicBezTo>
                    <a:pt x="182" y="2"/>
                    <a:pt x="365" y="-1"/>
                    <a:pt x="549" y="0"/>
                  </a:cubicBezTo>
                  <a:cubicBezTo>
                    <a:pt x="12478" y="0"/>
                    <a:pt x="22149" y="9670"/>
                    <a:pt x="22149" y="21600"/>
                  </a:cubicBezTo>
                </a:path>
                <a:path w="22149" h="21600" stroke="0" extrusionOk="0">
                  <a:moveTo>
                    <a:pt x="-1" y="6"/>
                  </a:moveTo>
                  <a:cubicBezTo>
                    <a:pt x="182" y="2"/>
                    <a:pt x="365" y="-1"/>
                    <a:pt x="549" y="0"/>
                  </a:cubicBezTo>
                  <a:cubicBezTo>
                    <a:pt x="12478" y="0"/>
                    <a:pt x="22149" y="9670"/>
                    <a:pt x="22149" y="21600"/>
                  </a:cubicBezTo>
                  <a:lnTo>
                    <a:pt x="549" y="21600"/>
                  </a:lnTo>
                  <a:close/>
                </a:path>
              </a:pathLst>
            </a:custGeom>
            <a:noFill/>
            <a:ln w="57150">
              <a:solidFill>
                <a:srgbClr val="0000CC"/>
              </a:solidFill>
              <a:round/>
              <a:headEnd type="none" w="sm" len="sm"/>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8"/>
            <p:cNvSpPr txBox="1">
              <a:spLocks noChangeArrowheads="1"/>
            </p:cNvSpPr>
            <p:nvPr/>
          </p:nvSpPr>
          <p:spPr bwMode="auto">
            <a:xfrm>
              <a:off x="3552" y="1632"/>
              <a:ext cx="576" cy="239"/>
            </a:xfrm>
            <a:prstGeom prst="rect">
              <a:avLst/>
            </a:prstGeom>
            <a:solidFill>
              <a:srgbClr val="0000CC"/>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0" lang="zh-CN" altLang="en-US" sz="1800">
                  <a:solidFill>
                    <a:schemeClr val="bg1"/>
                  </a:solidFill>
                  <a:effectLst>
                    <a:outerShdw blurRad="38100" dist="38100" dir="2700000" algn="tl">
                      <a:srgbClr val="000000"/>
                    </a:outerShdw>
                  </a:effectLst>
                  <a:latin typeface="Arial" panose="020B0604020202020204" pitchFamily="34" charset="0"/>
                  <a:ea typeface="幼圆" panose="02010509060101010101" pitchFamily="49" charset="-122"/>
                </a:rPr>
                <a:t>开 销</a:t>
              </a:r>
              <a:endParaRPr kumimoji="0" lang="zh-TW" altLang="en-US" sz="1800">
                <a:solidFill>
                  <a:schemeClr val="bg1"/>
                </a:solidFill>
                <a:effectLst>
                  <a:outerShdw blurRad="38100" dist="38100" dir="2700000" algn="tl">
                    <a:srgbClr val="000000"/>
                  </a:outerShdw>
                </a:effectLst>
                <a:latin typeface="Arial" panose="020B0604020202020204" pitchFamily="34" charset="0"/>
                <a:ea typeface="幼圆" panose="02010509060101010101" pitchFamily="49" charset="-122"/>
              </a:endParaRPr>
            </a:p>
          </p:txBody>
        </p:sp>
      </p:grpSp>
      <p:grpSp>
        <p:nvGrpSpPr>
          <p:cNvPr id="12" name="Group 9"/>
          <p:cNvGrpSpPr>
            <a:grpSpLocks/>
          </p:cNvGrpSpPr>
          <p:nvPr/>
        </p:nvGrpSpPr>
        <p:grpSpPr bwMode="auto">
          <a:xfrm>
            <a:off x="1815704" y="3246512"/>
            <a:ext cx="4845050" cy="2362200"/>
            <a:chOff x="1257" y="1344"/>
            <a:chExt cx="3052" cy="1488"/>
          </a:xfrm>
        </p:grpSpPr>
        <p:sp>
          <p:nvSpPr>
            <p:cNvPr id="13" name="Arc 10"/>
            <p:cNvSpPr>
              <a:spLocks/>
            </p:cNvSpPr>
            <p:nvPr/>
          </p:nvSpPr>
          <p:spPr bwMode="auto">
            <a:xfrm flipH="1" flipV="1">
              <a:off x="1257" y="1344"/>
              <a:ext cx="3052" cy="1488"/>
            </a:xfrm>
            <a:custGeom>
              <a:avLst/>
              <a:gdLst>
                <a:gd name="G0" fmla="+- 549 0 0"/>
                <a:gd name="G1" fmla="+- 21600 0 0"/>
                <a:gd name="G2" fmla="+- 21600 0 0"/>
                <a:gd name="T0" fmla="*/ 0 w 22149"/>
                <a:gd name="T1" fmla="*/ 7 h 21600"/>
                <a:gd name="T2" fmla="*/ 22149 w 22149"/>
                <a:gd name="T3" fmla="*/ 21600 h 21600"/>
                <a:gd name="T4" fmla="*/ 549 w 22149"/>
                <a:gd name="T5" fmla="*/ 21600 h 21600"/>
              </a:gdLst>
              <a:ahLst/>
              <a:cxnLst>
                <a:cxn ang="0">
                  <a:pos x="T0" y="T1"/>
                </a:cxn>
                <a:cxn ang="0">
                  <a:pos x="T2" y="T3"/>
                </a:cxn>
                <a:cxn ang="0">
                  <a:pos x="T4" y="T5"/>
                </a:cxn>
              </a:cxnLst>
              <a:rect l="0" t="0" r="r" b="b"/>
              <a:pathLst>
                <a:path w="22149" h="21600" fill="none" extrusionOk="0">
                  <a:moveTo>
                    <a:pt x="-1" y="6"/>
                  </a:moveTo>
                  <a:cubicBezTo>
                    <a:pt x="182" y="2"/>
                    <a:pt x="365" y="-1"/>
                    <a:pt x="549" y="0"/>
                  </a:cubicBezTo>
                  <a:cubicBezTo>
                    <a:pt x="12478" y="0"/>
                    <a:pt x="22149" y="9670"/>
                    <a:pt x="22149" y="21600"/>
                  </a:cubicBezTo>
                </a:path>
                <a:path w="22149" h="21600" stroke="0" extrusionOk="0">
                  <a:moveTo>
                    <a:pt x="-1" y="6"/>
                  </a:moveTo>
                  <a:cubicBezTo>
                    <a:pt x="182" y="2"/>
                    <a:pt x="365" y="-1"/>
                    <a:pt x="549" y="0"/>
                  </a:cubicBezTo>
                  <a:cubicBezTo>
                    <a:pt x="12478" y="0"/>
                    <a:pt x="22149" y="9670"/>
                    <a:pt x="22149" y="21600"/>
                  </a:cubicBezTo>
                  <a:lnTo>
                    <a:pt x="549" y="21600"/>
                  </a:lnTo>
                  <a:close/>
                </a:path>
              </a:pathLst>
            </a:custGeom>
            <a:noFill/>
            <a:ln w="57150">
              <a:solidFill>
                <a:srgbClr val="CC0000"/>
              </a:solidFill>
              <a:round/>
              <a:headEnd type="triangle"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11"/>
            <p:cNvSpPr txBox="1">
              <a:spLocks noChangeArrowheads="1"/>
            </p:cNvSpPr>
            <p:nvPr/>
          </p:nvSpPr>
          <p:spPr bwMode="auto">
            <a:xfrm>
              <a:off x="1536" y="1632"/>
              <a:ext cx="576" cy="239"/>
            </a:xfrm>
            <a:prstGeom prst="rect">
              <a:avLst/>
            </a:prstGeom>
            <a:solidFill>
              <a:srgbClr val="CC00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0" lang="zh-CN" altLang="en-US" sz="1800">
                  <a:solidFill>
                    <a:schemeClr val="bg1"/>
                  </a:solidFill>
                  <a:effectLst>
                    <a:outerShdw blurRad="38100" dist="38100" dir="2700000" algn="tl">
                      <a:srgbClr val="000000"/>
                    </a:outerShdw>
                  </a:effectLst>
                  <a:latin typeface="Arial" panose="020B0604020202020204" pitchFamily="34" charset="0"/>
                  <a:ea typeface="幼圆" panose="02010509060101010101" pitchFamily="49" charset="-122"/>
                </a:rPr>
                <a:t>风 险</a:t>
              </a:r>
              <a:endParaRPr kumimoji="0" lang="zh-TW" altLang="en-US" sz="1800">
                <a:solidFill>
                  <a:schemeClr val="bg1"/>
                </a:solidFill>
                <a:effectLst>
                  <a:outerShdw blurRad="38100" dist="38100" dir="2700000" algn="tl">
                    <a:srgbClr val="000000"/>
                  </a:outerShdw>
                </a:effectLst>
                <a:latin typeface="Arial" panose="020B0604020202020204" pitchFamily="34" charset="0"/>
                <a:ea typeface="幼圆" panose="02010509060101010101" pitchFamily="49" charset="-122"/>
              </a:endParaRPr>
            </a:p>
          </p:txBody>
        </p:sp>
      </p:grpSp>
      <p:grpSp>
        <p:nvGrpSpPr>
          <p:cNvPr id="15" name="Group 12"/>
          <p:cNvGrpSpPr>
            <a:grpSpLocks/>
          </p:cNvGrpSpPr>
          <p:nvPr/>
        </p:nvGrpSpPr>
        <p:grpSpPr bwMode="auto">
          <a:xfrm>
            <a:off x="1820466" y="4110112"/>
            <a:ext cx="4800600" cy="1905000"/>
            <a:chOff x="1260" y="1888"/>
            <a:chExt cx="3024" cy="1200"/>
          </a:xfrm>
        </p:grpSpPr>
        <p:sp>
          <p:nvSpPr>
            <p:cNvPr id="16" name="Arc 13"/>
            <p:cNvSpPr>
              <a:spLocks/>
            </p:cNvSpPr>
            <p:nvPr/>
          </p:nvSpPr>
          <p:spPr bwMode="auto">
            <a:xfrm flipH="1" flipV="1">
              <a:off x="1260" y="1888"/>
              <a:ext cx="3024" cy="1200"/>
            </a:xfrm>
            <a:custGeom>
              <a:avLst/>
              <a:gdLst>
                <a:gd name="G0" fmla="+- 549 0 0"/>
                <a:gd name="G1" fmla="+- 21600 0 0"/>
                <a:gd name="G2" fmla="+- 21600 0 0"/>
                <a:gd name="T0" fmla="*/ 0 w 20837"/>
                <a:gd name="T1" fmla="*/ 7 h 21600"/>
                <a:gd name="T2" fmla="*/ 20837 w 20837"/>
                <a:gd name="T3" fmla="*/ 14187 h 21600"/>
                <a:gd name="T4" fmla="*/ 549 w 20837"/>
                <a:gd name="T5" fmla="*/ 21600 h 21600"/>
              </a:gdLst>
              <a:ahLst/>
              <a:cxnLst>
                <a:cxn ang="0">
                  <a:pos x="T0" y="T1"/>
                </a:cxn>
                <a:cxn ang="0">
                  <a:pos x="T2" y="T3"/>
                </a:cxn>
                <a:cxn ang="0">
                  <a:pos x="T4" y="T5"/>
                </a:cxn>
              </a:cxnLst>
              <a:rect l="0" t="0" r="r" b="b"/>
              <a:pathLst>
                <a:path w="20837" h="21600" fill="none" extrusionOk="0">
                  <a:moveTo>
                    <a:pt x="-1" y="6"/>
                  </a:moveTo>
                  <a:cubicBezTo>
                    <a:pt x="182" y="2"/>
                    <a:pt x="365" y="-1"/>
                    <a:pt x="549" y="0"/>
                  </a:cubicBezTo>
                  <a:cubicBezTo>
                    <a:pt x="9619" y="0"/>
                    <a:pt x="17724" y="5667"/>
                    <a:pt x="20837" y="14186"/>
                  </a:cubicBezTo>
                </a:path>
                <a:path w="20837" h="21600" stroke="0" extrusionOk="0">
                  <a:moveTo>
                    <a:pt x="-1" y="6"/>
                  </a:moveTo>
                  <a:cubicBezTo>
                    <a:pt x="182" y="2"/>
                    <a:pt x="365" y="-1"/>
                    <a:pt x="549" y="0"/>
                  </a:cubicBezTo>
                  <a:cubicBezTo>
                    <a:pt x="9619" y="0"/>
                    <a:pt x="17724" y="5667"/>
                    <a:pt x="20837" y="14186"/>
                  </a:cubicBezTo>
                  <a:lnTo>
                    <a:pt x="549" y="21600"/>
                  </a:lnTo>
                  <a:close/>
                </a:path>
              </a:pathLst>
            </a:custGeom>
            <a:noFill/>
            <a:ln w="57150">
              <a:solidFill>
                <a:schemeClr val="accent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Text Box 14"/>
            <p:cNvSpPr txBox="1">
              <a:spLocks noChangeArrowheads="1"/>
            </p:cNvSpPr>
            <p:nvPr/>
          </p:nvSpPr>
          <p:spPr bwMode="auto">
            <a:xfrm>
              <a:off x="1680" y="2352"/>
              <a:ext cx="672" cy="238"/>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0" lang="zh-CN" altLang="en-US" sz="1800">
                  <a:effectLst>
                    <a:outerShdw blurRad="38100" dist="38100" dir="2700000" algn="tl">
                      <a:srgbClr val="FFFFFF"/>
                    </a:outerShdw>
                  </a:effectLst>
                  <a:latin typeface="Arial" panose="020B0604020202020204" pitchFamily="34" charset="0"/>
                  <a:ea typeface="幼圆" panose="02010509060101010101" pitchFamily="49" charset="-122"/>
                </a:rPr>
                <a:t>性 能</a:t>
              </a:r>
              <a:endParaRPr kumimoji="0" lang="zh-TW" altLang="en-US" sz="1800">
                <a:effectLst>
                  <a:outerShdw blurRad="38100" dist="38100" dir="2700000" algn="tl">
                    <a:srgbClr val="FFFFFF"/>
                  </a:outerShdw>
                </a:effectLst>
                <a:latin typeface="Arial" panose="020B0604020202020204" pitchFamily="34" charset="0"/>
                <a:ea typeface="幼圆" panose="02010509060101010101" pitchFamily="49" charset="-122"/>
              </a:endParaRPr>
            </a:p>
          </p:txBody>
        </p:sp>
      </p:grpSp>
    </p:spTree>
    <p:extLst>
      <p:ext uri="{BB962C8B-B14F-4D97-AF65-F5344CB8AC3E}">
        <p14:creationId xmlns:p14="http://schemas.microsoft.com/office/powerpoint/2010/main" val="81570093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8627">
                                            <p:txEl>
                                              <p:pRg st="0" end="0"/>
                                            </p:txEl>
                                          </p:spTgt>
                                        </p:tgtEl>
                                        <p:attrNameLst>
                                          <p:attrName>style.visibility</p:attrName>
                                        </p:attrNameLst>
                                      </p:cBhvr>
                                      <p:to>
                                        <p:strVal val="visible"/>
                                      </p:to>
                                    </p:set>
                                    <p:animEffect transition="in" filter="fade">
                                      <p:cBhvr>
                                        <p:cTn id="7" dur="500"/>
                                        <p:tgtEl>
                                          <p:spTgt spid="53862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8627">
                                            <p:txEl>
                                              <p:pRg st="1" end="1"/>
                                            </p:txEl>
                                          </p:spTgt>
                                        </p:tgtEl>
                                        <p:attrNameLst>
                                          <p:attrName>style.visibility</p:attrName>
                                        </p:attrNameLst>
                                      </p:cBhvr>
                                      <p:to>
                                        <p:strVal val="visible"/>
                                      </p:to>
                                    </p:set>
                                    <p:animEffect transition="in" filter="fade">
                                      <p:cBhvr>
                                        <p:cTn id="10" dur="500"/>
                                        <p:tgtEl>
                                          <p:spTgt spid="53862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27"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7" name="Rectangle 3"/>
          <p:cNvSpPr>
            <a:spLocks noGrp="1" noChangeArrowheads="1"/>
          </p:cNvSpPr>
          <p:nvPr>
            <p:ph idx="1"/>
          </p:nvPr>
        </p:nvSpPr>
        <p:spPr/>
        <p:txBody>
          <a:bodyPr/>
          <a:lstStyle/>
          <a:p>
            <a:r>
              <a:rPr lang="zh-CN" altLang="en-US" sz="2800" b="1">
                <a:latin typeface="Times New Roman" pitchFamily="18" charset="0"/>
              </a:rPr>
              <a:t>法律</a:t>
            </a:r>
            <a:r>
              <a:rPr lang="zh-CN" altLang="en-US" sz="2800" b="1" smtClean="0">
                <a:latin typeface="Times New Roman" pitchFamily="18" charset="0"/>
              </a:rPr>
              <a:t>与</a:t>
            </a:r>
            <a:r>
              <a:rPr lang="zh-CN" altLang="en-US" sz="2800" b="1">
                <a:latin typeface="Times New Roman" pitchFamily="18" charset="0"/>
              </a:rPr>
              <a:t>习惯</a:t>
            </a:r>
            <a:r>
              <a:rPr lang="en-US" altLang="zh-CN" sz="2800" b="1" smtClean="0">
                <a:latin typeface="Times New Roman" pitchFamily="18" charset="0"/>
              </a:rPr>
              <a:t>(Laws </a:t>
            </a:r>
            <a:r>
              <a:rPr lang="en-US" altLang="zh-CN" sz="2800" b="1">
                <a:latin typeface="Times New Roman" pitchFamily="18" charset="0"/>
              </a:rPr>
              <a:t>and Customs)</a:t>
            </a:r>
          </a:p>
          <a:p>
            <a:pPr lvl="1"/>
            <a:r>
              <a:rPr lang="zh-CN" altLang="en-US" sz="2400" b="1"/>
              <a:t>所采用的安全防御措施合法吗？</a:t>
            </a:r>
            <a:endParaRPr lang="en-US" altLang="zh-CN" sz="2400" b="1"/>
          </a:p>
          <a:p>
            <a:pPr lvl="1"/>
            <a:r>
              <a:rPr lang="zh-CN" altLang="en-US" sz="2400" b="1"/>
              <a:t>公司职员愿意接受吗？</a:t>
            </a:r>
            <a:endParaRPr lang="en-US" altLang="zh-CN" sz="2400" b="1"/>
          </a:p>
          <a:p>
            <a:pPr lvl="1"/>
            <a:r>
              <a:rPr lang="zh-CN" altLang="en-US" sz="2400" b="1">
                <a:solidFill>
                  <a:srgbClr val="CC0000"/>
                </a:solidFill>
              </a:rPr>
              <a:t>法律</a:t>
            </a:r>
            <a:r>
              <a:rPr lang="zh-CN" altLang="en-US" sz="2400" b="1" smtClean="0">
                <a:solidFill>
                  <a:srgbClr val="CC0000"/>
                </a:solidFill>
              </a:rPr>
              <a:t>和习惯将</a:t>
            </a:r>
            <a:r>
              <a:rPr lang="zh-CN" altLang="en-US" sz="2400" b="1">
                <a:solidFill>
                  <a:srgbClr val="CC0000"/>
                </a:solidFill>
              </a:rPr>
              <a:t>影响技术的可用性</a:t>
            </a:r>
          </a:p>
          <a:p>
            <a:endParaRPr lang="zh-CN" altLang="en-US"/>
          </a:p>
        </p:txBody>
      </p:sp>
      <p:sp>
        <p:nvSpPr>
          <p:cNvPr id="641026" name="Rectangle 2"/>
          <p:cNvSpPr>
            <a:spLocks noGrp="1" noChangeArrowheads="1"/>
          </p:cNvSpPr>
          <p:nvPr>
            <p:ph type="title"/>
          </p:nvPr>
        </p:nvSpPr>
        <p:spPr/>
        <p:txBody>
          <a:bodyPr/>
          <a:lstStyle/>
          <a:p>
            <a:r>
              <a:rPr lang="zh-CN" altLang="en-US" sz="4400">
                <a:solidFill>
                  <a:srgbClr val="000066"/>
                </a:solidFill>
              </a:rPr>
              <a:t>管理问题（续）</a:t>
            </a:r>
          </a:p>
        </p:txBody>
      </p:sp>
    </p:spTree>
    <p:extLst>
      <p:ext uri="{BB962C8B-B14F-4D97-AF65-F5344CB8AC3E}">
        <p14:creationId xmlns:p14="http://schemas.microsoft.com/office/powerpoint/2010/main" val="1908112816"/>
      </p:ext>
    </p:extLst>
  </p:cSld>
  <p:clrMapOvr>
    <a:masterClrMapping/>
  </p:clrMapOvr>
  <p:transition spd="slow">
    <p:pull/>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5" name="Rectangle 3"/>
          <p:cNvSpPr>
            <a:spLocks noGrp="1" noChangeArrowheads="1"/>
          </p:cNvSpPr>
          <p:nvPr>
            <p:ph idx="1"/>
          </p:nvPr>
        </p:nvSpPr>
        <p:spPr/>
        <p:txBody>
          <a:bodyPr/>
          <a:lstStyle/>
          <a:p>
            <a:r>
              <a:rPr lang="zh-CN" altLang="en-US" sz="2800" b="1"/>
              <a:t>公司的问题</a:t>
            </a:r>
            <a:endParaRPr lang="en-US" altLang="zh-CN" sz="2800" b="1"/>
          </a:p>
          <a:p>
            <a:pPr lvl="1"/>
            <a:r>
              <a:rPr lang="zh-CN" altLang="en-US" sz="2400" b="1"/>
              <a:t>职权与责任</a:t>
            </a:r>
            <a:endParaRPr lang="en-US" altLang="zh-CN" sz="2400" b="1"/>
          </a:p>
          <a:p>
            <a:pPr lvl="1"/>
            <a:r>
              <a:rPr lang="zh-CN" altLang="en-US" sz="2400" b="1"/>
              <a:t>经济利益</a:t>
            </a:r>
            <a:endParaRPr lang="en-US" altLang="zh-CN" sz="2400" b="1"/>
          </a:p>
          <a:p>
            <a:r>
              <a:rPr lang="zh-CN" altLang="en-US" sz="2800" b="1"/>
              <a:t>人员问题</a:t>
            </a:r>
            <a:endParaRPr lang="en-US" altLang="zh-CN" sz="2800" b="1"/>
          </a:p>
          <a:p>
            <a:pPr lvl="1"/>
            <a:r>
              <a:rPr lang="zh-CN" altLang="en-US" sz="2400" b="1"/>
              <a:t>外部用户与内部用户</a:t>
            </a:r>
            <a:endParaRPr lang="en-US" altLang="zh-CN" sz="2400" b="1"/>
          </a:p>
          <a:p>
            <a:pPr lvl="2"/>
            <a:r>
              <a:rPr lang="zh-CN" altLang="en-US" sz="2400" b="1" i="1">
                <a:solidFill>
                  <a:schemeClr val="hlink"/>
                </a:solidFill>
              </a:rPr>
              <a:t>哪一类威胁更大</a:t>
            </a:r>
            <a:r>
              <a:rPr lang="en-US" altLang="zh-CN" sz="2400" b="1" i="1">
                <a:solidFill>
                  <a:schemeClr val="hlink"/>
                </a:solidFill>
              </a:rPr>
              <a:t>?</a:t>
            </a:r>
          </a:p>
          <a:p>
            <a:pPr lvl="1"/>
            <a:r>
              <a:rPr lang="zh-CN" altLang="en-US" sz="2400" b="1">
                <a:latin typeface="Times New Roman" pitchFamily="18" charset="0"/>
              </a:rPr>
              <a:t>社交工程（</a:t>
            </a:r>
            <a:r>
              <a:rPr lang="en-US" altLang="zh-CN" sz="2400" b="1">
                <a:latin typeface="Times New Roman" pitchFamily="18" charset="0"/>
              </a:rPr>
              <a:t>Social engineering</a:t>
            </a:r>
            <a:r>
              <a:rPr lang="zh-CN" altLang="en-US" sz="2400" b="1">
                <a:latin typeface="Times New Roman" pitchFamily="18" charset="0"/>
              </a:rPr>
              <a:t>）</a:t>
            </a:r>
          </a:p>
          <a:p>
            <a:endParaRPr lang="zh-CN" altLang="en-US" sz="2400" b="1">
              <a:latin typeface="Times New Roman" pitchFamily="18" charset="0"/>
            </a:endParaRPr>
          </a:p>
        </p:txBody>
      </p:sp>
      <p:sp>
        <p:nvSpPr>
          <p:cNvPr id="540674" name="Rectangle 2"/>
          <p:cNvSpPr>
            <a:spLocks noGrp="1" noChangeArrowheads="1"/>
          </p:cNvSpPr>
          <p:nvPr>
            <p:ph type="title"/>
          </p:nvPr>
        </p:nvSpPr>
        <p:spPr/>
        <p:txBody>
          <a:bodyPr/>
          <a:lstStyle/>
          <a:p>
            <a:r>
              <a:rPr lang="zh-CN" altLang="en-US" sz="4400">
                <a:solidFill>
                  <a:srgbClr val="000066"/>
                </a:solidFill>
              </a:rPr>
              <a:t>人员问题</a:t>
            </a:r>
          </a:p>
        </p:txBody>
      </p:sp>
    </p:spTree>
    <p:extLst>
      <p:ext uri="{BB962C8B-B14F-4D97-AF65-F5344CB8AC3E}">
        <p14:creationId xmlns:p14="http://schemas.microsoft.com/office/powerpoint/2010/main" val="3187996835"/>
      </p:ext>
    </p:extLst>
  </p:cSld>
  <p:clrMapOvr>
    <a:masterClrMapping/>
  </p:clrMapOvr>
  <p:transition spd="slow">
    <p:pull/>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1" name="Rectangle 3"/>
          <p:cNvSpPr>
            <a:spLocks noGrp="1" noChangeArrowheads="1"/>
          </p:cNvSpPr>
          <p:nvPr>
            <p:ph idx="1"/>
          </p:nvPr>
        </p:nvSpPr>
        <p:spPr/>
        <p:txBody>
          <a:bodyPr/>
          <a:lstStyle/>
          <a:p>
            <a:r>
              <a:rPr lang="zh-CN" altLang="en-US" smtClean="0"/>
              <a:t>第一，有连通性</a:t>
            </a:r>
            <a:r>
              <a:rPr lang="en-US" altLang="zh-CN" smtClean="0"/>
              <a:t>(Connectivity)</a:t>
            </a:r>
            <a:r>
              <a:rPr lang="zh-CN" altLang="en-US" smtClean="0"/>
              <a:t>就意味着风险</a:t>
            </a:r>
            <a:endParaRPr lang="en-US" altLang="zh-CN" smtClean="0"/>
          </a:p>
          <a:p>
            <a:pPr lvl="1"/>
            <a:r>
              <a:rPr lang="zh-CN" altLang="en-US" smtClean="0"/>
              <a:t>只要允许合法的用户访问计算机或网络</a:t>
            </a:r>
            <a:r>
              <a:rPr lang="en-US" altLang="zh-CN" smtClean="0"/>
              <a:t>,</a:t>
            </a:r>
            <a:r>
              <a:rPr lang="zh-CN" altLang="en-US" smtClean="0"/>
              <a:t>无论是本地访问还是远程访问，都会存在滥用的可能。</a:t>
            </a:r>
            <a:endParaRPr lang="en-US" altLang="zh-CN" smtClean="0"/>
          </a:p>
          <a:p>
            <a:pPr lvl="1"/>
            <a:r>
              <a:rPr lang="zh-CN" altLang="en-US" smtClean="0"/>
              <a:t>有句流行的谚语说：只有断开网络连接</a:t>
            </a:r>
            <a:r>
              <a:rPr lang="en-US" altLang="zh-CN" smtClean="0"/>
              <a:t>,</a:t>
            </a:r>
            <a:r>
              <a:rPr lang="zh-CN" altLang="en-US" smtClean="0"/>
              <a:t>拔掉电源、并锁进保险柜里的计算机才是安全的。</a:t>
            </a:r>
          </a:p>
        </p:txBody>
      </p:sp>
      <p:sp>
        <p:nvSpPr>
          <p:cNvPr id="189442" name="Rectangle 2"/>
          <p:cNvSpPr>
            <a:spLocks noGrp="1" noChangeArrowheads="1"/>
          </p:cNvSpPr>
          <p:nvPr>
            <p:ph type="title"/>
          </p:nvPr>
        </p:nvSpPr>
        <p:spPr/>
        <p:txBody>
          <a:bodyPr/>
          <a:lstStyle/>
          <a:p>
            <a:r>
              <a:rPr lang="zh-CN" altLang="en-US" smtClean="0"/>
              <a:t>与安全相关的黄金法则</a:t>
            </a:r>
            <a:endParaRPr lang="zh-CN" altLang="en-US"/>
          </a:p>
        </p:txBody>
      </p:sp>
    </p:spTree>
  </p:cSld>
  <p:clrMapOvr>
    <a:masterClrMapping/>
  </p:clrMapOvr>
  <p:transition spd="slow">
    <p:pull/>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3"/>
          <p:cNvSpPr>
            <a:spLocks noGrp="1" noChangeArrowheads="1"/>
          </p:cNvSpPr>
          <p:nvPr>
            <p:ph idx="1"/>
          </p:nvPr>
        </p:nvSpPr>
        <p:spPr/>
        <p:txBody>
          <a:bodyPr>
            <a:normAutofit/>
          </a:bodyPr>
          <a:lstStyle/>
          <a:p>
            <a:r>
              <a:rPr lang="zh-CN" altLang="en-US" smtClean="0"/>
              <a:t>第二，安全是相对的概念</a:t>
            </a:r>
            <a:endParaRPr lang="en-US" altLang="zh-CN" smtClean="0"/>
          </a:p>
          <a:p>
            <a:pPr lvl="1"/>
            <a:r>
              <a:rPr lang="zh-CN" altLang="en-US" smtClean="0"/>
              <a:t>例如，门锁的有效性很大程度上取决于你所要防卫的窃贼类型。</a:t>
            </a:r>
            <a:endParaRPr lang="en-US" altLang="zh-CN" smtClean="0"/>
          </a:p>
          <a:p>
            <a:pPr lvl="1"/>
            <a:r>
              <a:rPr lang="zh-CN" altLang="en-US" smtClean="0"/>
              <a:t>对于小贼，有一定的防卫意义，而对工具齐全、熟于此道的老贼则是毫无意义的。</a:t>
            </a:r>
          </a:p>
        </p:txBody>
      </p:sp>
      <p:sp>
        <p:nvSpPr>
          <p:cNvPr id="5" name="标题 4"/>
          <p:cNvSpPr>
            <a:spLocks noGrp="1"/>
          </p:cNvSpPr>
          <p:nvPr>
            <p:ph type="title"/>
          </p:nvPr>
        </p:nvSpPr>
        <p:spPr/>
        <p:txBody>
          <a:bodyPr/>
          <a:lstStyle/>
          <a:p>
            <a:r>
              <a:rPr lang="zh-CN" altLang="en-US" smtClean="0"/>
              <a:t>与安全相关的黄金法则</a:t>
            </a:r>
            <a:endParaRPr lang="zh-CN" altLang="en-US"/>
          </a:p>
        </p:txBody>
      </p:sp>
    </p:spTree>
  </p:cSld>
  <p:clrMapOvr>
    <a:masterClrMapping/>
  </p:clrMapOvr>
  <p:transition spd="slow">
    <p:pull/>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3"/>
          <p:cNvSpPr>
            <a:spLocks noGrp="1" noChangeArrowheads="1"/>
          </p:cNvSpPr>
          <p:nvPr>
            <p:ph idx="1"/>
          </p:nvPr>
        </p:nvSpPr>
        <p:spPr/>
        <p:txBody>
          <a:bodyPr>
            <a:normAutofit/>
          </a:bodyPr>
          <a:lstStyle/>
          <a:p>
            <a:r>
              <a:rPr lang="zh-CN" altLang="en-US" smtClean="0"/>
              <a:t>第三，必须从整个系统的角度去考虑安全问题</a:t>
            </a:r>
            <a:endParaRPr lang="en-US" altLang="zh-CN" smtClean="0"/>
          </a:p>
          <a:p>
            <a:pPr lvl="1"/>
            <a:r>
              <a:rPr lang="zh-CN" altLang="en-US" smtClean="0"/>
              <a:t>系统的安全程度由系统的最薄弱环节决定。</a:t>
            </a:r>
            <a:endParaRPr lang="en-US" altLang="zh-CN" smtClean="0"/>
          </a:p>
          <a:p>
            <a:pPr lvl="1"/>
            <a:r>
              <a:rPr lang="zh-CN" altLang="en-US" smtClean="0"/>
              <a:t>也就是说，只保证前门安全是不够的，狡猾的小偷会从所有可能疏于防备的地方潜入房子。</a:t>
            </a:r>
          </a:p>
        </p:txBody>
      </p:sp>
      <p:sp>
        <p:nvSpPr>
          <p:cNvPr id="5" name="标题 4"/>
          <p:cNvSpPr>
            <a:spLocks noGrp="1"/>
          </p:cNvSpPr>
          <p:nvPr>
            <p:ph type="title"/>
          </p:nvPr>
        </p:nvSpPr>
        <p:spPr/>
        <p:txBody>
          <a:bodyPr/>
          <a:lstStyle/>
          <a:p>
            <a:r>
              <a:rPr lang="zh-CN" altLang="en-US" smtClean="0"/>
              <a:t>与安全相关的黄金法则</a:t>
            </a:r>
            <a:endParaRPr lang="zh-CN" alt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883205"/>
            <a:ext cx="3603303" cy="3108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9" name="Rectangle 3"/>
          <p:cNvSpPr>
            <a:spLocks noGrp="1" noChangeArrowheads="1"/>
          </p:cNvSpPr>
          <p:nvPr>
            <p:ph idx="1"/>
          </p:nvPr>
        </p:nvSpPr>
        <p:spPr/>
        <p:txBody>
          <a:bodyPr/>
          <a:lstStyle/>
          <a:p>
            <a:r>
              <a:rPr lang="zh-CN" altLang="en-US" smtClean="0"/>
              <a:t>第四，实施安全的措施必须简单</a:t>
            </a:r>
            <a:endParaRPr lang="en-US" altLang="zh-CN" smtClean="0"/>
          </a:p>
          <a:p>
            <a:pPr lvl="1"/>
            <a:r>
              <a:rPr lang="zh-CN" altLang="en-US" smtClean="0"/>
              <a:t>如果安全策略要求用户每周都改变自己的用户口令，这可能会使用户将口令记在纸上并留在可以容易拿到的地方</a:t>
            </a:r>
            <a:r>
              <a:rPr lang="en-US" altLang="zh-CN" smtClean="0"/>
              <a:t>(</a:t>
            </a:r>
            <a:r>
              <a:rPr lang="zh-CN" altLang="en-US" smtClean="0"/>
              <a:t>如键盘下面或用告示贴在显示器上</a:t>
            </a:r>
            <a:r>
              <a:rPr lang="en-US" altLang="zh-CN" smtClean="0"/>
              <a:t>)</a:t>
            </a:r>
            <a:r>
              <a:rPr lang="zh-CN" altLang="en-US" smtClean="0"/>
              <a:t>，黑客们就会经常利用这种似乎是不经意的行为。</a:t>
            </a:r>
          </a:p>
        </p:txBody>
      </p:sp>
      <p:sp>
        <p:nvSpPr>
          <p:cNvPr id="188418" name="Rectangle 2"/>
          <p:cNvSpPr>
            <a:spLocks noGrp="1" noChangeArrowheads="1"/>
          </p:cNvSpPr>
          <p:nvPr>
            <p:ph type="title"/>
          </p:nvPr>
        </p:nvSpPr>
        <p:spPr/>
        <p:txBody>
          <a:bodyPr/>
          <a:lstStyle/>
          <a:p>
            <a:r>
              <a:rPr lang="zh-CN" altLang="en-US" smtClean="0"/>
              <a:t>与安全相关的黄金法则</a:t>
            </a:r>
            <a:endParaRPr lang="zh-CN" altLang="en-US"/>
          </a:p>
        </p:txBody>
      </p:sp>
      <p:pic>
        <p:nvPicPr>
          <p:cNvPr id="4" name="Picture 5" descr="1206709_5480823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67744" y="4077072"/>
            <a:ext cx="3465840" cy="243115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9" name="Rectangle 3"/>
          <p:cNvSpPr>
            <a:spLocks noGrp="1" noChangeArrowheads="1"/>
          </p:cNvSpPr>
          <p:nvPr>
            <p:ph idx="1"/>
          </p:nvPr>
        </p:nvSpPr>
        <p:spPr/>
        <p:txBody>
          <a:bodyPr/>
          <a:lstStyle/>
          <a:p>
            <a:r>
              <a:rPr lang="zh-CN" altLang="en-US" smtClean="0"/>
              <a:t>第五，安全的实现必须注意性能价格比</a:t>
            </a:r>
            <a:endParaRPr lang="en-US" altLang="zh-CN" smtClean="0"/>
          </a:p>
          <a:p>
            <a:pPr lvl="1"/>
            <a:r>
              <a:rPr lang="zh-CN" altLang="en-US" smtClean="0"/>
              <a:t>例如，如果你加锁的费用比所防护的内容的价值还昂贵，那是毫无意义的。由于每个人对价值的认定是不同的，事情就变得很复杂。</a:t>
            </a:r>
          </a:p>
        </p:txBody>
      </p:sp>
      <p:sp>
        <p:nvSpPr>
          <p:cNvPr id="188418" name="Rectangle 2"/>
          <p:cNvSpPr>
            <a:spLocks noGrp="1" noChangeArrowheads="1"/>
          </p:cNvSpPr>
          <p:nvPr>
            <p:ph type="title"/>
          </p:nvPr>
        </p:nvSpPr>
        <p:spPr/>
        <p:txBody>
          <a:bodyPr/>
          <a:lstStyle/>
          <a:p>
            <a:r>
              <a:rPr lang="zh-CN" altLang="en-US" smtClean="0"/>
              <a:t>与安全相关的黄金法则</a:t>
            </a:r>
            <a:endParaRPr lang="zh-CN" altLang="en-US"/>
          </a:p>
        </p:txBody>
      </p:sp>
      <p:pic>
        <p:nvPicPr>
          <p:cNvPr id="5" name="Picture 5" descr="1206709_5480823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979712" y="3933056"/>
            <a:ext cx="3465840" cy="243115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76" name="Rectangle 12"/>
          <p:cNvSpPr>
            <a:spLocks noGrp="1" noChangeArrowheads="1"/>
          </p:cNvSpPr>
          <p:nvPr>
            <p:ph type="title"/>
          </p:nvPr>
        </p:nvSpPr>
        <p:spPr/>
        <p:txBody>
          <a:bodyPr/>
          <a:lstStyle/>
          <a:p>
            <a:r>
              <a:rPr lang="zh-CN" altLang="en-US" sz="4400">
                <a:solidFill>
                  <a:srgbClr val="000066"/>
                </a:solidFill>
              </a:rPr>
              <a:t>安全体系结构</a:t>
            </a:r>
          </a:p>
        </p:txBody>
      </p:sp>
      <p:grpSp>
        <p:nvGrpSpPr>
          <p:cNvPr id="548877" name="Group 13"/>
          <p:cNvGrpSpPr>
            <a:grpSpLocks/>
          </p:cNvGrpSpPr>
          <p:nvPr/>
        </p:nvGrpSpPr>
        <p:grpSpPr bwMode="auto">
          <a:xfrm>
            <a:off x="2209800" y="1447800"/>
            <a:ext cx="4176713" cy="4752975"/>
            <a:chOff x="1628" y="799"/>
            <a:chExt cx="2631" cy="2994"/>
          </a:xfrm>
        </p:grpSpPr>
        <p:sp>
          <p:nvSpPr>
            <p:cNvPr id="548878" name="Rectangle 14"/>
            <p:cNvSpPr>
              <a:spLocks noChangeArrowheads="1"/>
            </p:cNvSpPr>
            <p:nvPr/>
          </p:nvSpPr>
          <p:spPr bwMode="auto">
            <a:xfrm>
              <a:off x="1628" y="2024"/>
              <a:ext cx="2631" cy="1769"/>
            </a:xfrm>
            <a:prstGeom prst="rect">
              <a:avLst/>
            </a:prstGeom>
            <a:solidFill>
              <a:srgbClr val="FFFFFF"/>
            </a:solidFill>
            <a:ln w="9525">
              <a:solidFill>
                <a:schemeClr val="tx1"/>
              </a:solidFill>
              <a:prstDash val="lg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8879" name="Rectangle 15"/>
            <p:cNvSpPr>
              <a:spLocks noChangeArrowheads="1"/>
            </p:cNvSpPr>
            <p:nvPr/>
          </p:nvSpPr>
          <p:spPr bwMode="auto">
            <a:xfrm>
              <a:off x="2091" y="799"/>
              <a:ext cx="1668"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风险分析</a:t>
              </a:r>
            </a:p>
          </p:txBody>
        </p:sp>
        <p:sp>
          <p:nvSpPr>
            <p:cNvPr id="548880" name="Rectangle 16"/>
            <p:cNvSpPr>
              <a:spLocks noChangeArrowheads="1"/>
            </p:cNvSpPr>
            <p:nvPr/>
          </p:nvSpPr>
          <p:spPr bwMode="auto">
            <a:xfrm>
              <a:off x="2092" y="1407"/>
              <a:ext cx="1668"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安全策略设计</a:t>
              </a:r>
            </a:p>
          </p:txBody>
        </p:sp>
        <p:sp>
          <p:nvSpPr>
            <p:cNvPr id="548881" name="Rectangle 17"/>
            <p:cNvSpPr>
              <a:spLocks noChangeArrowheads="1"/>
            </p:cNvSpPr>
            <p:nvPr/>
          </p:nvSpPr>
          <p:spPr bwMode="auto">
            <a:xfrm>
              <a:off x="1750" y="2076"/>
              <a:ext cx="2400"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rgbClr val="CC0000"/>
                  </a:solidFill>
                </a:rPr>
                <a:t>安全服务与安全机制设计</a:t>
              </a:r>
            </a:p>
          </p:txBody>
        </p:sp>
        <p:sp>
          <p:nvSpPr>
            <p:cNvPr id="548882" name="Rectangle 18"/>
            <p:cNvSpPr>
              <a:spLocks noChangeArrowheads="1"/>
            </p:cNvSpPr>
            <p:nvPr/>
          </p:nvSpPr>
          <p:spPr bwMode="auto">
            <a:xfrm>
              <a:off x="1683" y="2704"/>
              <a:ext cx="2523" cy="356"/>
            </a:xfrm>
            <a:prstGeom prst="rect">
              <a:avLst/>
            </a:prstGeom>
            <a:solidFill>
              <a:srgbClr val="0000FF"/>
            </a:solidFill>
            <a:ln>
              <a:noFill/>
            </a:ln>
            <a:effectLst/>
            <a:extLst>
              <a:ext uri="{91240B29-F687-4F45-9708-019B960494DF}">
                <a14:hiddenLine xmlns:a14="http://schemas.microsoft.com/office/drawing/2010/main" w="9525">
                  <a:solidFill>
                    <a:srgbClr val="FF0000"/>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安全服务与安全机制的关系</a:t>
              </a:r>
            </a:p>
          </p:txBody>
        </p:sp>
        <p:sp>
          <p:nvSpPr>
            <p:cNvPr id="548883" name="Rectangle 19"/>
            <p:cNvSpPr>
              <a:spLocks noChangeArrowheads="1"/>
            </p:cNvSpPr>
            <p:nvPr/>
          </p:nvSpPr>
          <p:spPr bwMode="auto">
            <a:xfrm>
              <a:off x="1837" y="3301"/>
              <a:ext cx="2205" cy="356"/>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solidFill>
                    <a:schemeClr val="bg1"/>
                  </a:solidFill>
                </a:rPr>
                <a:t>安全服务部署</a:t>
              </a:r>
            </a:p>
          </p:txBody>
        </p:sp>
        <p:sp>
          <p:nvSpPr>
            <p:cNvPr id="548884" name="AutoShape 20"/>
            <p:cNvSpPr>
              <a:spLocks noChangeArrowheads="1"/>
            </p:cNvSpPr>
            <p:nvPr/>
          </p:nvSpPr>
          <p:spPr bwMode="auto">
            <a:xfrm>
              <a:off x="2889" y="1173"/>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48885" name="AutoShape 21"/>
            <p:cNvSpPr>
              <a:spLocks noChangeArrowheads="1"/>
            </p:cNvSpPr>
            <p:nvPr/>
          </p:nvSpPr>
          <p:spPr bwMode="auto">
            <a:xfrm>
              <a:off x="2880" y="1779"/>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48886" name="AutoShape 22"/>
            <p:cNvSpPr>
              <a:spLocks noChangeArrowheads="1"/>
            </p:cNvSpPr>
            <p:nvPr/>
          </p:nvSpPr>
          <p:spPr bwMode="auto">
            <a:xfrm>
              <a:off x="2880" y="2442"/>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48887" name="AutoShape 23"/>
            <p:cNvSpPr>
              <a:spLocks noChangeArrowheads="1"/>
            </p:cNvSpPr>
            <p:nvPr/>
          </p:nvSpPr>
          <p:spPr bwMode="auto">
            <a:xfrm>
              <a:off x="2880" y="3068"/>
              <a:ext cx="136" cy="227"/>
            </a:xfrm>
            <a:prstGeom prst="downArrow">
              <a:avLst>
                <a:gd name="adj1" fmla="val 50000"/>
                <a:gd name="adj2" fmla="val 41728"/>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Tree>
    <p:extLst>
      <p:ext uri="{BB962C8B-B14F-4D97-AF65-F5344CB8AC3E}">
        <p14:creationId xmlns:p14="http://schemas.microsoft.com/office/powerpoint/2010/main" val="3896513507"/>
      </p:ext>
    </p:extLst>
  </p:cSld>
  <p:clrMapOvr>
    <a:masterClrMapping/>
  </p:clrMapOvr>
  <p:transition spd="slow">
    <p:pull/>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o">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solo</Template>
  <TotalTime>14764</TotalTime>
  <Words>8054</Words>
  <Application>Microsoft Office PowerPoint</Application>
  <PresentationFormat>全屏显示(4:3)</PresentationFormat>
  <Paragraphs>1507</Paragraphs>
  <Slides>139</Slides>
  <Notes>88</Notes>
  <HiddenSlides>12</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3</vt:i4>
      </vt:variant>
      <vt:variant>
        <vt:lpstr>幻灯片标题</vt:lpstr>
      </vt:variant>
      <vt:variant>
        <vt:i4>139</vt:i4>
      </vt:variant>
    </vt:vector>
  </HeadingPairs>
  <TitlesOfParts>
    <vt:vector size="160" baseType="lpstr">
      <vt:lpstr>Bitstream Vera Sans</vt:lpstr>
      <vt:lpstr>黑体</vt:lpstr>
      <vt:lpstr>华文行楷</vt:lpstr>
      <vt:lpstr>隶书</vt:lpstr>
      <vt:lpstr>宋体</vt:lpstr>
      <vt:lpstr>幼圆</vt:lpstr>
      <vt:lpstr>Arial</vt:lpstr>
      <vt:lpstr>Arial Black</vt:lpstr>
      <vt:lpstr>Calibri</vt:lpstr>
      <vt:lpstr>Comic Sans MS</vt:lpstr>
      <vt:lpstr>Lucida Sans Unicode</vt:lpstr>
      <vt:lpstr>Tahoma</vt:lpstr>
      <vt:lpstr>Times New Roman</vt:lpstr>
      <vt:lpstr>Verdana</vt:lpstr>
      <vt:lpstr>Wingdings</vt:lpstr>
      <vt:lpstr>Wingdings 2</vt:lpstr>
      <vt:lpstr>Wingdings 3</vt:lpstr>
      <vt:lpstr>solo</vt:lpstr>
      <vt:lpstr>Clip</vt:lpstr>
      <vt:lpstr>Document</vt:lpstr>
      <vt:lpstr>Visio</vt:lpstr>
      <vt:lpstr>网络安全理论与技术</vt:lpstr>
      <vt:lpstr>网络安全</vt:lpstr>
      <vt:lpstr>背景</vt:lpstr>
      <vt:lpstr>背景</vt:lpstr>
      <vt:lpstr>教学内容</vt:lpstr>
      <vt:lpstr>参考教材</vt:lpstr>
      <vt:lpstr>考核</vt:lpstr>
      <vt:lpstr>第一章 信息安全概述</vt:lpstr>
      <vt:lpstr>内容提要</vt:lpstr>
      <vt:lpstr>1.1信息与信息技术</vt:lpstr>
      <vt:lpstr>信息及特征</vt:lpstr>
      <vt:lpstr>信息具有不同的表现形式</vt:lpstr>
      <vt:lpstr>信息革命——信息化</vt:lpstr>
      <vt:lpstr>信息化</vt:lpstr>
      <vt:lpstr>信息技术</vt:lpstr>
      <vt:lpstr>信息系统</vt:lpstr>
      <vt:lpstr>1.2 信息安全概况</vt:lpstr>
      <vt:lpstr>信息技术之困</vt:lpstr>
      <vt:lpstr>Internet前世</vt:lpstr>
      <vt:lpstr>Internet前世</vt:lpstr>
      <vt:lpstr>Internet今生</vt:lpstr>
      <vt:lpstr>Internet 变得越来越重要</vt:lpstr>
      <vt:lpstr>PowerPoint 演示文稿</vt:lpstr>
      <vt:lpstr>互联网安全威胁报告</vt:lpstr>
      <vt:lpstr> </vt:lpstr>
      <vt:lpstr>信息安全典型案例与事件</vt:lpstr>
      <vt:lpstr>莫里斯蠕虫</vt:lpstr>
      <vt:lpstr>CIH病毒</vt:lpstr>
      <vt:lpstr>DDoS</vt:lpstr>
      <vt:lpstr>尼姆达蠕虫</vt:lpstr>
      <vt:lpstr>中美黑客大战</vt:lpstr>
      <vt:lpstr>计算机犯罪</vt:lpstr>
      <vt:lpstr>熊猫烧香</vt:lpstr>
      <vt:lpstr>CSDN泄密门</vt:lpstr>
      <vt:lpstr>网络欺诈</vt:lpstr>
      <vt:lpstr>幸运抽奖</vt:lpstr>
      <vt:lpstr>海湾战争</vt:lpstr>
      <vt:lpstr>棱镜门</vt:lpstr>
      <vt:lpstr>震网病毒</vt:lpstr>
      <vt:lpstr>勒索病毒</vt:lpstr>
      <vt:lpstr>信息安全的含义</vt:lpstr>
      <vt:lpstr>什么是安全？</vt:lpstr>
      <vt:lpstr>什么是信息安全？</vt:lpstr>
      <vt:lpstr>什么是信息安全？</vt:lpstr>
      <vt:lpstr>什么是信息安全？</vt:lpstr>
      <vt:lpstr>什么是信息安全？</vt:lpstr>
      <vt:lpstr>什么是信息安全？</vt:lpstr>
      <vt:lpstr>什么是信息安全？</vt:lpstr>
      <vt:lpstr>信息技术的发展</vt:lpstr>
      <vt:lpstr>信息安全发展阶段</vt:lpstr>
      <vt:lpstr>通信安全</vt:lpstr>
      <vt:lpstr>计算机安全</vt:lpstr>
      <vt:lpstr>温故而知新——什么是信息安全？</vt:lpstr>
      <vt:lpstr>信息（网络）安全</vt:lpstr>
      <vt:lpstr>信息安全保障</vt:lpstr>
      <vt:lpstr>网络空间安全/信息安全保障</vt:lpstr>
      <vt:lpstr>为什么会有信息安全问题？</vt:lpstr>
      <vt:lpstr>信息安全问题产生根源</vt:lpstr>
      <vt:lpstr>内因-信息系统过程复杂</vt:lpstr>
      <vt:lpstr>内因-信息系统结构复杂</vt:lpstr>
      <vt:lpstr>安全问题根源—内因我们使用的网络是开放的</vt:lpstr>
      <vt:lpstr>内因—信息系统应用复杂</vt:lpstr>
      <vt:lpstr>外因—人为的威胁</vt:lpstr>
      <vt:lpstr>外因—自然威胁</vt:lpstr>
      <vt:lpstr>信息安全的定义</vt:lpstr>
      <vt:lpstr>信息安全是一门交叉学科</vt:lpstr>
      <vt:lpstr>信息安全研究内容及相互关系</vt:lpstr>
      <vt:lpstr>信息安全主要研究领域</vt:lpstr>
      <vt:lpstr>信息安全主要研究领域</vt:lpstr>
      <vt:lpstr>信息安全主要研究领域</vt:lpstr>
      <vt:lpstr>信息安全主要研究领域（从手段角度）</vt:lpstr>
      <vt:lpstr>安全体系框架与结构</vt:lpstr>
      <vt:lpstr>信息安全体系结构</vt:lpstr>
      <vt:lpstr>信息安全体系框架 </vt:lpstr>
      <vt:lpstr>安全体系结构(Security Architecture)</vt:lpstr>
      <vt:lpstr>温故而知新——信息安全发展阶段</vt:lpstr>
      <vt:lpstr>温故而知新——信息安全问题产生根源</vt:lpstr>
      <vt:lpstr>安全体系结构</vt:lpstr>
      <vt:lpstr>安全体系结构</vt:lpstr>
      <vt:lpstr>安全体系结构</vt:lpstr>
      <vt:lpstr>风险管理</vt:lpstr>
      <vt:lpstr>风险管理</vt:lpstr>
      <vt:lpstr>风险缓解（Risk Mitigation）</vt:lpstr>
      <vt:lpstr>风险管理过程模型</vt:lpstr>
      <vt:lpstr>安全体系结构</vt:lpstr>
      <vt:lpstr>安全策略</vt:lpstr>
      <vt:lpstr>安全策略</vt:lpstr>
      <vt:lpstr>如何定义安全策略</vt:lpstr>
      <vt:lpstr>如何定义安全策略</vt:lpstr>
      <vt:lpstr>设计安全策略的其他问题</vt:lpstr>
      <vt:lpstr>管理问题</vt:lpstr>
      <vt:lpstr>管理问题（续）</vt:lpstr>
      <vt:lpstr>人员问题</vt:lpstr>
      <vt:lpstr>与安全相关的黄金法则</vt:lpstr>
      <vt:lpstr>与安全相关的黄金法则</vt:lpstr>
      <vt:lpstr>与安全相关的黄金法则</vt:lpstr>
      <vt:lpstr>与安全相关的黄金法则</vt:lpstr>
      <vt:lpstr>与安全相关的黄金法则</vt:lpstr>
      <vt:lpstr>安全体系结构</vt:lpstr>
      <vt:lpstr>安全服务与机制</vt:lpstr>
      <vt:lpstr>X.800规定的安全服务</vt:lpstr>
      <vt:lpstr>X.800规定的安全服务（续）</vt:lpstr>
      <vt:lpstr>X.800规定的安全服务（续）</vt:lpstr>
      <vt:lpstr>X.800规定的安全机制</vt:lpstr>
      <vt:lpstr>X.800规定的安全机制（续）</vt:lpstr>
      <vt:lpstr>信息安全问题产生根源</vt:lpstr>
      <vt:lpstr>温故而知新——安全体系结构</vt:lpstr>
      <vt:lpstr>温故而知新——安全体系结构</vt:lpstr>
      <vt:lpstr>安全体系结构</vt:lpstr>
      <vt:lpstr>安全服务与安全机制的关系</vt:lpstr>
      <vt:lpstr>安全服务与安全机制的关系（续）</vt:lpstr>
      <vt:lpstr>安全体系结构</vt:lpstr>
      <vt:lpstr>开放系统互连OSI参考模型 </vt:lpstr>
      <vt:lpstr>TCP/IP网络分层</vt:lpstr>
      <vt:lpstr>TCP/IP体系结构与OSI参考模型的对应关系</vt:lpstr>
      <vt:lpstr>基于TCP/IP的网络安全体系结构 </vt:lpstr>
      <vt:lpstr>TCP/IP协议数据封装</vt:lpstr>
      <vt:lpstr>TCP/IP协议模型安全服务的部署</vt:lpstr>
      <vt:lpstr>安全服务的部署</vt:lpstr>
      <vt:lpstr>PowerPoint 演示文稿</vt:lpstr>
      <vt:lpstr>应用层提供安全服务的特点</vt:lpstr>
      <vt:lpstr>温故而知新——X.800安全服务与安全机制</vt:lpstr>
      <vt:lpstr>温故而知新—— X.800规定的安全服务</vt:lpstr>
      <vt:lpstr>温故而知新—— X.800规定的安全机制</vt:lpstr>
      <vt:lpstr>稳固而知新——安全服务的部署</vt:lpstr>
      <vt:lpstr>温故而知新——安全服务的部署</vt:lpstr>
      <vt:lpstr>温故而知新—— TCP/IP协议模型安全服务的部署</vt:lpstr>
      <vt:lpstr>传输层提供安全服务的特点</vt:lpstr>
      <vt:lpstr>网络层提供安全服务的特点</vt:lpstr>
      <vt:lpstr>数据链路层提供安全服务的特点</vt:lpstr>
      <vt:lpstr>网络安全体系的三维框架结构</vt:lpstr>
      <vt:lpstr>网络安全策略（模型）</vt:lpstr>
      <vt:lpstr>网络安全策略（模型）</vt:lpstr>
      <vt:lpstr>PDR模型</vt:lpstr>
      <vt:lpstr>P2DR安全模型</vt:lpstr>
      <vt:lpstr>P2DR安全模型</vt:lpstr>
      <vt:lpstr>PDRR保障体系</vt:lpstr>
      <vt:lpstr>全网动态安全体系APPDRR</vt:lpstr>
      <vt:lpstr>IA信息保障体系</vt:lpstr>
    </vt:vector>
  </TitlesOfParts>
  <Company>ios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cao</dc:creator>
  <cp:lastModifiedBy>Windows 用户</cp:lastModifiedBy>
  <cp:revision>820</cp:revision>
  <dcterms:created xsi:type="dcterms:W3CDTF">2003-04-18T10:42:43Z</dcterms:created>
  <dcterms:modified xsi:type="dcterms:W3CDTF">2017-09-13T09:48:54Z</dcterms:modified>
</cp:coreProperties>
</file>